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7" r:id="rId5"/>
    <p:sldId id="507" r:id="rId6"/>
    <p:sldId id="915" r:id="rId7"/>
    <p:sldId id="940" r:id="rId8"/>
    <p:sldId id="938" r:id="rId9"/>
    <p:sldId id="916" r:id="rId10"/>
    <p:sldId id="346" r:id="rId11"/>
    <p:sldId id="919" r:id="rId12"/>
    <p:sldId id="930" r:id="rId13"/>
    <p:sldId id="932" r:id="rId14"/>
    <p:sldId id="929" r:id="rId15"/>
    <p:sldId id="924" r:id="rId16"/>
    <p:sldId id="934" r:id="rId17"/>
    <p:sldId id="935" r:id="rId18"/>
    <p:sldId id="640" r:id="rId19"/>
    <p:sldId id="933" r:id="rId20"/>
    <p:sldId id="651" r:id="rId21"/>
    <p:sldId id="937" r:id="rId22"/>
    <p:sldId id="334" r:id="rId23"/>
    <p:sldId id="371" r:id="rId24"/>
    <p:sldId id="649" r:id="rId25"/>
    <p:sldId id="331" r:id="rId26"/>
    <p:sldId id="332" r:id="rId27"/>
    <p:sldId id="354" r:id="rId28"/>
    <p:sldId id="344" r:id="rId29"/>
    <p:sldId id="349" r:id="rId30"/>
    <p:sldId id="653" r:id="rId31"/>
    <p:sldId id="695" r:id="rId32"/>
    <p:sldId id="927" r:id="rId33"/>
    <p:sldId id="936" r:id="rId34"/>
    <p:sldId id="341" r:id="rId35"/>
    <p:sldId id="74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F7F"/>
    <a:srgbClr val="84D0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86327"/>
  </p:normalViewPr>
  <p:slideViewPr>
    <p:cSldViewPr snapToGrid="0" snapToObjects="1">
      <p:cViewPr varScale="1">
        <p:scale>
          <a:sx n="105" d="100"/>
          <a:sy n="105" d="100"/>
        </p:scale>
        <p:origin x="1448" y="192"/>
      </p:cViewPr>
      <p:guideLst/>
    </p:cSldViewPr>
  </p:slideViewPr>
  <p:outlineViewPr>
    <p:cViewPr>
      <p:scale>
        <a:sx n="33" d="100"/>
        <a:sy n="33" d="100"/>
      </p:scale>
      <p:origin x="0" y="-4496"/>
    </p:cViewPr>
  </p:outlineViewPr>
  <p:notesTextViewPr>
    <p:cViewPr>
      <p:scale>
        <a:sx n="1" d="1"/>
        <a:sy n="1" d="1"/>
      </p:scale>
      <p:origin x="0" y="0"/>
    </p:cViewPr>
  </p:notesTextViewPr>
  <p:sorterViewPr>
    <p:cViewPr varScale="1">
      <p:scale>
        <a:sx n="117" d="100"/>
        <a:sy n="11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4F6B27-B9F9-734A-96BF-9324EB082E1B}" type="datetimeFigureOut">
              <a:rPr lang="en-US" smtClean="0"/>
              <a:t>10/4/25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9F3A1-05CF-CC4E-8584-F3B47737D17F}" type="slidenum">
              <a:rPr lang="en-US" smtClean="0"/>
              <a:t>‹#›</a:t>
            </a:fld>
            <a:endParaRPr lang="en-US"/>
          </a:p>
        </p:txBody>
      </p:sp>
    </p:spTree>
    <p:extLst>
      <p:ext uri="{BB962C8B-B14F-4D97-AF65-F5344CB8AC3E}">
        <p14:creationId xmlns:p14="http://schemas.microsoft.com/office/powerpoint/2010/main" val="2195527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F3A1-05CF-CC4E-8584-F3B47737D17F}" type="slidenum">
              <a:rPr lang="en-US" smtClean="0"/>
              <a:t>1</a:t>
            </a:fld>
            <a:endParaRPr lang="en-US"/>
          </a:p>
        </p:txBody>
      </p:sp>
    </p:spTree>
    <p:extLst>
      <p:ext uri="{BB962C8B-B14F-4D97-AF65-F5344CB8AC3E}">
        <p14:creationId xmlns:p14="http://schemas.microsoft.com/office/powerpoint/2010/main" val="3765418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F3A1-05CF-CC4E-8584-F3B47737D17F}" type="slidenum">
              <a:rPr lang="en-US" smtClean="0"/>
              <a:t>15</a:t>
            </a:fld>
            <a:endParaRPr lang="en-US"/>
          </a:p>
        </p:txBody>
      </p:sp>
    </p:spTree>
    <p:extLst>
      <p:ext uri="{BB962C8B-B14F-4D97-AF65-F5344CB8AC3E}">
        <p14:creationId xmlns:p14="http://schemas.microsoft.com/office/powerpoint/2010/main" val="1703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7088A-F6F9-451A-AB08-CC5F039ACC5B}" type="slidenum">
              <a:rPr lang="en-US" smtClean="0"/>
              <a:t>19</a:t>
            </a:fld>
            <a:endParaRPr lang="en-US"/>
          </a:p>
        </p:txBody>
      </p:sp>
    </p:spTree>
    <p:extLst>
      <p:ext uri="{BB962C8B-B14F-4D97-AF65-F5344CB8AC3E}">
        <p14:creationId xmlns:p14="http://schemas.microsoft.com/office/powerpoint/2010/main" val="361095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the left side is the general evolution of the Chicxulub crater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 here below is the final crater structure. Which consist of a central uplift formed by the basement uplifted rocks. A topographic peak ring, also made up basement rocks.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terrace zone of faulted carbonates.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the gravimetric signature, </a:t>
            </a:r>
            <a:r>
              <a:rPr lang="en-US" dirty="0" err="1"/>
              <a:t>wich</a:t>
            </a:r>
            <a:r>
              <a:rPr lang="en-US" dirty="0"/>
              <a:t> is a circular low gravity anomaly, with  a relative high values at the center. That correlates with the uplifted basement rocks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formation of the Chicxulub crater has been reconstructed with numerical models that relate the formation of the crater in</a:t>
            </a:r>
            <a:r>
              <a:rPr lang="en-US" baseline="0" dirty="0"/>
              <a:t> </a:t>
            </a:r>
            <a:r>
              <a:rPr lang="en-US" dirty="0"/>
              <a:t>10 minutes, but in general it can be schematized in 3 stages: The excavation stage (when the sedimentary cover is expelled and vaporized), then crustal rocks rebounded forming a</a:t>
            </a:r>
            <a:r>
              <a:rPr lang="en-US" baseline="0" dirty="0"/>
              <a:t> </a:t>
            </a:r>
            <a:r>
              <a:rPr lang="en-US" dirty="0"/>
              <a:t>central uplift (fluidized by pressure and temperature effects). Then central uplift collapsed pushing the surrounding material and forming the peak ring. And the final crater has a set of blocks collapsed downward and inward the crater structure, with normal failure. That make up a terrace zone.</a:t>
            </a:r>
            <a:br>
              <a:rPr lang="en-US" dirty="0"/>
            </a:br>
            <a:r>
              <a:rPr lang="en-US" dirty="0"/>
              <a:t>The gravimetric signature is a circular anomaly that displays higher values ​​at the central zone and is due to the uplifted basement rocks. The dark blue and magenta region are the lowest gravity values and they are distributed in the peak</a:t>
            </a:r>
            <a:r>
              <a:rPr lang="en-US" baseline="0" dirty="0"/>
              <a:t> ring</a:t>
            </a:r>
            <a:r>
              <a:rPr lang="en-US" dirty="0"/>
              <a:t> and terrace zone.</a:t>
            </a:r>
            <a:br>
              <a:rPr lang="en-US" dirty="0"/>
            </a:br>
            <a:r>
              <a:rPr lang="en-US" dirty="0"/>
              <a:t>And in the seismic signature of the </a:t>
            </a:r>
            <a:r>
              <a:rPr lang="en-US" dirty="0" err="1"/>
              <a:t>chicxulub</a:t>
            </a:r>
            <a:r>
              <a:rPr lang="en-US" dirty="0"/>
              <a:t> crater, can be observed as a continuous reflector of great amplitude.</a:t>
            </a:r>
            <a:r>
              <a:rPr lang="en-US" baseline="0" dirty="0"/>
              <a:t> This reflector </a:t>
            </a:r>
            <a:r>
              <a:rPr lang="en-US" dirty="0"/>
              <a:t>marks the end of</a:t>
            </a:r>
            <a:r>
              <a:rPr lang="en-US" baseline="0" dirty="0"/>
              <a:t> the Cretaceous period and it is over </a:t>
            </a:r>
            <a:r>
              <a:rPr lang="en-US" dirty="0"/>
              <a:t>a huge massive package of weak, chaotic and discontinuous reflections. And this reflections are due to the deformed and fractured  basement rocks.</a:t>
            </a:r>
            <a:r>
              <a:rPr lang="en-US" baseline="0" dirty="0"/>
              <a:t> And they</a:t>
            </a:r>
            <a:r>
              <a:rPr lang="en-US" dirty="0"/>
              <a:t> are very different from the reflections of overlying</a:t>
            </a:r>
            <a:r>
              <a:rPr lang="en-US" baseline="0" dirty="0"/>
              <a:t> </a:t>
            </a:r>
            <a:r>
              <a:rPr lang="en-US" dirty="0"/>
              <a:t>post-impact sediments.</a:t>
            </a:r>
            <a:br>
              <a:rPr lang="en-US" dirty="0"/>
            </a:br>
            <a:br>
              <a:rPr lang="en-US" dirty="0"/>
            </a:br>
            <a:r>
              <a:rPr lang="en-US" dirty="0"/>
              <a:t>This was the general framework with which the project began. And the objective is to know the distribution of the K/</a:t>
            </a:r>
            <a:r>
              <a:rPr lang="en-US" dirty="0" err="1"/>
              <a:t>Pg</a:t>
            </a:r>
            <a:r>
              <a:rPr lang="en-US" dirty="0"/>
              <a:t> boundary, not only within the crater and throughout the Yucatan Platform.</a:t>
            </a:r>
            <a:br>
              <a:rPr lang="en-US" dirty="0"/>
            </a:br>
            <a:r>
              <a:rPr lang="en-US" dirty="0"/>
              <a:t>Why:</a:t>
            </a:r>
            <a:br>
              <a:rPr lang="en-US" dirty="0"/>
            </a:br>
            <a:r>
              <a:rPr lang="en-US" dirty="0"/>
              <a:t>It is of universal scientific interest</a:t>
            </a:r>
            <a:r>
              <a:rPr lang="en-US" baseline="0" dirty="0"/>
              <a:t> (mass extinction)</a:t>
            </a:r>
            <a:br>
              <a:rPr lang="en-US" dirty="0"/>
            </a:br>
            <a:r>
              <a:rPr lang="en-US" dirty="0"/>
              <a:t>Why gravimetric anomalies</a:t>
            </a:r>
            <a:r>
              <a:rPr lang="en-US" baseline="0" dirty="0"/>
              <a:t> (some has been associated to the impact direction)</a:t>
            </a:r>
            <a:br>
              <a:rPr lang="en-US" dirty="0"/>
            </a:br>
            <a:r>
              <a:rPr lang="en-US" dirty="0"/>
              <a:t>Why the Yucatan platform has not been explored. (Why it is thought that it does not contain hydrocarbons).</a:t>
            </a:r>
          </a:p>
          <a:p>
            <a:pPr algn="l"/>
            <a:endParaRPr lang="en-US" dirty="0"/>
          </a:p>
          <a:p>
            <a:pPr algn="l"/>
            <a:endParaRPr lang="en-US" dirty="0"/>
          </a:p>
          <a:p>
            <a:endParaRPr lang="en-US" dirty="0"/>
          </a:p>
          <a:p>
            <a:endParaRPr lang="en-US" dirty="0"/>
          </a:p>
          <a:p>
            <a:r>
              <a:rPr lang="en-US" dirty="0"/>
              <a:t>La</a:t>
            </a:r>
            <a:r>
              <a:rPr lang="en-US" baseline="0" dirty="0"/>
              <a:t> </a:t>
            </a:r>
            <a:r>
              <a:rPr lang="en-US" baseline="0" dirty="0" err="1"/>
              <a:t>formacion</a:t>
            </a:r>
            <a:r>
              <a:rPr lang="en-US" baseline="0" dirty="0"/>
              <a:t> del crater ha </a:t>
            </a:r>
            <a:r>
              <a:rPr lang="en-US" baseline="0" dirty="0" err="1"/>
              <a:t>sido</a:t>
            </a:r>
            <a:r>
              <a:rPr lang="en-US" baseline="0" dirty="0"/>
              <a:t> </a:t>
            </a:r>
            <a:r>
              <a:rPr lang="en-US" baseline="0" dirty="0" err="1"/>
              <a:t>reconstruida</a:t>
            </a:r>
            <a:r>
              <a:rPr lang="en-US" baseline="0" dirty="0"/>
              <a:t> con </a:t>
            </a:r>
            <a:r>
              <a:rPr lang="en-US" baseline="0" dirty="0" err="1"/>
              <a:t>modelos</a:t>
            </a:r>
            <a:r>
              <a:rPr lang="en-US" baseline="0" dirty="0"/>
              <a:t> </a:t>
            </a:r>
            <a:r>
              <a:rPr lang="en-US" baseline="0" dirty="0" err="1"/>
              <a:t>numericos</a:t>
            </a:r>
            <a:r>
              <a:rPr lang="en-US" baseline="0" dirty="0"/>
              <a:t> que </a:t>
            </a:r>
            <a:r>
              <a:rPr lang="en-US" baseline="0" dirty="0" err="1"/>
              <a:t>relatan</a:t>
            </a:r>
            <a:r>
              <a:rPr lang="en-US" baseline="0" dirty="0"/>
              <a:t> la </a:t>
            </a:r>
            <a:r>
              <a:rPr lang="en-US" baseline="0" dirty="0" err="1"/>
              <a:t>formacion</a:t>
            </a:r>
            <a:r>
              <a:rPr lang="en-US" baseline="0" dirty="0"/>
              <a:t> del crater in </a:t>
            </a:r>
            <a:r>
              <a:rPr lang="en-US" baseline="0" dirty="0" err="1"/>
              <a:t>alrededor</a:t>
            </a:r>
            <a:r>
              <a:rPr lang="en-US" baseline="0" dirty="0"/>
              <a:t> de 10 </a:t>
            </a:r>
            <a:r>
              <a:rPr lang="en-US" baseline="0" dirty="0" err="1"/>
              <a:t>segundos</a:t>
            </a:r>
            <a:r>
              <a:rPr lang="en-US" baseline="0" dirty="0"/>
              <a:t>, </a:t>
            </a:r>
            <a:r>
              <a:rPr lang="en-US" baseline="0" dirty="0" err="1"/>
              <a:t>pero</a:t>
            </a:r>
            <a:r>
              <a:rPr lang="en-US" baseline="0" dirty="0"/>
              <a:t> </a:t>
            </a:r>
            <a:r>
              <a:rPr lang="en-US" baseline="0" dirty="0" err="1"/>
              <a:t>en</a:t>
            </a:r>
            <a:r>
              <a:rPr lang="en-US" baseline="0" dirty="0"/>
              <a:t> general </a:t>
            </a:r>
            <a:r>
              <a:rPr lang="en-US" baseline="0" dirty="0" err="1"/>
              <a:t>puede</a:t>
            </a:r>
            <a:r>
              <a:rPr lang="en-US" baseline="0" dirty="0"/>
              <a:t> </a:t>
            </a:r>
            <a:r>
              <a:rPr lang="en-US" baseline="0" dirty="0" err="1"/>
              <a:t>esquematizada</a:t>
            </a:r>
            <a:r>
              <a:rPr lang="en-US" baseline="0" dirty="0"/>
              <a:t> </a:t>
            </a:r>
            <a:r>
              <a:rPr lang="en-US" baseline="0" dirty="0" err="1"/>
              <a:t>en</a:t>
            </a:r>
            <a:r>
              <a:rPr lang="en-US" baseline="0" dirty="0"/>
              <a:t> 4 </a:t>
            </a:r>
            <a:r>
              <a:rPr lang="en-US" baseline="0" dirty="0" err="1"/>
              <a:t>etapas</a:t>
            </a:r>
            <a:r>
              <a:rPr lang="en-US" baseline="0" dirty="0"/>
              <a:t>: La </a:t>
            </a:r>
            <a:r>
              <a:rPr lang="en-US" baseline="0" dirty="0" err="1"/>
              <a:t>etapa</a:t>
            </a:r>
            <a:r>
              <a:rPr lang="en-US" baseline="0" dirty="0"/>
              <a:t> de </a:t>
            </a:r>
            <a:r>
              <a:rPr lang="en-US" baseline="0" dirty="0" err="1"/>
              <a:t>excavacion</a:t>
            </a:r>
            <a:r>
              <a:rPr lang="en-US" baseline="0" dirty="0"/>
              <a:t> (</a:t>
            </a:r>
            <a:r>
              <a:rPr lang="en-US" baseline="0" dirty="0" err="1"/>
              <a:t>donde</a:t>
            </a:r>
            <a:r>
              <a:rPr lang="en-US" baseline="0" dirty="0"/>
              <a:t> </a:t>
            </a:r>
            <a:r>
              <a:rPr lang="en-US" baseline="0" dirty="0" err="1"/>
              <a:t>es</a:t>
            </a:r>
            <a:r>
              <a:rPr lang="en-US" baseline="0" dirty="0"/>
              <a:t> </a:t>
            </a:r>
            <a:r>
              <a:rPr lang="en-US" baseline="0" dirty="0" err="1"/>
              <a:t>expulsada</a:t>
            </a:r>
            <a:r>
              <a:rPr lang="en-US" baseline="0" dirty="0"/>
              <a:t> y </a:t>
            </a:r>
            <a:r>
              <a:rPr lang="en-US" baseline="0" dirty="0" err="1"/>
              <a:t>vaporizada</a:t>
            </a:r>
            <a:r>
              <a:rPr lang="en-US" baseline="0" dirty="0"/>
              <a:t> la </a:t>
            </a:r>
            <a:r>
              <a:rPr lang="en-US" baseline="0" dirty="0" err="1"/>
              <a:t>cubierta</a:t>
            </a:r>
            <a:r>
              <a:rPr lang="en-US" baseline="0" dirty="0"/>
              <a:t> </a:t>
            </a:r>
            <a:r>
              <a:rPr lang="en-US" baseline="0" dirty="0" err="1"/>
              <a:t>sedimentaria</a:t>
            </a:r>
            <a:r>
              <a:rPr lang="en-US" baseline="0" dirty="0"/>
              <a:t>), .</a:t>
            </a:r>
            <a:r>
              <a:rPr lang="en-US" baseline="0" dirty="0" err="1"/>
              <a:t>Luego</a:t>
            </a:r>
            <a:r>
              <a:rPr lang="en-US" baseline="0" dirty="0"/>
              <a:t> el </a:t>
            </a:r>
            <a:r>
              <a:rPr lang="en-US" baseline="0" dirty="0" err="1"/>
              <a:t>levantamiento</a:t>
            </a:r>
            <a:r>
              <a:rPr lang="en-US" baseline="0" dirty="0"/>
              <a:t> central, que </a:t>
            </a:r>
            <a:r>
              <a:rPr lang="en-US" baseline="0" dirty="0" err="1"/>
              <a:t>es</a:t>
            </a:r>
            <a:r>
              <a:rPr lang="en-US" baseline="0" dirty="0"/>
              <a:t> el </a:t>
            </a:r>
            <a:r>
              <a:rPr lang="en-US" baseline="0" dirty="0" err="1"/>
              <a:t>rebote</a:t>
            </a:r>
            <a:r>
              <a:rPr lang="en-US" baseline="0" dirty="0"/>
              <a:t> de las </a:t>
            </a:r>
            <a:r>
              <a:rPr lang="en-US" baseline="0" dirty="0" err="1"/>
              <a:t>rocas</a:t>
            </a:r>
            <a:r>
              <a:rPr lang="en-US" baseline="0" dirty="0"/>
              <a:t> de la </a:t>
            </a:r>
            <a:r>
              <a:rPr lang="en-US" baseline="0" dirty="0" err="1"/>
              <a:t>corteza</a:t>
            </a:r>
            <a:r>
              <a:rPr lang="en-US" baseline="0" dirty="0"/>
              <a:t>, </a:t>
            </a:r>
            <a:r>
              <a:rPr lang="en-US" baseline="0" dirty="0" err="1"/>
              <a:t>fluidizadas</a:t>
            </a:r>
            <a:r>
              <a:rPr lang="en-US" baseline="0" dirty="0"/>
              <a:t> </a:t>
            </a:r>
            <a:r>
              <a:rPr lang="en-US" baseline="0" dirty="0" err="1"/>
              <a:t>por</a:t>
            </a:r>
            <a:r>
              <a:rPr lang="en-US" baseline="0" dirty="0"/>
              <a:t> </a:t>
            </a:r>
            <a:r>
              <a:rPr lang="en-US" baseline="0" dirty="0" err="1"/>
              <a:t>efectos</a:t>
            </a:r>
            <a:r>
              <a:rPr lang="en-US" baseline="0" dirty="0"/>
              <a:t> de </a:t>
            </a:r>
            <a:r>
              <a:rPr lang="en-US" baseline="0" dirty="0" err="1"/>
              <a:t>presion</a:t>
            </a:r>
            <a:r>
              <a:rPr lang="en-US" baseline="0" dirty="0"/>
              <a:t> y temperature. </a:t>
            </a:r>
            <a:r>
              <a:rPr lang="en-US" baseline="0" dirty="0" err="1"/>
              <a:t>Luego</a:t>
            </a:r>
            <a:r>
              <a:rPr lang="en-US" baseline="0" dirty="0"/>
              <a:t> el </a:t>
            </a:r>
            <a:r>
              <a:rPr lang="en-US" baseline="0" dirty="0" err="1"/>
              <a:t>colapso</a:t>
            </a:r>
            <a:r>
              <a:rPr lang="en-US" baseline="0" dirty="0"/>
              <a:t> del </a:t>
            </a:r>
            <a:r>
              <a:rPr lang="en-US" baseline="0" dirty="0" err="1"/>
              <a:t>levantamiento</a:t>
            </a:r>
            <a:r>
              <a:rPr lang="en-US" baseline="0" dirty="0"/>
              <a:t> central y el </a:t>
            </a:r>
            <a:r>
              <a:rPr lang="en-US" baseline="0" dirty="0" err="1"/>
              <a:t>empuje</a:t>
            </a:r>
            <a:r>
              <a:rPr lang="en-US" baseline="0" dirty="0"/>
              <a:t> de la region </a:t>
            </a:r>
            <a:r>
              <a:rPr lang="en-US" baseline="0" dirty="0" err="1"/>
              <a:t>circundante</a:t>
            </a:r>
            <a:r>
              <a:rPr lang="en-US" baseline="0" dirty="0"/>
              <a:t> que </a:t>
            </a:r>
            <a:r>
              <a:rPr lang="en-US" baseline="0" dirty="0" err="1"/>
              <a:t>hace</a:t>
            </a:r>
            <a:r>
              <a:rPr lang="en-US" baseline="0" dirty="0"/>
              <a:t> que se </a:t>
            </a:r>
            <a:r>
              <a:rPr lang="en-US" baseline="0" dirty="0" err="1"/>
              <a:t>forme</a:t>
            </a:r>
            <a:r>
              <a:rPr lang="en-US" baseline="0" dirty="0"/>
              <a:t> el </a:t>
            </a:r>
            <a:r>
              <a:rPr lang="en-US" baseline="0" dirty="0" err="1"/>
              <a:t>anillo</a:t>
            </a:r>
            <a:r>
              <a:rPr lang="en-US" baseline="0" dirty="0"/>
              <a:t> de </a:t>
            </a:r>
            <a:r>
              <a:rPr lang="en-US" baseline="0" dirty="0" err="1"/>
              <a:t>picos</a:t>
            </a:r>
            <a:r>
              <a:rPr lang="en-US" baseline="0" dirty="0"/>
              <a:t>. Y el crater final con </a:t>
            </a:r>
            <a:r>
              <a:rPr lang="en-US" baseline="0" dirty="0" err="1"/>
              <a:t>una</a:t>
            </a:r>
            <a:r>
              <a:rPr lang="en-US" baseline="0" dirty="0"/>
              <a:t> </a:t>
            </a:r>
            <a:r>
              <a:rPr lang="en-US" baseline="0" dirty="0" err="1"/>
              <a:t>serie</a:t>
            </a:r>
            <a:r>
              <a:rPr lang="en-US" baseline="0" dirty="0"/>
              <a:t> de </a:t>
            </a:r>
            <a:r>
              <a:rPr lang="en-US" baseline="0" dirty="0" err="1"/>
              <a:t>bloques</a:t>
            </a:r>
            <a:r>
              <a:rPr lang="en-US" baseline="0" dirty="0"/>
              <a:t> </a:t>
            </a:r>
            <a:r>
              <a:rPr lang="en-US" baseline="0" dirty="0" err="1"/>
              <a:t>colapsados</a:t>
            </a:r>
            <a:r>
              <a:rPr lang="en-US" baseline="0" dirty="0"/>
              <a:t> </a:t>
            </a:r>
            <a:r>
              <a:rPr lang="en-US" baseline="0" dirty="0" err="1"/>
              <a:t>hacia</a:t>
            </a:r>
            <a:r>
              <a:rPr lang="en-US" baseline="0" dirty="0"/>
              <a:t> </a:t>
            </a:r>
            <a:r>
              <a:rPr lang="en-US" baseline="0" dirty="0" err="1"/>
              <a:t>abja</a:t>
            </a:r>
            <a:r>
              <a:rPr lang="en-US" baseline="0" dirty="0"/>
              <a:t> y </a:t>
            </a:r>
            <a:r>
              <a:rPr lang="en-US" baseline="0" dirty="0" err="1"/>
              <a:t>hacia</a:t>
            </a:r>
            <a:r>
              <a:rPr lang="en-US" baseline="0" dirty="0"/>
              <a:t> </a:t>
            </a:r>
            <a:r>
              <a:rPr lang="en-US" baseline="0" dirty="0" err="1"/>
              <a:t>adentro</a:t>
            </a:r>
            <a:r>
              <a:rPr lang="en-US" baseline="0" dirty="0"/>
              <a:t>, con </a:t>
            </a:r>
            <a:r>
              <a:rPr lang="en-US" baseline="0" dirty="0" err="1"/>
              <a:t>fallamiento</a:t>
            </a:r>
            <a:r>
              <a:rPr lang="en-US" baseline="0" dirty="0"/>
              <a:t> normal. Que </a:t>
            </a:r>
            <a:r>
              <a:rPr lang="en-US" baseline="0" dirty="0" err="1"/>
              <a:t>conforman</a:t>
            </a:r>
            <a:r>
              <a:rPr lang="en-US" baseline="0" dirty="0"/>
              <a:t> la zona de </a:t>
            </a:r>
            <a:r>
              <a:rPr lang="en-US" baseline="0" dirty="0" err="1"/>
              <a:t>terrazas</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La firma </a:t>
            </a:r>
            <a:r>
              <a:rPr lang="en-US" baseline="0" dirty="0" err="1"/>
              <a:t>gravimetrica</a:t>
            </a:r>
            <a:r>
              <a:rPr lang="en-US" baseline="0" dirty="0"/>
              <a:t> </a:t>
            </a:r>
            <a:r>
              <a:rPr lang="en-US" baseline="0" dirty="0" err="1"/>
              <a:t>es</a:t>
            </a:r>
            <a:r>
              <a:rPr lang="en-US" baseline="0" dirty="0"/>
              <a:t> </a:t>
            </a:r>
            <a:r>
              <a:rPr lang="en-US" baseline="0" dirty="0" err="1"/>
              <a:t>una</a:t>
            </a:r>
            <a:r>
              <a:rPr lang="en-US" baseline="0" dirty="0"/>
              <a:t> </a:t>
            </a:r>
            <a:r>
              <a:rPr lang="en-US" baseline="0" dirty="0" err="1"/>
              <a:t>anomalia</a:t>
            </a:r>
            <a:r>
              <a:rPr lang="en-US" baseline="0" dirty="0"/>
              <a:t> circular que </a:t>
            </a:r>
            <a:r>
              <a:rPr lang="en-US" baseline="0" dirty="0" err="1"/>
              <a:t>despliega</a:t>
            </a:r>
            <a:r>
              <a:rPr lang="en-US" baseline="0" dirty="0"/>
              <a:t> </a:t>
            </a:r>
            <a:r>
              <a:rPr lang="en-US" baseline="0" dirty="0" err="1"/>
              <a:t>valores</a:t>
            </a:r>
            <a:r>
              <a:rPr lang="en-US" baseline="0" dirty="0"/>
              <a:t> mas altos </a:t>
            </a:r>
            <a:r>
              <a:rPr lang="en-US" baseline="0" dirty="0" err="1"/>
              <a:t>en</a:t>
            </a:r>
            <a:r>
              <a:rPr lang="en-US" baseline="0" dirty="0"/>
              <a:t> la zona central y que </a:t>
            </a:r>
            <a:r>
              <a:rPr lang="en-US" baseline="0" dirty="0" err="1"/>
              <a:t>corresponde</a:t>
            </a:r>
            <a:r>
              <a:rPr lang="en-US" baseline="0" dirty="0"/>
              <a:t> al </a:t>
            </a:r>
            <a:r>
              <a:rPr lang="en-US" baseline="0" dirty="0" err="1"/>
              <a:t>levantamiento</a:t>
            </a:r>
            <a:r>
              <a:rPr lang="en-US" baseline="0" dirty="0"/>
              <a:t> central. Los </a:t>
            </a:r>
            <a:r>
              <a:rPr lang="en-US" baseline="0" dirty="0" err="1"/>
              <a:t>valores</a:t>
            </a:r>
            <a:r>
              <a:rPr lang="en-US" baseline="0" dirty="0"/>
              <a:t> mas </a:t>
            </a:r>
            <a:r>
              <a:rPr lang="en-US" baseline="0" dirty="0" err="1"/>
              <a:t>bajos</a:t>
            </a:r>
            <a:r>
              <a:rPr lang="en-US" baseline="0" dirty="0"/>
              <a:t> </a:t>
            </a:r>
            <a:r>
              <a:rPr lang="en-US" baseline="0" dirty="0" err="1"/>
              <a:t>en</a:t>
            </a:r>
            <a:r>
              <a:rPr lang="en-US" baseline="0" dirty="0"/>
              <a:t> la zona del </a:t>
            </a:r>
            <a:r>
              <a:rPr lang="en-US" baseline="0" dirty="0" err="1"/>
              <a:t>anillo</a:t>
            </a:r>
            <a:r>
              <a:rPr lang="en-US" baseline="0" dirty="0"/>
              <a:t> de </a:t>
            </a:r>
            <a:r>
              <a:rPr lang="en-US" baseline="0" dirty="0" err="1"/>
              <a:t>picos</a:t>
            </a:r>
            <a:r>
              <a:rPr lang="en-US" baseline="0" dirty="0"/>
              <a:t> y la zona de </a:t>
            </a:r>
            <a:r>
              <a:rPr lang="en-US" baseline="0" dirty="0" err="1"/>
              <a:t>terrazas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 </a:t>
            </a:r>
            <a:r>
              <a:rPr lang="en-US" baseline="0" dirty="0" err="1"/>
              <a:t>en</a:t>
            </a:r>
            <a:r>
              <a:rPr lang="en-US" baseline="0" dirty="0"/>
              <a:t> la firma </a:t>
            </a:r>
            <a:r>
              <a:rPr lang="en-US" baseline="0" dirty="0" err="1"/>
              <a:t>sismica</a:t>
            </a:r>
            <a:r>
              <a:rPr lang="en-US" baseline="0" dirty="0"/>
              <a:t> del </a:t>
            </a:r>
            <a:r>
              <a:rPr lang="en-US" baseline="0" dirty="0" err="1"/>
              <a:t>evento</a:t>
            </a:r>
            <a:r>
              <a:rPr lang="en-US" baseline="0" dirty="0"/>
              <a:t>, se ha </a:t>
            </a:r>
            <a:r>
              <a:rPr lang="en-US" baseline="0" dirty="0" err="1"/>
              <a:t>observado</a:t>
            </a:r>
            <a:r>
              <a:rPr lang="en-US" baseline="0" dirty="0"/>
              <a:t> </a:t>
            </a:r>
            <a:r>
              <a:rPr lang="en-US" baseline="0" dirty="0" err="1"/>
              <a:t>como</a:t>
            </a:r>
            <a:r>
              <a:rPr lang="en-US" baseline="0" dirty="0"/>
              <a:t> </a:t>
            </a:r>
            <a:r>
              <a:rPr lang="en-US" baseline="0" dirty="0" err="1"/>
              <a:t>una</a:t>
            </a:r>
            <a:r>
              <a:rPr lang="en-US" baseline="0" dirty="0"/>
              <a:t> </a:t>
            </a:r>
            <a:r>
              <a:rPr lang="en-US" baseline="0" dirty="0" err="1"/>
              <a:t>capa</a:t>
            </a:r>
            <a:r>
              <a:rPr lang="en-US" baseline="0" dirty="0"/>
              <a:t> de </a:t>
            </a:r>
            <a:r>
              <a:rPr lang="en-US" baseline="0" dirty="0" err="1"/>
              <a:t>roca</a:t>
            </a:r>
            <a:r>
              <a:rPr lang="en-US" baseline="0" dirty="0"/>
              <a:t> </a:t>
            </a:r>
            <a:r>
              <a:rPr lang="en-US" baseline="0" dirty="0" err="1"/>
              <a:t>fundidas</a:t>
            </a:r>
            <a:r>
              <a:rPr lang="en-US" baseline="0" dirty="0"/>
              <a:t> que </a:t>
            </a:r>
            <a:r>
              <a:rPr lang="en-US" baseline="0" dirty="0" err="1"/>
              <a:t>pueden</a:t>
            </a:r>
            <a:r>
              <a:rPr lang="en-US" baseline="0" dirty="0"/>
              <a:t> </a:t>
            </a:r>
            <a:r>
              <a:rPr lang="en-US" baseline="0" dirty="0" err="1"/>
              <a:t>ser</a:t>
            </a:r>
            <a:r>
              <a:rPr lang="en-US" baseline="0" dirty="0"/>
              <a:t> </a:t>
            </a:r>
            <a:r>
              <a:rPr lang="en-US" baseline="0" dirty="0" err="1"/>
              <a:t>observadas</a:t>
            </a:r>
            <a:r>
              <a:rPr lang="en-US" baseline="0" dirty="0"/>
              <a:t> </a:t>
            </a:r>
            <a:r>
              <a:rPr lang="en-US" baseline="0" dirty="0" err="1"/>
              <a:t>como</a:t>
            </a:r>
            <a:r>
              <a:rPr lang="en-US" baseline="0" dirty="0"/>
              <a:t> un reflector continuo de gran amplitude, que </a:t>
            </a:r>
            <a:r>
              <a:rPr lang="en-US" baseline="0" dirty="0" err="1"/>
              <a:t>es</a:t>
            </a:r>
            <a:r>
              <a:rPr lang="en-US" baseline="0" dirty="0"/>
              <a:t> el que </a:t>
            </a:r>
            <a:r>
              <a:rPr lang="en-US" baseline="0" dirty="0" err="1"/>
              <a:t>marca</a:t>
            </a:r>
            <a:r>
              <a:rPr lang="en-US" baseline="0" dirty="0"/>
              <a:t> </a:t>
            </a:r>
            <a:r>
              <a:rPr lang="en-US" baseline="0" dirty="0" err="1"/>
              <a:t>limite</a:t>
            </a:r>
            <a:r>
              <a:rPr lang="en-US" baseline="0" dirty="0"/>
              <a:t> K/</a:t>
            </a:r>
            <a:r>
              <a:rPr lang="en-US" baseline="0" dirty="0" err="1"/>
              <a:t>Pg</a:t>
            </a:r>
            <a:r>
              <a:rPr lang="en-US" baseline="0" dirty="0"/>
              <a:t>, que se </a:t>
            </a:r>
            <a:r>
              <a:rPr lang="en-US" baseline="0" dirty="0" err="1"/>
              <a:t>encuentra</a:t>
            </a:r>
            <a:r>
              <a:rPr lang="en-US" baseline="0" dirty="0"/>
              <a:t> </a:t>
            </a:r>
            <a:r>
              <a:rPr lang="en-US" baseline="0" dirty="0" err="1"/>
              <a:t>sobre</a:t>
            </a:r>
            <a:r>
              <a:rPr lang="en-US" baseline="0" dirty="0"/>
              <a:t> un </a:t>
            </a:r>
            <a:r>
              <a:rPr lang="en-US" baseline="0" dirty="0" err="1"/>
              <a:t>paquete</a:t>
            </a:r>
            <a:r>
              <a:rPr lang="en-US" baseline="0" dirty="0"/>
              <a:t> </a:t>
            </a:r>
            <a:r>
              <a:rPr lang="en-US" baseline="0" dirty="0" err="1"/>
              <a:t>masivo</a:t>
            </a:r>
            <a:r>
              <a:rPr lang="en-US" baseline="0" dirty="0"/>
              <a:t> de </a:t>
            </a:r>
            <a:r>
              <a:rPr lang="en-US" baseline="0" dirty="0" err="1"/>
              <a:t>reflecciones</a:t>
            </a:r>
            <a:r>
              <a:rPr lang="en-US" baseline="0" dirty="0"/>
              <a:t> </a:t>
            </a:r>
            <a:r>
              <a:rPr lang="en-US" baseline="0" dirty="0" err="1"/>
              <a:t>debiles</a:t>
            </a:r>
            <a:r>
              <a:rPr lang="en-US" baseline="0" dirty="0"/>
              <a:t>, </a:t>
            </a:r>
            <a:r>
              <a:rPr lang="en-US" baseline="0" dirty="0" err="1"/>
              <a:t>caoticas</a:t>
            </a:r>
            <a:r>
              <a:rPr lang="en-US" baseline="0" dirty="0"/>
              <a:t> y </a:t>
            </a:r>
            <a:r>
              <a:rPr lang="en-US" baseline="0" dirty="0" err="1"/>
              <a:t>dicontinuas</a:t>
            </a:r>
            <a:r>
              <a:rPr lang="en-US" baseline="0" dirty="0"/>
              <a:t>. Las </a:t>
            </a:r>
            <a:r>
              <a:rPr lang="en-US" baseline="0" dirty="0" err="1"/>
              <a:t>cuales</a:t>
            </a:r>
            <a:r>
              <a:rPr lang="en-US" baseline="0" dirty="0"/>
              <a:t> son </a:t>
            </a:r>
            <a:r>
              <a:rPr lang="en-US" baseline="0" dirty="0" err="1"/>
              <a:t>muy</a:t>
            </a:r>
            <a:r>
              <a:rPr lang="en-US" baseline="0" dirty="0"/>
              <a:t> </a:t>
            </a:r>
            <a:r>
              <a:rPr lang="en-US" baseline="0" dirty="0" err="1"/>
              <a:t>diferentes</a:t>
            </a:r>
            <a:r>
              <a:rPr lang="en-US" baseline="0" dirty="0"/>
              <a:t> a </a:t>
            </a:r>
            <a:r>
              <a:rPr lang="en-US" baseline="0" dirty="0" err="1"/>
              <a:t>los</a:t>
            </a:r>
            <a:r>
              <a:rPr lang="en-US" baseline="0" dirty="0"/>
              <a:t> </a:t>
            </a:r>
            <a:r>
              <a:rPr lang="en-US" baseline="0" dirty="0" err="1"/>
              <a:t>sedimentos</a:t>
            </a:r>
            <a:r>
              <a:rPr lang="en-US" baseline="0" dirty="0"/>
              <a:t> </a:t>
            </a:r>
            <a:r>
              <a:rPr lang="en-US" baseline="0" dirty="0" err="1"/>
              <a:t>postimpacto</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El </a:t>
            </a:r>
            <a:r>
              <a:rPr lang="en-US" baseline="0" dirty="0" err="1"/>
              <a:t>objetivo</a:t>
            </a:r>
            <a:r>
              <a:rPr lang="en-US" baseline="0" dirty="0"/>
              <a:t> de </a:t>
            </a:r>
            <a:r>
              <a:rPr lang="en-US" baseline="0" dirty="0" err="1"/>
              <a:t>este</a:t>
            </a:r>
            <a:r>
              <a:rPr lang="en-US" baseline="0" dirty="0"/>
              <a:t> </a:t>
            </a:r>
            <a:r>
              <a:rPr lang="en-US" baseline="0" dirty="0" err="1"/>
              <a:t>projecto</a:t>
            </a:r>
            <a:r>
              <a:rPr lang="en-US" baseline="0" dirty="0"/>
              <a:t> </a:t>
            </a:r>
            <a:r>
              <a:rPr lang="en-US" baseline="0" dirty="0" err="1"/>
              <a:t>es</a:t>
            </a:r>
            <a:r>
              <a:rPr lang="en-US" baseline="0" dirty="0"/>
              <a:t> </a:t>
            </a:r>
            <a:r>
              <a:rPr lang="en-US" baseline="0" dirty="0" err="1"/>
              <a:t>conocer</a:t>
            </a:r>
            <a:r>
              <a:rPr lang="en-US" baseline="0" dirty="0"/>
              <a:t> la </a:t>
            </a:r>
            <a:r>
              <a:rPr lang="en-US" baseline="0" dirty="0" err="1"/>
              <a:t>distribucion</a:t>
            </a:r>
            <a:r>
              <a:rPr lang="en-US" baseline="0" dirty="0"/>
              <a:t> de </a:t>
            </a:r>
            <a:r>
              <a:rPr lang="en-US" baseline="0" dirty="0" err="1"/>
              <a:t>este</a:t>
            </a:r>
            <a:r>
              <a:rPr lang="en-US" baseline="0" dirty="0"/>
              <a:t> </a:t>
            </a:r>
            <a:r>
              <a:rPr lang="en-US" baseline="0" dirty="0" err="1"/>
              <a:t>limite</a:t>
            </a:r>
            <a:r>
              <a:rPr lang="en-US" baseline="0" dirty="0"/>
              <a:t> K/</a:t>
            </a:r>
            <a:r>
              <a:rPr lang="en-US" baseline="0" dirty="0" err="1"/>
              <a:t>Pg</a:t>
            </a:r>
            <a:r>
              <a:rPr lang="en-US" baseline="0" dirty="0"/>
              <a:t>, no solo </a:t>
            </a:r>
            <a:r>
              <a:rPr lang="en-US" baseline="0" dirty="0" err="1"/>
              <a:t>dentro</a:t>
            </a:r>
            <a:r>
              <a:rPr lang="en-US" baseline="0" dirty="0"/>
              <a:t> del crater, </a:t>
            </a:r>
            <a:r>
              <a:rPr lang="en-US" baseline="0" dirty="0" err="1"/>
              <a:t>sino</a:t>
            </a:r>
            <a:r>
              <a:rPr lang="en-US" baseline="0" dirty="0"/>
              <a:t> </a:t>
            </a:r>
            <a:r>
              <a:rPr lang="en-US" baseline="0" dirty="0" err="1"/>
              <a:t>en</a:t>
            </a:r>
            <a:r>
              <a:rPr lang="en-US" baseline="0" dirty="0"/>
              <a:t> </a:t>
            </a:r>
            <a:r>
              <a:rPr lang="en-US" baseline="0" dirty="0" err="1"/>
              <a:t>toda</a:t>
            </a:r>
            <a:r>
              <a:rPr lang="en-US" baseline="0" dirty="0"/>
              <a:t> la </a:t>
            </a:r>
            <a:r>
              <a:rPr lang="en-US" baseline="0" dirty="0" err="1"/>
              <a:t>plataforma</a:t>
            </a:r>
            <a:r>
              <a:rPr lang="en-US" baseline="0" dirty="0"/>
              <a:t> de Yucatan.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Por</a:t>
            </a:r>
            <a:r>
              <a:rPr lang="en-US" baseline="0" dirty="0"/>
              <a:t> que: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err="1"/>
              <a:t>Es</a:t>
            </a:r>
            <a:r>
              <a:rPr lang="en-US" baseline="0" dirty="0"/>
              <a:t> de </a:t>
            </a:r>
            <a:r>
              <a:rPr lang="en-US" baseline="0" dirty="0" err="1"/>
              <a:t>interes</a:t>
            </a:r>
            <a:r>
              <a:rPr lang="en-US" baseline="0" dirty="0"/>
              <a:t> </a:t>
            </a:r>
            <a:r>
              <a:rPr lang="en-US" baseline="0" dirty="0" err="1"/>
              <a:t>cientifico</a:t>
            </a:r>
            <a:r>
              <a:rPr lang="en-US" baseline="0" dirty="0"/>
              <a:t> universal.</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err="1"/>
              <a:t>Por</a:t>
            </a:r>
            <a:r>
              <a:rPr lang="en-US" baseline="0" dirty="0"/>
              <a:t> que las </a:t>
            </a:r>
            <a:r>
              <a:rPr lang="en-US" baseline="0" dirty="0" err="1"/>
              <a:t>anomalias</a:t>
            </a:r>
            <a:r>
              <a:rPr lang="en-US" baseline="0" dirty="0"/>
              <a:t> </a:t>
            </a:r>
            <a:r>
              <a:rPr lang="en-US" baseline="0" dirty="0" err="1"/>
              <a:t>gravimetricas</a:t>
            </a:r>
            <a:endParaRPr lang="en-US" baseline="0"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err="1"/>
              <a:t>Por</a:t>
            </a:r>
            <a:r>
              <a:rPr lang="en-US" baseline="0" dirty="0"/>
              <a:t> que la </a:t>
            </a:r>
            <a:r>
              <a:rPr lang="en-US" baseline="0" dirty="0" err="1"/>
              <a:t>plataforma</a:t>
            </a:r>
            <a:r>
              <a:rPr lang="en-US" baseline="0" dirty="0"/>
              <a:t> de Yucatan no ha </a:t>
            </a:r>
            <a:r>
              <a:rPr lang="en-US" baseline="0" dirty="0" err="1"/>
              <a:t>sido</a:t>
            </a:r>
            <a:r>
              <a:rPr lang="en-US" baseline="0" dirty="0"/>
              <a:t> </a:t>
            </a:r>
            <a:r>
              <a:rPr lang="en-US" baseline="0" dirty="0" err="1"/>
              <a:t>explorada</a:t>
            </a:r>
            <a:r>
              <a:rPr lang="en-US" baseline="0" dirty="0"/>
              <a:t>. </a:t>
            </a:r>
            <a:r>
              <a:rPr lang="en-US" baseline="0" dirty="0" err="1"/>
              <a:t>Por</a:t>
            </a:r>
            <a:r>
              <a:rPr lang="en-US" baseline="0" dirty="0"/>
              <a:t> que se </a:t>
            </a:r>
            <a:r>
              <a:rPr lang="en-US" baseline="0" dirty="0" err="1"/>
              <a:t>piensa</a:t>
            </a:r>
            <a:r>
              <a:rPr lang="en-US" baseline="0" dirty="0"/>
              <a:t> que </a:t>
            </a:r>
            <a:r>
              <a:rPr lang="en-US" baseline="0" dirty="0" err="1"/>
              <a:t>nocontiene</a:t>
            </a:r>
            <a:r>
              <a:rPr lang="en-US" baseline="0" dirty="0"/>
              <a:t> </a:t>
            </a:r>
            <a:r>
              <a:rPr lang="en-US" baseline="0" dirty="0" err="1"/>
              <a:t>hidrocarburos</a:t>
            </a:r>
            <a:r>
              <a:rPr lang="en-US" baseline="0" dirty="0"/>
              <a:t>.</a:t>
            </a:r>
            <a:endParaRPr lang="en-US" dirty="0"/>
          </a:p>
        </p:txBody>
      </p:sp>
      <p:sp>
        <p:nvSpPr>
          <p:cNvPr id="4" name="Slide Number Placeholder 3"/>
          <p:cNvSpPr>
            <a:spLocks noGrp="1"/>
          </p:cNvSpPr>
          <p:nvPr>
            <p:ph type="sldNum" sz="quarter" idx="10"/>
          </p:nvPr>
        </p:nvSpPr>
        <p:spPr/>
        <p:txBody>
          <a:bodyPr/>
          <a:lstStyle/>
          <a:p>
            <a:fld id="{E917088A-F6F9-451A-AB08-CC5F039ACC5B}" type="slidenum">
              <a:rPr lang="en-US" smtClean="0"/>
              <a:t>20</a:t>
            </a:fld>
            <a:endParaRPr lang="en-US"/>
          </a:p>
        </p:txBody>
      </p:sp>
    </p:spTree>
    <p:extLst>
      <p:ext uri="{BB962C8B-B14F-4D97-AF65-F5344CB8AC3E}">
        <p14:creationId xmlns:p14="http://schemas.microsoft.com/office/powerpoint/2010/main" val="2968753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geophysical data sets </a:t>
            </a:r>
            <a:r>
              <a:rPr lang="en-US" dirty="0" err="1"/>
              <a:t>wich</a:t>
            </a:r>
            <a:r>
              <a:rPr lang="en-US" dirty="0"/>
              <a:t> consist of 3 sets od 2D seismic lines.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have collected around 50 2D offshore </a:t>
            </a:r>
            <a:r>
              <a:rPr lang="en-US" dirty="0" err="1"/>
              <a:t>seisic</a:t>
            </a:r>
            <a:r>
              <a:rPr lang="en-US" dirty="0"/>
              <a:t> lines. </a:t>
            </a:r>
            <a:r>
              <a:rPr lang="en-US" dirty="0" err="1"/>
              <a:t>Annd</a:t>
            </a:r>
            <a:r>
              <a:rPr lang="en-US" dirty="0"/>
              <a:t> 13 onshore boreholes.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are just two offshore boreholes close to seismic lines, that we ese to control the seismic interpretation.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offshore Yucatan Platform seismic lines.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endParaRPr lang="en-US" dirty="0"/>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r>
              <a:rPr lang="en-US" dirty="0"/>
              <a:t>The</a:t>
            </a:r>
            <a:r>
              <a:rPr lang="en-US" baseline="0" dirty="0"/>
              <a:t> dataset in A. </a:t>
            </a:r>
            <a:r>
              <a:rPr lang="en-US" dirty="0"/>
              <a:t>is a set of 39 seismic lines obtained by the IODP, in 2005. They are distributed mainly in a grid within the northern half of the Chicxulub Crater.</a:t>
            </a:r>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r>
              <a:rPr lang="en-US" dirty="0"/>
              <a:t>is a set of 7 2D seismic lines that are mainly crossing the north face of the Campeche Escarpment.</a:t>
            </a:r>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r>
              <a:rPr lang="en-US" dirty="0"/>
              <a:t>It is a set of</a:t>
            </a:r>
            <a:r>
              <a:rPr lang="en-US" baseline="0" dirty="0"/>
              <a:t> 8</a:t>
            </a:r>
            <a:r>
              <a:rPr lang="en-US" dirty="0"/>
              <a:t> regional seismic lines obtained by Pemex. Between 2002 and 2004.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On the background is the bathymetry map of Multi-Resolution Global Topography Synthesis (GMRT)</a:t>
            </a:r>
            <a:br>
              <a:rPr lang="en-US" dirty="0"/>
            </a:br>
            <a:r>
              <a:rPr lang="en-US" dirty="0"/>
              <a:t>39, 7, 8</a:t>
            </a:r>
          </a:p>
          <a:p>
            <a:pPr marL="228600" indent="-228600">
              <a:buAutoNum type="alphaUcPeriod"/>
            </a:pPr>
            <a:endParaRPr lang="es-MX" sz="1200" dirty="0"/>
          </a:p>
          <a:p>
            <a:pPr marL="228600" indent="-228600">
              <a:buAutoNum type="alphaUcPeriod"/>
            </a:pPr>
            <a:endParaRPr lang="es-MX" sz="1200" dirty="0"/>
          </a:p>
          <a:p>
            <a:pPr marL="228600" indent="-228600">
              <a:buAutoNum type="alphaUcPeriod"/>
            </a:pPr>
            <a:endParaRPr lang="es-MX" sz="1200" dirty="0"/>
          </a:p>
          <a:p>
            <a:pPr marL="228600" indent="-228600">
              <a:buAutoNum type="alphaUcPeriod"/>
            </a:pPr>
            <a:endParaRPr lang="es-MX" sz="1200" dirty="0"/>
          </a:p>
          <a:p>
            <a:pPr marL="228600" indent="-228600">
              <a:buAutoNum type="alphaUcPeriod"/>
            </a:pPr>
            <a:r>
              <a:rPr lang="es-MX" sz="1200" dirty="0"/>
              <a:t>39. Es</a:t>
            </a:r>
            <a:r>
              <a:rPr lang="es-MX" sz="1200" baseline="0" dirty="0"/>
              <a:t> un conjunto de 39 líneas sísmicas 2D obtenido por IODP en 2005. que esta distribuido principalmente en un </a:t>
            </a:r>
            <a:r>
              <a:rPr lang="es-MX" sz="1200" baseline="0" dirty="0" err="1"/>
              <a:t>grid</a:t>
            </a:r>
            <a:r>
              <a:rPr lang="es-MX" sz="1200" baseline="0" dirty="0"/>
              <a:t> dentro de la mitad norte del cráter </a:t>
            </a:r>
            <a:r>
              <a:rPr lang="es-MX" sz="1200" baseline="0" dirty="0" err="1"/>
              <a:t>chicxulub</a:t>
            </a:r>
            <a:r>
              <a:rPr lang="es-MX" sz="1200" baseline="0" dirty="0"/>
              <a:t>. </a:t>
            </a:r>
          </a:p>
          <a:p>
            <a:pPr marL="228600" indent="-228600">
              <a:buAutoNum type="alphaUcPeriod"/>
            </a:pPr>
            <a:r>
              <a:rPr lang="en-US" sz="1200" dirty="0"/>
              <a:t>7</a:t>
            </a:r>
            <a:r>
              <a:rPr lang="es-MX" sz="1200" baseline="0" dirty="0"/>
              <a:t>Es Un conjunto de líneas sísmicas 2D que se encuentran principalmente cruzando la cara norte del Escarpe de Campeche.</a:t>
            </a:r>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r>
              <a:rPr lang="en-US" sz="1200" dirty="0"/>
              <a:t>8</a:t>
            </a:r>
            <a:endParaRPr lang="en-US" dirty="0"/>
          </a:p>
          <a:p>
            <a:pPr marL="228600" indent="-228600">
              <a:buAutoNum type="alphaUcPeriod"/>
            </a:pPr>
            <a:r>
              <a:rPr lang="es-MX" sz="1200" baseline="0" dirty="0"/>
              <a:t>Es un conjunto de líneas sísmicas regionales obtenidas por Pemex. Entre 2002 y 2004.</a:t>
            </a:r>
            <a:endParaRPr lang="es-MX" sz="1200" dirty="0"/>
          </a:p>
          <a:p>
            <a:endParaRPr lang="es-MX" sz="1200" dirty="0"/>
          </a:p>
          <a:p>
            <a:r>
              <a:rPr lang="es-MX" sz="1200" dirty="0"/>
              <a:t>El mapa de fondo es el mapa de batimetría de </a:t>
            </a:r>
            <a:r>
              <a:rPr lang="en-US" sz="1200" kern="1200" dirty="0">
                <a:solidFill>
                  <a:schemeClr val="tx1"/>
                </a:solidFill>
                <a:effectLst/>
                <a:latin typeface="+mn-lt"/>
                <a:ea typeface="+mn-ea"/>
                <a:cs typeface="+mn-cs"/>
              </a:rPr>
              <a:t>Multi-Resolution Global Topography Synthesis (GMRT)</a:t>
            </a:r>
            <a:endParaRPr lang="es-MX" sz="1200" dirty="0"/>
          </a:p>
          <a:p>
            <a:r>
              <a:rPr lang="es-MX" sz="1200" dirty="0"/>
              <a:t>39, </a:t>
            </a:r>
            <a:r>
              <a:rPr lang="en-US" sz="1200" dirty="0"/>
              <a:t>7, 8</a:t>
            </a:r>
            <a:endParaRPr lang="en-US" dirty="0"/>
          </a:p>
        </p:txBody>
      </p:sp>
      <p:sp>
        <p:nvSpPr>
          <p:cNvPr id="4" name="Slide Number Placeholder 3"/>
          <p:cNvSpPr>
            <a:spLocks noGrp="1"/>
          </p:cNvSpPr>
          <p:nvPr>
            <p:ph type="sldNum" sz="quarter" idx="10"/>
          </p:nvPr>
        </p:nvSpPr>
        <p:spPr/>
        <p:txBody>
          <a:bodyPr/>
          <a:lstStyle/>
          <a:p>
            <a:fld id="{E917088A-F6F9-451A-AB08-CC5F039ACC5B}" type="slidenum">
              <a:rPr lang="en-US" smtClean="0"/>
              <a:t>22</a:t>
            </a:fld>
            <a:endParaRPr lang="en-US"/>
          </a:p>
        </p:txBody>
      </p:sp>
    </p:spTree>
    <p:extLst>
      <p:ext uri="{BB962C8B-B14F-4D97-AF65-F5344CB8AC3E}">
        <p14:creationId xmlns:p14="http://schemas.microsoft.com/office/powerpoint/2010/main" val="1869407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an </a:t>
            </a:r>
            <a:r>
              <a:rPr lang="en-US" dirty="0" err="1"/>
              <a:t>estratigraphic</a:t>
            </a:r>
            <a:r>
              <a:rPr lang="en-US" dirty="0"/>
              <a:t> section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geological datasets are the stratigraphic columns summarized of 13 boreholes reported by the authors mentioned here below. Most of the borehole are onshore. Except the first one, M0077A,</a:t>
            </a:r>
            <a:r>
              <a:rPr lang="en-US" baseline="0" dirty="0"/>
              <a:t> which is a marine borehole.</a:t>
            </a:r>
            <a:br>
              <a:rPr lang="en-US" dirty="0"/>
            </a:br>
            <a:br>
              <a:rPr lang="en-US" dirty="0"/>
            </a:br>
            <a:r>
              <a:rPr lang="en-US" dirty="0"/>
              <a:t>This stratigraphic section was used to infer the distribution of impact </a:t>
            </a:r>
            <a:r>
              <a:rPr lang="en-US" dirty="0" err="1"/>
              <a:t>lithologies</a:t>
            </a:r>
            <a:r>
              <a:rPr lang="en-US" dirty="0"/>
              <a:t>. There are three main</a:t>
            </a:r>
            <a:r>
              <a:rPr lang="en-US" baseline="0" dirty="0"/>
              <a:t> </a:t>
            </a:r>
            <a:r>
              <a:rPr lang="en-US" dirty="0"/>
              <a:t>types of impact </a:t>
            </a:r>
            <a:r>
              <a:rPr lang="en-US" dirty="0" err="1"/>
              <a:t>lithologies</a:t>
            </a:r>
            <a:r>
              <a:rPr lang="en-US" dirty="0"/>
              <a:t>:</a:t>
            </a:r>
            <a:br>
              <a:rPr lang="en-US" dirty="0"/>
            </a:br>
            <a:br>
              <a:rPr lang="en-US" dirty="0"/>
            </a:br>
            <a:r>
              <a:rPr lang="en-US" dirty="0"/>
              <a:t>-Impact melt rock unit (in red) is distributed near from the crater center- and It is the crystalline rock solidified from impact melt, excavated from the silicate-rich basement.</a:t>
            </a:r>
            <a:br>
              <a:rPr lang="en-US" dirty="0"/>
            </a:br>
            <a:r>
              <a:rPr lang="en-US" dirty="0"/>
              <a:t>-</a:t>
            </a:r>
            <a:r>
              <a:rPr lang="en-US" dirty="0" err="1"/>
              <a:t>Suevite</a:t>
            </a:r>
            <a:r>
              <a:rPr lang="en-US" dirty="0"/>
              <a:t> </a:t>
            </a:r>
            <a:r>
              <a:rPr lang="en-US" dirty="0" err="1"/>
              <a:t>breccias</a:t>
            </a:r>
            <a:r>
              <a:rPr lang="en-US" dirty="0"/>
              <a:t> (in orange) distributed inside and outside the crater- and they are made up of excavated basement fragments and melt particles.</a:t>
            </a:r>
            <a:br>
              <a:rPr lang="en-US" dirty="0"/>
            </a:br>
            <a:r>
              <a:rPr lang="en-US" dirty="0"/>
              <a:t>-</a:t>
            </a:r>
            <a:r>
              <a:rPr lang="en-US" dirty="0" err="1"/>
              <a:t>Evaporite</a:t>
            </a:r>
            <a:r>
              <a:rPr lang="en-US" dirty="0"/>
              <a:t> breccia (in yellow) outside the crater-has abundant clasts of gypsum and anhydrite.</a:t>
            </a:r>
            <a:br>
              <a:rPr lang="en-US" dirty="0"/>
            </a:b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What we can observe in</a:t>
            </a:r>
            <a:r>
              <a:rPr lang="en-US" baseline="0" dirty="0"/>
              <a:t> the section, </a:t>
            </a:r>
            <a:r>
              <a:rPr lang="en-US" dirty="0"/>
              <a:t>is that impact </a:t>
            </a:r>
            <a:r>
              <a:rPr lang="en-US" dirty="0" err="1"/>
              <a:t>lithologies</a:t>
            </a:r>
            <a:r>
              <a:rPr lang="en-US" dirty="0"/>
              <a:t> are placed between two large carbonate packages. </a:t>
            </a:r>
            <a:br>
              <a:rPr lang="en-US" dirty="0"/>
            </a:b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lower package is the sequence </a:t>
            </a:r>
            <a:r>
              <a:rPr lang="en-US" dirty="0" err="1"/>
              <a:t>desited</a:t>
            </a:r>
            <a:r>
              <a:rPr lang="en-US" dirty="0"/>
              <a:t> during the Mesozoic era, it starts from the basement, around 3000 m and consists of intercalations of </a:t>
            </a:r>
            <a:r>
              <a:rPr lang="en-US" dirty="0" err="1"/>
              <a:t>evaporites</a:t>
            </a:r>
            <a:r>
              <a:rPr lang="en-US" dirty="0"/>
              <a:t> and dolomites and </a:t>
            </a:r>
            <a:r>
              <a:rPr lang="en-US" dirty="0" err="1"/>
              <a:t>limestones</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Then we observe </a:t>
            </a:r>
            <a:r>
              <a:rPr lang="en-US" dirty="0" err="1"/>
              <a:t>evaporite</a:t>
            </a:r>
            <a:r>
              <a:rPr lang="en-US" dirty="0"/>
              <a:t> </a:t>
            </a:r>
            <a:r>
              <a:rPr lang="en-US" dirty="0" err="1"/>
              <a:t>breccias</a:t>
            </a:r>
            <a:r>
              <a:rPr lang="en-US" dirty="0"/>
              <a:t> which are impact </a:t>
            </a:r>
            <a:r>
              <a:rPr lang="en-US" dirty="0" err="1"/>
              <a:t>lithologies</a:t>
            </a:r>
            <a:r>
              <a:rPr lang="en-US" dirty="0"/>
              <a:t>.</a:t>
            </a:r>
            <a:br>
              <a:rPr lang="en-US" dirty="0"/>
            </a:b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 the package above the evaporate </a:t>
            </a:r>
            <a:r>
              <a:rPr lang="en-US" dirty="0" err="1"/>
              <a:t>breccias</a:t>
            </a:r>
            <a:r>
              <a:rPr lang="en-US" dirty="0"/>
              <a:t> is the sequence of post impact sediments</a:t>
            </a:r>
            <a:r>
              <a:rPr lang="en-US" baseline="0" dirty="0"/>
              <a:t> deposited during de Cenozoic era.</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El </a:t>
            </a:r>
            <a:r>
              <a:rPr lang="en-US" sz="1200" kern="1200" dirty="0" err="1">
                <a:solidFill>
                  <a:schemeClr val="tx1"/>
                </a:solidFill>
                <a:effectLst/>
                <a:latin typeface="+mn-lt"/>
                <a:ea typeface="+mn-ea"/>
                <a:cs typeface="+mn-cs"/>
              </a:rPr>
              <a:t>conjunto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datos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geologicos</a:t>
            </a:r>
            <a:r>
              <a:rPr lang="en-US" sz="1200" kern="1200" dirty="0">
                <a:solidFill>
                  <a:schemeClr val="tx1"/>
                </a:solidFill>
                <a:effectLst/>
                <a:latin typeface="+mn-lt"/>
                <a:ea typeface="+mn-ea"/>
                <a:cs typeface="+mn-cs"/>
              </a:rPr>
              <a:t> son las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columnas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estratigraficas</a:t>
            </a:r>
            <a:r>
              <a:rPr lang="en-US" sz="1200" kern="1200" baseline="0" dirty="0">
                <a:solidFill>
                  <a:schemeClr val="tx1"/>
                </a:solidFill>
                <a:effectLst/>
                <a:latin typeface="+mn-lt"/>
                <a:ea typeface="+mn-ea"/>
                <a:cs typeface="+mn-cs"/>
              </a:rPr>
              <a:t> de 13 </a:t>
            </a:r>
            <a:r>
              <a:rPr lang="en-US" sz="1200" kern="1200" baseline="0" dirty="0" err="1">
                <a:solidFill>
                  <a:schemeClr val="tx1"/>
                </a:solidFill>
                <a:effectLst/>
                <a:latin typeface="+mn-lt"/>
                <a:ea typeface="+mn-ea"/>
                <a:cs typeface="+mn-cs"/>
              </a:rPr>
              <a:t>pozos</a:t>
            </a:r>
            <a:r>
              <a:rPr lang="en-US" sz="1200" kern="1200" baseline="0" dirty="0">
                <a:solidFill>
                  <a:schemeClr val="tx1"/>
                </a:solidFill>
                <a:effectLst/>
                <a:latin typeface="+mn-lt"/>
                <a:ea typeface="+mn-ea"/>
                <a:cs typeface="+mn-cs"/>
              </a:rPr>
              <a:t> que </a:t>
            </a:r>
            <a:r>
              <a:rPr lang="en-US" sz="1200" kern="1200" baseline="0" dirty="0" err="1">
                <a:solidFill>
                  <a:schemeClr val="tx1"/>
                </a:solidFill>
                <a:effectLst/>
                <a:latin typeface="+mn-lt"/>
                <a:ea typeface="+mn-ea"/>
                <a:cs typeface="+mn-cs"/>
              </a:rPr>
              <a:t>fueron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resumidas</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los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trabajos</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los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autores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aqui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mencionados</a:t>
            </a:r>
            <a:r>
              <a:rPr lang="es-MX"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La </a:t>
            </a:r>
            <a:r>
              <a:rPr lang="en-US" sz="1200" kern="1200" dirty="0" err="1">
                <a:solidFill>
                  <a:schemeClr val="tx1"/>
                </a:solidFill>
                <a:effectLst/>
                <a:latin typeface="+mn-lt"/>
                <a:ea typeface="+mn-ea"/>
                <a:cs typeface="+mn-cs"/>
              </a:rPr>
              <a:t>mayoria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pozos</a:t>
            </a:r>
            <a:r>
              <a:rPr lang="en-US" sz="1200" kern="1200" baseline="0" dirty="0">
                <a:solidFill>
                  <a:schemeClr val="tx1"/>
                </a:solidFill>
                <a:effectLst/>
                <a:latin typeface="+mn-lt"/>
                <a:ea typeface="+mn-ea"/>
                <a:cs typeface="+mn-cs"/>
              </a:rPr>
              <a:t> se </a:t>
            </a:r>
            <a:r>
              <a:rPr lang="en-US" sz="1200" kern="1200" baseline="0" dirty="0" err="1">
                <a:solidFill>
                  <a:schemeClr val="tx1"/>
                </a:solidFill>
                <a:effectLst/>
                <a:latin typeface="+mn-lt"/>
                <a:ea typeface="+mn-ea"/>
                <a:cs typeface="+mn-cs"/>
              </a:rPr>
              <a:t>encuentran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tierra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Excepto</a:t>
            </a:r>
            <a:r>
              <a:rPr lang="en-US" sz="1200" kern="1200" baseline="0" dirty="0">
                <a:solidFill>
                  <a:schemeClr val="tx1"/>
                </a:solidFill>
                <a:effectLst/>
                <a:latin typeface="+mn-lt"/>
                <a:ea typeface="+mn-ea"/>
                <a:cs typeface="+mn-cs"/>
              </a:rPr>
              <a:t> M0077A.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Esta sección estratigráfica</a:t>
            </a:r>
            <a:r>
              <a:rPr lang="es-MX" sz="1200" kern="1200" baseline="0" dirty="0">
                <a:solidFill>
                  <a:schemeClr val="tx1"/>
                </a:solidFill>
                <a:effectLst/>
                <a:latin typeface="+mn-lt"/>
                <a:ea typeface="+mn-ea"/>
                <a:cs typeface="+mn-cs"/>
              </a:rPr>
              <a:t> se utilizo para inferir la distribución de  las litologías de impacto. </a:t>
            </a:r>
          </a:p>
          <a:p>
            <a:endParaRPr lang="es-MX" sz="1200" kern="1200" baseline="0" dirty="0">
              <a:solidFill>
                <a:schemeClr val="tx1"/>
              </a:solidFill>
              <a:effectLst/>
              <a:latin typeface="+mn-lt"/>
              <a:ea typeface="+mn-ea"/>
              <a:cs typeface="+mn-cs"/>
            </a:endParaRPr>
          </a:p>
          <a:p>
            <a:r>
              <a:rPr lang="es-MX" sz="1200" kern="1200" dirty="0" err="1">
                <a:solidFill>
                  <a:schemeClr val="tx1"/>
                </a:solidFill>
                <a:effectLst/>
                <a:latin typeface="+mn-lt"/>
                <a:ea typeface="+mn-ea"/>
                <a:cs typeface="+mn-cs"/>
              </a:rPr>
              <a:t>Impact</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melt</a:t>
            </a:r>
            <a:r>
              <a:rPr lang="es-MX" sz="1200" kern="1200" dirty="0">
                <a:solidFill>
                  <a:schemeClr val="tx1"/>
                </a:solidFill>
                <a:effectLst/>
                <a:latin typeface="+mn-lt"/>
                <a:ea typeface="+mn-ea"/>
                <a:cs typeface="+mn-cs"/>
              </a:rPr>
              <a:t> rock </a:t>
            </a:r>
            <a:r>
              <a:rPr lang="es-MX" sz="1200" kern="1200" dirty="0" err="1">
                <a:solidFill>
                  <a:schemeClr val="tx1"/>
                </a:solidFill>
                <a:effectLst/>
                <a:latin typeface="+mn-lt"/>
                <a:ea typeface="+mn-ea"/>
                <a:cs typeface="+mn-cs"/>
              </a:rPr>
              <a:t>unit</a:t>
            </a:r>
            <a:r>
              <a:rPr lang="es-MX" sz="1200" kern="1200" dirty="0">
                <a:solidFill>
                  <a:schemeClr val="tx1"/>
                </a:solidFill>
                <a:effectLst/>
                <a:latin typeface="+mn-lt"/>
                <a:ea typeface="+mn-ea"/>
                <a:cs typeface="+mn-cs"/>
              </a:rPr>
              <a:t> (en rojo) </a:t>
            </a:r>
            <a:r>
              <a:rPr lang="es-MX" sz="1200" kern="1200" dirty="0" err="1">
                <a:solidFill>
                  <a:schemeClr val="tx1"/>
                </a:solidFill>
                <a:effectLst/>
                <a:latin typeface="+mn-lt"/>
                <a:ea typeface="+mn-ea"/>
                <a:cs typeface="+mn-cs"/>
              </a:rPr>
              <a:t>is</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the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crystalline</a:t>
            </a:r>
            <a:r>
              <a:rPr lang="es-MX" sz="1200" kern="1200" dirty="0">
                <a:solidFill>
                  <a:schemeClr val="tx1"/>
                </a:solidFill>
                <a:effectLst/>
                <a:latin typeface="+mn-lt"/>
                <a:ea typeface="+mn-ea"/>
                <a:cs typeface="+mn-cs"/>
              </a:rPr>
              <a:t> rock </a:t>
            </a:r>
            <a:r>
              <a:rPr lang="es-MX" sz="1200" kern="1200" dirty="0" err="1">
                <a:solidFill>
                  <a:schemeClr val="tx1"/>
                </a:solidFill>
                <a:effectLst/>
                <a:latin typeface="+mn-lt"/>
                <a:ea typeface="+mn-ea"/>
                <a:cs typeface="+mn-cs"/>
              </a:rPr>
              <a:t>solidified</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from</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impact</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melt</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excavated</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from</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the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silicate-rich</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basement</a:t>
            </a:r>
            <a:r>
              <a:rPr lang="es-MX"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dirty="0" err="1">
                <a:solidFill>
                  <a:schemeClr val="tx1"/>
                </a:solidFill>
                <a:effectLst/>
                <a:latin typeface="+mn-lt"/>
                <a:ea typeface="+mn-ea"/>
                <a:cs typeface="+mn-cs"/>
              </a:rPr>
              <a:t>Suevite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breccias</a:t>
            </a:r>
            <a:r>
              <a:rPr lang="es-MX" sz="1200" kern="1200" baseline="0" dirty="0">
                <a:solidFill>
                  <a:schemeClr val="tx1"/>
                </a:solidFill>
                <a:effectLst/>
                <a:latin typeface="+mn-lt"/>
                <a:ea typeface="+mn-ea"/>
                <a:cs typeface="+mn-cs"/>
              </a:rPr>
              <a:t> (en anaranjado)</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is</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made</a:t>
            </a:r>
            <a:r>
              <a:rPr lang="es-MX" sz="1200" kern="1200" dirty="0">
                <a:solidFill>
                  <a:schemeClr val="tx1"/>
                </a:solidFill>
                <a:effectLst/>
                <a:latin typeface="+mn-lt"/>
                <a:ea typeface="+mn-ea"/>
                <a:cs typeface="+mn-cs"/>
              </a:rPr>
              <a:t> up of </a:t>
            </a:r>
            <a:r>
              <a:rPr lang="es-MX" sz="1200" kern="1200" dirty="0" err="1">
                <a:solidFill>
                  <a:schemeClr val="tx1"/>
                </a:solidFill>
                <a:effectLst/>
                <a:latin typeface="+mn-lt"/>
                <a:ea typeface="+mn-ea"/>
                <a:cs typeface="+mn-cs"/>
              </a:rPr>
              <a:t>the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excavated</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basement</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fragments</a:t>
            </a:r>
            <a:r>
              <a:rPr lang="es-MX" sz="1200" kern="1200" dirty="0">
                <a:solidFill>
                  <a:schemeClr val="tx1"/>
                </a:solidFill>
                <a:effectLst/>
                <a:latin typeface="+mn-lt"/>
                <a:ea typeface="+mn-ea"/>
                <a:cs typeface="+mn-cs"/>
              </a:rPr>
              <a:t> and </a:t>
            </a:r>
            <a:r>
              <a:rPr lang="es-MX" sz="1200" kern="1200" dirty="0" err="1">
                <a:solidFill>
                  <a:schemeClr val="tx1"/>
                </a:solidFill>
                <a:effectLst/>
                <a:latin typeface="+mn-lt"/>
                <a:ea typeface="+mn-ea"/>
                <a:cs typeface="+mn-cs"/>
              </a:rPr>
              <a:t>melt</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particles</a:t>
            </a:r>
            <a:r>
              <a:rPr lang="es-MX" sz="1200" kern="1200" dirty="0">
                <a:solidFill>
                  <a:schemeClr val="tx1"/>
                </a:solidFill>
                <a:effectLst/>
                <a:latin typeface="+mn-lt"/>
                <a:ea typeface="+mn-ea"/>
                <a:cs typeface="+mn-cs"/>
              </a:rPr>
              <a:t> ( </a:t>
            </a:r>
            <a:r>
              <a:rPr lang="es-MX" sz="1200" kern="1200" dirty="0" err="1">
                <a:solidFill>
                  <a:schemeClr val="tx1"/>
                </a:solidFill>
                <a:effectLst/>
                <a:latin typeface="+mn-lt"/>
                <a:ea typeface="+mn-ea"/>
                <a:cs typeface="+mn-cs"/>
              </a:rPr>
              <a:t>embedded</a:t>
            </a:r>
            <a:r>
              <a:rPr lang="es-MX" sz="1200" kern="1200" dirty="0">
                <a:solidFill>
                  <a:schemeClr val="tx1"/>
                </a:solidFill>
                <a:effectLst/>
                <a:latin typeface="+mn-lt"/>
                <a:ea typeface="+mn-ea"/>
                <a:cs typeface="+mn-cs"/>
              </a:rPr>
              <a:t> in a </a:t>
            </a:r>
            <a:r>
              <a:rPr lang="es-MX" sz="1200" kern="1200" dirty="0" err="1">
                <a:solidFill>
                  <a:schemeClr val="tx1"/>
                </a:solidFill>
                <a:effectLst/>
                <a:latin typeface="+mn-lt"/>
                <a:ea typeface="+mn-ea"/>
                <a:cs typeface="+mn-cs"/>
              </a:rPr>
              <a:t>clastic</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calcite-rich</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matrix</a:t>
            </a:r>
            <a:r>
              <a:rPr lang="es-MX" sz="1200" kern="1200" dirty="0">
                <a:solidFill>
                  <a:schemeClr val="tx1"/>
                </a:solidFill>
                <a:effectLst/>
                <a:latin typeface="+mn-lt"/>
                <a:ea typeface="+mn-ea"/>
                <a:cs typeface="+mn-cs"/>
              </a:rPr>
              <a:t> )</a:t>
            </a:r>
          </a:p>
          <a:p>
            <a:r>
              <a:rPr lang="es-MX" sz="1200" kern="1200" dirty="0" err="1">
                <a:solidFill>
                  <a:schemeClr val="tx1"/>
                </a:solidFill>
                <a:effectLst/>
                <a:latin typeface="+mn-lt"/>
                <a:ea typeface="+mn-ea"/>
                <a:cs typeface="+mn-cs"/>
              </a:rPr>
              <a:t>Evaporite</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breccia</a:t>
            </a:r>
            <a:r>
              <a:rPr lang="es-MX" sz="1200" kern="1200" dirty="0">
                <a:solidFill>
                  <a:schemeClr val="tx1"/>
                </a:solidFill>
                <a:effectLst/>
                <a:latin typeface="+mn-lt"/>
                <a:ea typeface="+mn-ea"/>
                <a:cs typeface="+mn-cs"/>
              </a:rPr>
              <a:t> (en amarillo) has </a:t>
            </a:r>
            <a:r>
              <a:rPr lang="es-MX" sz="1200" kern="1200" dirty="0" err="1">
                <a:solidFill>
                  <a:schemeClr val="tx1"/>
                </a:solidFill>
                <a:effectLst/>
                <a:latin typeface="+mn-lt"/>
                <a:ea typeface="+mn-ea"/>
                <a:cs typeface="+mn-cs"/>
              </a:rPr>
              <a:t>abundant</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clasts</a:t>
            </a:r>
            <a:r>
              <a:rPr lang="es-MX" sz="1200" kern="1200" dirty="0">
                <a:solidFill>
                  <a:schemeClr val="tx1"/>
                </a:solidFill>
                <a:effectLst/>
                <a:latin typeface="+mn-lt"/>
                <a:ea typeface="+mn-ea"/>
                <a:cs typeface="+mn-cs"/>
              </a:rPr>
              <a:t> of </a:t>
            </a:r>
            <a:r>
              <a:rPr lang="es-MX" sz="1200" kern="1200" dirty="0" err="1">
                <a:solidFill>
                  <a:schemeClr val="tx1"/>
                </a:solidFill>
                <a:effectLst/>
                <a:latin typeface="+mn-lt"/>
                <a:ea typeface="+mn-ea"/>
                <a:cs typeface="+mn-cs"/>
              </a:rPr>
              <a:t>gypsum</a:t>
            </a:r>
            <a:r>
              <a:rPr lang="es-MX" sz="1200" kern="1200" dirty="0">
                <a:solidFill>
                  <a:schemeClr val="tx1"/>
                </a:solidFill>
                <a:effectLst/>
                <a:latin typeface="+mn-lt"/>
                <a:ea typeface="+mn-ea"/>
                <a:cs typeface="+mn-cs"/>
              </a:rPr>
              <a:t> and </a:t>
            </a:r>
            <a:r>
              <a:rPr lang="es-MX" sz="1200" kern="1200" dirty="0" err="1">
                <a:solidFill>
                  <a:schemeClr val="tx1"/>
                </a:solidFill>
                <a:effectLst/>
                <a:latin typeface="+mn-lt"/>
                <a:ea typeface="+mn-ea"/>
                <a:cs typeface="+mn-cs"/>
              </a:rPr>
              <a:t>anhydrite</a:t>
            </a:r>
            <a:r>
              <a:rPr lang="es-MX"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baseline="0" dirty="0">
                <a:solidFill>
                  <a:schemeClr val="tx1"/>
                </a:solidFill>
                <a:effectLst/>
                <a:latin typeface="+mn-lt"/>
                <a:ea typeface="+mn-ea"/>
                <a:cs typeface="+mn-cs"/>
              </a:rPr>
              <a:t>Lo que podemos observar a grandes </a:t>
            </a:r>
            <a:r>
              <a:rPr lang="es-MX" sz="1200" kern="1200" baseline="0" dirty="0" err="1">
                <a:solidFill>
                  <a:schemeClr val="tx1"/>
                </a:solidFill>
                <a:effectLst/>
                <a:latin typeface="+mn-lt"/>
                <a:ea typeface="+mn-ea"/>
                <a:cs typeface="+mn-cs"/>
              </a:rPr>
              <a:t>razgos</a:t>
            </a:r>
            <a:r>
              <a:rPr lang="es-MX" sz="1200" kern="1200" baseline="0" dirty="0">
                <a:solidFill>
                  <a:schemeClr val="tx1"/>
                </a:solidFill>
                <a:effectLst/>
                <a:latin typeface="+mn-lt"/>
                <a:ea typeface="+mn-ea"/>
                <a:cs typeface="+mn-cs"/>
              </a:rPr>
              <a:t> es que se encuentran atrapadas entre dos grandes paquetes de  carbonatos (</a:t>
            </a:r>
            <a:r>
              <a:rPr lang="es-MX" sz="1200" kern="1200" baseline="0" dirty="0" err="1">
                <a:solidFill>
                  <a:schemeClr val="tx1"/>
                </a:solidFill>
                <a:effectLst/>
                <a:latin typeface="+mn-lt"/>
                <a:ea typeface="+mn-ea"/>
                <a:cs typeface="+mn-cs"/>
              </a:rPr>
              <a:t>limestones</a:t>
            </a:r>
            <a:r>
              <a:rPr lang="es-MX" sz="1200" kern="1200" baseline="0" dirty="0">
                <a:solidFill>
                  <a:schemeClr val="tx1"/>
                </a:solidFill>
                <a:effectLst/>
                <a:latin typeface="+mn-lt"/>
                <a:ea typeface="+mn-ea"/>
                <a:cs typeface="+mn-cs"/>
              </a:rPr>
              <a:t>, </a:t>
            </a:r>
            <a:r>
              <a:rPr lang="es-MX" sz="1200" kern="1200" baseline="0" dirty="0" err="1">
                <a:solidFill>
                  <a:schemeClr val="tx1"/>
                </a:solidFill>
                <a:effectLst/>
                <a:latin typeface="+mn-lt"/>
                <a:ea typeface="+mn-ea"/>
                <a:cs typeface="+mn-cs"/>
              </a:rPr>
              <a:t>evaporites</a:t>
            </a:r>
            <a:r>
              <a:rPr lang="es-MX" sz="1200" kern="1200" baseline="0" dirty="0">
                <a:solidFill>
                  <a:schemeClr val="tx1"/>
                </a:solidFill>
                <a:effectLst/>
                <a:latin typeface="+mn-lt"/>
                <a:ea typeface="+mn-ea"/>
                <a:cs typeface="+mn-cs"/>
              </a:rPr>
              <a:t> and </a:t>
            </a:r>
            <a:r>
              <a:rPr lang="es-MX" sz="1200" kern="1200" baseline="0" dirty="0" err="1">
                <a:solidFill>
                  <a:schemeClr val="tx1"/>
                </a:solidFill>
                <a:effectLst/>
                <a:latin typeface="+mn-lt"/>
                <a:ea typeface="+mn-ea"/>
                <a:cs typeface="+mn-cs"/>
              </a:rPr>
              <a:t>dolomites</a:t>
            </a:r>
            <a:r>
              <a:rPr lang="es-MX" sz="1200" kern="1200" baseline="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baseline="0" dirty="0">
                <a:solidFill>
                  <a:schemeClr val="tx1"/>
                </a:solidFill>
                <a:effectLst/>
                <a:latin typeface="+mn-lt"/>
                <a:ea typeface="+mn-ea"/>
                <a:cs typeface="+mn-cs"/>
              </a:rPr>
              <a:t>El paquete inferior es la secuencia del </a:t>
            </a:r>
            <a:r>
              <a:rPr lang="es-MX" sz="1200" kern="1200" baseline="0" dirty="0" err="1">
                <a:solidFill>
                  <a:schemeClr val="tx1"/>
                </a:solidFill>
                <a:effectLst/>
                <a:latin typeface="+mn-lt"/>
                <a:ea typeface="+mn-ea"/>
                <a:cs typeface="+mn-cs"/>
              </a:rPr>
              <a:t>mezozoico</a:t>
            </a:r>
            <a:r>
              <a:rPr lang="es-MX" sz="1200" kern="1200" baseline="0" dirty="0">
                <a:solidFill>
                  <a:schemeClr val="tx1"/>
                </a:solidFill>
                <a:effectLst/>
                <a:latin typeface="+mn-lt"/>
                <a:ea typeface="+mn-ea"/>
                <a:cs typeface="+mn-cs"/>
              </a:rPr>
              <a:t>, comienza desde el basamento, alrededor de los 3000 m y consiste de intercalaciones de evaporitas y dolomitas y calizas.</a:t>
            </a:r>
          </a:p>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baseline="0" dirty="0">
                <a:solidFill>
                  <a:schemeClr val="tx1"/>
                </a:solidFill>
                <a:effectLst/>
                <a:latin typeface="+mn-lt"/>
                <a:ea typeface="+mn-ea"/>
                <a:cs typeface="+mn-cs"/>
              </a:rPr>
              <a:t>Luego están las brechas de evaporitas que son litologías de impacto.</a:t>
            </a:r>
          </a:p>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baseline="0" dirty="0">
                <a:solidFill>
                  <a:schemeClr val="tx1"/>
                </a:solidFill>
                <a:effectLst/>
                <a:latin typeface="+mn-lt"/>
                <a:ea typeface="+mn-ea"/>
                <a:cs typeface="+mn-cs"/>
              </a:rPr>
              <a:t>El paquete Superior es la secuencia del paleógeno al reciente.</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17088A-F6F9-451A-AB08-CC5F039ACC5B}" type="slidenum">
              <a:rPr lang="en-US" smtClean="0"/>
              <a:t>23</a:t>
            </a:fld>
            <a:endParaRPr lang="en-US"/>
          </a:p>
        </p:txBody>
      </p:sp>
    </p:spTree>
    <p:extLst>
      <p:ext uri="{BB962C8B-B14F-4D97-AF65-F5344CB8AC3E}">
        <p14:creationId xmlns:p14="http://schemas.microsoft.com/office/powerpoint/2010/main" val="1791809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7088A-F6F9-451A-AB08-CC5F039ACC5B}" type="slidenum">
              <a:rPr lang="en-US" smtClean="0"/>
              <a:t>24</a:t>
            </a:fld>
            <a:endParaRPr lang="en-US"/>
          </a:p>
        </p:txBody>
      </p:sp>
    </p:spTree>
    <p:extLst>
      <p:ext uri="{BB962C8B-B14F-4D97-AF65-F5344CB8AC3E}">
        <p14:creationId xmlns:p14="http://schemas.microsoft.com/office/powerpoint/2010/main" val="29231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7088A-F6F9-451A-AB08-CC5F039ACC5B}" type="slidenum">
              <a:rPr lang="en-US" smtClean="0"/>
              <a:t>25</a:t>
            </a:fld>
            <a:endParaRPr lang="en-US"/>
          </a:p>
        </p:txBody>
      </p:sp>
    </p:spTree>
    <p:extLst>
      <p:ext uri="{BB962C8B-B14F-4D97-AF65-F5344CB8AC3E}">
        <p14:creationId xmlns:p14="http://schemas.microsoft.com/office/powerpoint/2010/main" val="1582013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7088A-F6F9-451A-AB08-CC5F039ACC5B}" type="slidenum">
              <a:rPr lang="en-US" smtClean="0"/>
              <a:t>26</a:t>
            </a:fld>
            <a:endParaRPr lang="en-US"/>
          </a:p>
        </p:txBody>
      </p:sp>
    </p:spTree>
    <p:extLst>
      <p:ext uri="{BB962C8B-B14F-4D97-AF65-F5344CB8AC3E}">
        <p14:creationId xmlns:p14="http://schemas.microsoft.com/office/powerpoint/2010/main" val="2706494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7088A-F6F9-451A-AB08-CC5F039ACC5B}" type="slidenum">
              <a:rPr lang="en-US" smtClean="0"/>
              <a:t>28</a:t>
            </a:fld>
            <a:endParaRPr lang="en-US"/>
          </a:p>
        </p:txBody>
      </p:sp>
    </p:spTree>
    <p:extLst>
      <p:ext uri="{BB962C8B-B14F-4D97-AF65-F5344CB8AC3E}">
        <p14:creationId xmlns:p14="http://schemas.microsoft.com/office/powerpoint/2010/main" val="2932264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F3A1-05CF-CC4E-8584-F3B47737D17F}" type="slidenum">
              <a:rPr lang="en-US" smtClean="0"/>
              <a:t>29</a:t>
            </a:fld>
            <a:endParaRPr lang="en-US"/>
          </a:p>
        </p:txBody>
      </p:sp>
    </p:spTree>
    <p:extLst>
      <p:ext uri="{BB962C8B-B14F-4D97-AF65-F5344CB8AC3E}">
        <p14:creationId xmlns:p14="http://schemas.microsoft.com/office/powerpoint/2010/main" val="412785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F3A1-05CF-CC4E-8584-F3B47737D17F}" type="slidenum">
              <a:rPr lang="en-US" smtClean="0"/>
              <a:t>2</a:t>
            </a:fld>
            <a:endParaRPr lang="en-US"/>
          </a:p>
        </p:txBody>
      </p:sp>
    </p:spTree>
    <p:extLst>
      <p:ext uri="{BB962C8B-B14F-4D97-AF65-F5344CB8AC3E}">
        <p14:creationId xmlns:p14="http://schemas.microsoft.com/office/powerpoint/2010/main" val="50157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5D718-39F5-E029-0BC6-7E1093EDE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7EA93-AE39-2EDB-8EC7-62959F7BA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27CB4-1D6D-1BCB-5383-0E6DC7FA75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4C3686-D216-7CF0-ABA0-FA67336454E3}"/>
              </a:ext>
            </a:extLst>
          </p:cNvPr>
          <p:cNvSpPr>
            <a:spLocks noGrp="1"/>
          </p:cNvSpPr>
          <p:nvPr>
            <p:ph type="sldNum" sz="quarter" idx="5"/>
          </p:nvPr>
        </p:nvSpPr>
        <p:spPr/>
        <p:txBody>
          <a:bodyPr/>
          <a:lstStyle/>
          <a:p>
            <a:fld id="{4829F3A1-05CF-CC4E-8584-F3B47737D17F}" type="slidenum">
              <a:rPr lang="en-US" smtClean="0"/>
              <a:t>30</a:t>
            </a:fld>
            <a:endParaRPr lang="en-US"/>
          </a:p>
        </p:txBody>
      </p:sp>
    </p:spTree>
    <p:extLst>
      <p:ext uri="{BB962C8B-B14F-4D97-AF65-F5344CB8AC3E}">
        <p14:creationId xmlns:p14="http://schemas.microsoft.com/office/powerpoint/2010/main" val="1467969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7088A-F6F9-451A-AB08-CC5F039ACC5B}" type="slidenum">
              <a:rPr lang="en-US" smtClean="0"/>
              <a:t>31</a:t>
            </a:fld>
            <a:endParaRPr lang="en-US"/>
          </a:p>
        </p:txBody>
      </p:sp>
    </p:spTree>
    <p:extLst>
      <p:ext uri="{BB962C8B-B14F-4D97-AF65-F5344CB8AC3E}">
        <p14:creationId xmlns:p14="http://schemas.microsoft.com/office/powerpoint/2010/main" val="2610750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F3A1-05CF-CC4E-8584-F3B47737D17F}" type="slidenum">
              <a:rPr lang="en-US" smtClean="0"/>
              <a:t>32</a:t>
            </a:fld>
            <a:endParaRPr lang="en-US"/>
          </a:p>
        </p:txBody>
      </p:sp>
    </p:spTree>
    <p:extLst>
      <p:ext uri="{BB962C8B-B14F-4D97-AF65-F5344CB8AC3E}">
        <p14:creationId xmlns:p14="http://schemas.microsoft.com/office/powerpoint/2010/main" val="260503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D1B26-9C48-720F-2E2E-69009DED8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B12B9-D3E6-ADD7-A270-A32883AB9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0689F-BDB8-2F97-A9F8-1149BA410C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72CED-E1C7-25CB-CC1C-767B1E71BEC5}"/>
              </a:ext>
            </a:extLst>
          </p:cNvPr>
          <p:cNvSpPr>
            <a:spLocks noGrp="1"/>
          </p:cNvSpPr>
          <p:nvPr>
            <p:ph type="sldNum" sz="quarter" idx="5"/>
          </p:nvPr>
        </p:nvSpPr>
        <p:spPr/>
        <p:txBody>
          <a:bodyPr/>
          <a:lstStyle/>
          <a:p>
            <a:fld id="{4829F3A1-05CF-CC4E-8584-F3B47737D17F}" type="slidenum">
              <a:rPr lang="en-US" smtClean="0"/>
              <a:t>4</a:t>
            </a:fld>
            <a:endParaRPr lang="en-US"/>
          </a:p>
        </p:txBody>
      </p:sp>
    </p:spTree>
    <p:extLst>
      <p:ext uri="{BB962C8B-B14F-4D97-AF65-F5344CB8AC3E}">
        <p14:creationId xmlns:p14="http://schemas.microsoft.com/office/powerpoint/2010/main" val="3169169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cool-water intrusion due to open-ocean </a:t>
            </a:r>
            <a:r>
              <a:rPr lang="en-US" dirty="0" err="1"/>
              <a:t>gyral</a:t>
            </a:r>
            <a:r>
              <a:rPr lang="en-US" dirty="0"/>
              <a:t> circulation;(2) upwelling of cool, nutrient-rich, and sometimes toxic water; and (3) anoxic plat-form drowning during transgression.</a:t>
            </a:r>
          </a:p>
          <a:p>
            <a:endParaRPr lang="en-US" dirty="0"/>
          </a:p>
        </p:txBody>
      </p:sp>
      <p:sp>
        <p:nvSpPr>
          <p:cNvPr id="4" name="Slide Number Placeholder 3"/>
          <p:cNvSpPr>
            <a:spLocks noGrp="1"/>
          </p:cNvSpPr>
          <p:nvPr>
            <p:ph type="sldNum" sz="quarter" idx="5"/>
          </p:nvPr>
        </p:nvSpPr>
        <p:spPr/>
        <p:txBody>
          <a:bodyPr/>
          <a:lstStyle/>
          <a:p>
            <a:fld id="{4829F3A1-05CF-CC4E-8584-F3B47737D17F}" type="slidenum">
              <a:rPr lang="en-US" smtClean="0"/>
              <a:t>5</a:t>
            </a:fld>
            <a:endParaRPr lang="en-US"/>
          </a:p>
        </p:txBody>
      </p:sp>
    </p:spTree>
    <p:extLst>
      <p:ext uri="{BB962C8B-B14F-4D97-AF65-F5344CB8AC3E}">
        <p14:creationId xmlns:p14="http://schemas.microsoft.com/office/powerpoint/2010/main" val="974733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B8677-53AA-5A3B-769E-30F696B76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B0D53-3EED-2E9D-3647-3434469CB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421EE-66AE-E727-FBBC-DF5DC723F8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2E3895-519E-AA3F-A427-AB1773B6FB58}"/>
              </a:ext>
            </a:extLst>
          </p:cNvPr>
          <p:cNvSpPr>
            <a:spLocks noGrp="1"/>
          </p:cNvSpPr>
          <p:nvPr>
            <p:ph type="sldNum" sz="quarter" idx="5"/>
          </p:nvPr>
        </p:nvSpPr>
        <p:spPr/>
        <p:txBody>
          <a:bodyPr/>
          <a:lstStyle/>
          <a:p>
            <a:fld id="{4829F3A1-05CF-CC4E-8584-F3B47737D17F}" type="slidenum">
              <a:rPr lang="en-US" smtClean="0"/>
              <a:t>6</a:t>
            </a:fld>
            <a:endParaRPr lang="en-US"/>
          </a:p>
        </p:txBody>
      </p:sp>
    </p:spTree>
    <p:extLst>
      <p:ext uri="{BB962C8B-B14F-4D97-AF65-F5344CB8AC3E}">
        <p14:creationId xmlns:p14="http://schemas.microsoft.com/office/powerpoint/2010/main" val="1156413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2749E2F0-9BA6-1A24-D0E6-5884E671DD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anose="020B0604020202020204" pitchFamily="34" charset="0"/>
                <a:ea typeface="ＭＳ Ｐゴシック" panose="020B0600070205080204" pitchFamily="34" charset="-128"/>
              </a:defRPr>
            </a:lvl1pPr>
            <a:lvl2pPr marL="742950" indent="-285750">
              <a:defRPr sz="900">
                <a:solidFill>
                  <a:schemeClr val="tx1"/>
                </a:solidFill>
                <a:latin typeface="Arial" panose="020B0604020202020204" pitchFamily="34" charset="0"/>
                <a:ea typeface="ＭＳ Ｐゴシック" panose="020B0600070205080204" pitchFamily="34" charset="-128"/>
              </a:defRPr>
            </a:lvl2pPr>
            <a:lvl3pPr marL="1143000" indent="-228600">
              <a:defRPr sz="900">
                <a:solidFill>
                  <a:schemeClr val="tx1"/>
                </a:solidFill>
                <a:latin typeface="Arial" panose="020B0604020202020204" pitchFamily="34" charset="0"/>
                <a:ea typeface="ＭＳ Ｐゴシック" panose="020B0600070205080204" pitchFamily="34" charset="-128"/>
              </a:defRPr>
            </a:lvl3pPr>
            <a:lvl4pPr marL="1600200" indent="-228600">
              <a:defRPr sz="900">
                <a:solidFill>
                  <a:schemeClr val="tx1"/>
                </a:solidFill>
                <a:latin typeface="Arial" panose="020B0604020202020204" pitchFamily="34" charset="0"/>
                <a:ea typeface="ＭＳ Ｐゴシック" panose="020B0600070205080204" pitchFamily="34" charset="-128"/>
              </a:defRPr>
            </a:lvl4pPr>
            <a:lvl5pPr marL="2057400" indent="-228600">
              <a:defRPr sz="9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9pPr>
          </a:lstStyle>
          <a:p>
            <a:fld id="{F8D14E71-3056-9347-BF98-BF4E80EB2E02}" type="slidenum">
              <a:rPr lang="en-US" altLang="en-US" sz="1300"/>
              <a:pPr/>
              <a:t>7</a:t>
            </a:fld>
            <a:endParaRPr lang="en-US" altLang="en-US" sz="1300"/>
          </a:p>
        </p:txBody>
      </p:sp>
      <p:sp>
        <p:nvSpPr>
          <p:cNvPr id="50178" name="Rectangle 2">
            <a:extLst>
              <a:ext uri="{FF2B5EF4-FFF2-40B4-BE49-F238E27FC236}">
                <a16:creationId xmlns:a16="http://schemas.microsoft.com/office/drawing/2014/main" id="{4FA59380-AC2B-364C-4C09-7C1E68B4A3C5}"/>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825EF89D-FC12-D2C2-E2AF-EDEC8A6BDA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5092F691-D0F3-3E44-9DA5-D18D872236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anose="020B0604020202020204" pitchFamily="34" charset="0"/>
                <a:ea typeface="ＭＳ Ｐゴシック" panose="020B0600070205080204" pitchFamily="34" charset="-128"/>
              </a:defRPr>
            </a:lvl1pPr>
            <a:lvl2pPr marL="742950" indent="-285750">
              <a:defRPr sz="900">
                <a:solidFill>
                  <a:schemeClr val="tx1"/>
                </a:solidFill>
                <a:latin typeface="Arial" panose="020B0604020202020204" pitchFamily="34" charset="0"/>
                <a:ea typeface="ＭＳ Ｐゴシック" panose="020B0600070205080204" pitchFamily="34" charset="-128"/>
              </a:defRPr>
            </a:lvl2pPr>
            <a:lvl3pPr marL="1143000" indent="-228600">
              <a:defRPr sz="900">
                <a:solidFill>
                  <a:schemeClr val="tx1"/>
                </a:solidFill>
                <a:latin typeface="Arial" panose="020B0604020202020204" pitchFamily="34" charset="0"/>
                <a:ea typeface="ＭＳ Ｐゴシック" panose="020B0600070205080204" pitchFamily="34" charset="-128"/>
              </a:defRPr>
            </a:lvl3pPr>
            <a:lvl4pPr marL="1600200" indent="-228600">
              <a:defRPr sz="900">
                <a:solidFill>
                  <a:schemeClr val="tx1"/>
                </a:solidFill>
                <a:latin typeface="Arial" panose="020B0604020202020204" pitchFamily="34" charset="0"/>
                <a:ea typeface="ＭＳ Ｐゴシック" panose="020B0600070205080204" pitchFamily="34" charset="-128"/>
              </a:defRPr>
            </a:lvl4pPr>
            <a:lvl5pPr marL="2057400" indent="-228600">
              <a:defRPr sz="9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9pPr>
          </a:lstStyle>
          <a:p>
            <a:fld id="{9CDDB590-9D34-CB4D-8E2E-05C19E15795A}" type="slidenum">
              <a:rPr lang="en-US" altLang="en-US" sz="1300" smtClean="0"/>
              <a:pPr/>
              <a:t>8</a:t>
            </a:fld>
            <a:endParaRPr lang="en-US" altLang="en-US" sz="1300"/>
          </a:p>
        </p:txBody>
      </p:sp>
      <p:sp>
        <p:nvSpPr>
          <p:cNvPr id="30722" name="Rectangle 2">
            <a:extLst>
              <a:ext uri="{FF2B5EF4-FFF2-40B4-BE49-F238E27FC236}">
                <a16:creationId xmlns:a16="http://schemas.microsoft.com/office/drawing/2014/main" id="{E089839B-C2C9-5644-B01F-DBE2B053D208}"/>
              </a:ext>
            </a:extLst>
          </p:cNvPr>
          <p:cNvSpPr>
            <a:spLocks noGrp="1" noRot="1" noChangeAspect="1" noChangeArrowheads="1" noTextEdit="1"/>
          </p:cNvSpPr>
          <p:nvPr>
            <p:ph type="sldImg"/>
          </p:nvPr>
        </p:nvSpPr>
        <p:spPr>
          <a:solidFill>
            <a:srgbClr val="FFFFFF"/>
          </a:solidFill>
          <a:ln/>
        </p:spPr>
      </p:sp>
      <p:sp>
        <p:nvSpPr>
          <p:cNvPr id="30723" name="Rectangle 3">
            <a:extLst>
              <a:ext uri="{FF2B5EF4-FFF2-40B4-BE49-F238E27FC236}">
                <a16:creationId xmlns:a16="http://schemas.microsoft.com/office/drawing/2014/main" id="{535F3879-BCFE-AB48-A3E5-3DDB78CB9F1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67500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E61AF-836B-23E5-80E4-A23A30A73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821DA-88BE-EF0E-9D8A-610C3F885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605FC-9A6F-03AF-B3E6-F900C0FC0E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FAD403-CE60-9E7D-A724-CE110ABDE393}"/>
              </a:ext>
            </a:extLst>
          </p:cNvPr>
          <p:cNvSpPr>
            <a:spLocks noGrp="1"/>
          </p:cNvSpPr>
          <p:nvPr>
            <p:ph type="sldNum" sz="quarter" idx="5"/>
          </p:nvPr>
        </p:nvSpPr>
        <p:spPr/>
        <p:txBody>
          <a:bodyPr/>
          <a:lstStyle/>
          <a:p>
            <a:fld id="{4829F3A1-05CF-CC4E-8584-F3B47737D17F}" type="slidenum">
              <a:rPr lang="en-US" smtClean="0"/>
              <a:t>9</a:t>
            </a:fld>
            <a:endParaRPr lang="en-US"/>
          </a:p>
        </p:txBody>
      </p:sp>
    </p:spTree>
    <p:extLst>
      <p:ext uri="{BB962C8B-B14F-4D97-AF65-F5344CB8AC3E}">
        <p14:creationId xmlns:p14="http://schemas.microsoft.com/office/powerpoint/2010/main" val="3501280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92481AC2-FD8D-DB3D-59B1-8B86A788EF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panose="020B0604020202020204" pitchFamily="34" charset="0"/>
                <a:ea typeface="ＭＳ Ｐゴシック" panose="020B0600070205080204" pitchFamily="34" charset="-128"/>
              </a:defRPr>
            </a:lvl1pPr>
            <a:lvl2pPr marL="742950" indent="-285750">
              <a:defRPr sz="900">
                <a:solidFill>
                  <a:schemeClr val="tx1"/>
                </a:solidFill>
                <a:latin typeface="Arial" panose="020B0604020202020204" pitchFamily="34" charset="0"/>
                <a:ea typeface="ＭＳ Ｐゴシック" panose="020B0600070205080204" pitchFamily="34" charset="-128"/>
              </a:defRPr>
            </a:lvl2pPr>
            <a:lvl3pPr marL="1143000" indent="-228600">
              <a:defRPr sz="900">
                <a:solidFill>
                  <a:schemeClr val="tx1"/>
                </a:solidFill>
                <a:latin typeface="Arial" panose="020B0604020202020204" pitchFamily="34" charset="0"/>
                <a:ea typeface="ＭＳ Ｐゴシック" panose="020B0600070205080204" pitchFamily="34" charset="-128"/>
              </a:defRPr>
            </a:lvl3pPr>
            <a:lvl4pPr marL="1600200" indent="-228600">
              <a:defRPr sz="900">
                <a:solidFill>
                  <a:schemeClr val="tx1"/>
                </a:solidFill>
                <a:latin typeface="Arial" panose="020B0604020202020204" pitchFamily="34" charset="0"/>
                <a:ea typeface="ＭＳ Ｐゴシック" panose="020B0600070205080204" pitchFamily="34" charset="-128"/>
              </a:defRPr>
            </a:lvl4pPr>
            <a:lvl5pPr marL="2057400" indent="-228600">
              <a:defRPr sz="9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tx1"/>
                </a:solidFill>
                <a:latin typeface="Arial" panose="020B0604020202020204" pitchFamily="34" charset="0"/>
                <a:ea typeface="ＭＳ Ｐゴシック" panose="020B0600070205080204" pitchFamily="34" charset="-128"/>
              </a:defRPr>
            </a:lvl9pPr>
          </a:lstStyle>
          <a:p>
            <a:fld id="{206F3CED-3BF6-9D45-9468-D0FF5FB41D92}" type="slidenum">
              <a:rPr lang="en-US" altLang="en-US" sz="1300"/>
              <a:pPr/>
              <a:t>11</a:t>
            </a:fld>
            <a:endParaRPr lang="en-US" altLang="en-US" sz="1300"/>
          </a:p>
        </p:txBody>
      </p:sp>
      <p:sp>
        <p:nvSpPr>
          <p:cNvPr id="36866" name="Rectangle 2">
            <a:extLst>
              <a:ext uri="{FF2B5EF4-FFF2-40B4-BE49-F238E27FC236}">
                <a16:creationId xmlns:a16="http://schemas.microsoft.com/office/drawing/2014/main" id="{5B885CAD-325F-7431-AC32-DE52879C8F21}"/>
              </a:ext>
            </a:extLst>
          </p:cNvPr>
          <p:cNvSpPr>
            <a:spLocks noGrp="1" noRot="1" noChangeAspect="1"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3896EC0E-125C-F476-65BB-D3BDA57ABCC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391063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75D1-C854-1843-B635-0D0E687A040F}"/>
              </a:ext>
            </a:extLst>
          </p:cNvPr>
          <p:cNvSpPr>
            <a:spLocks noGrp="1"/>
          </p:cNvSpPr>
          <p:nvPr>
            <p:ph type="title"/>
          </p:nvPr>
        </p:nvSpPr>
        <p:spPr>
          <a:xfrm>
            <a:off x="831850" y="1709738"/>
            <a:ext cx="10515600" cy="287972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C7103D6-0A65-1540-B572-C8864F410B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1663F2-E4DC-7C44-B01D-C4F042D86090}"/>
              </a:ext>
            </a:extLst>
          </p:cNvPr>
          <p:cNvSpPr>
            <a:spLocks noGrp="1"/>
          </p:cNvSpPr>
          <p:nvPr>
            <p:ph type="dt" sz="half" idx="10"/>
          </p:nvPr>
        </p:nvSpPr>
        <p:spPr>
          <a:xfrm>
            <a:off x="838200" y="6356350"/>
            <a:ext cx="2743200" cy="365125"/>
          </a:xfrm>
          <a:prstGeom prst="rect">
            <a:avLst/>
          </a:prstGeom>
        </p:spPr>
        <p:txBody>
          <a:bodyPr/>
          <a:lstStyle/>
          <a:p>
            <a:fld id="{061D38B2-B38F-574F-9532-65E5BAB7F705}" type="datetimeFigureOut">
              <a:rPr lang="en-US" smtClean="0"/>
              <a:t>10/4/25</a:t>
            </a:fld>
            <a:endParaRPr lang="en-US"/>
          </a:p>
        </p:txBody>
      </p:sp>
      <p:sp>
        <p:nvSpPr>
          <p:cNvPr id="5" name="Footer Placeholder 4">
            <a:extLst>
              <a:ext uri="{FF2B5EF4-FFF2-40B4-BE49-F238E27FC236}">
                <a16:creationId xmlns:a16="http://schemas.microsoft.com/office/drawing/2014/main" id="{87F80CB1-2E87-A644-89C5-B2C7A9A290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B25574-004F-7445-9D0F-FD7C1433265F}"/>
              </a:ext>
            </a:extLst>
          </p:cNvPr>
          <p:cNvSpPr>
            <a:spLocks noGrp="1"/>
          </p:cNvSpPr>
          <p:nvPr>
            <p:ph type="sldNum" sz="quarter" idx="12"/>
          </p:nvPr>
        </p:nvSpPr>
        <p:spPr/>
        <p:txBody>
          <a:bodyPr/>
          <a:lstStyle/>
          <a:p>
            <a:fld id="{E34D873E-73C7-2545-A330-F4B9612EAA97}" type="slidenum">
              <a:rPr lang="en-US" smtClean="0"/>
              <a:t>‹#›</a:t>
            </a:fld>
            <a:endParaRPr lang="en-US"/>
          </a:p>
        </p:txBody>
      </p:sp>
    </p:spTree>
    <p:extLst>
      <p:ext uri="{BB962C8B-B14F-4D97-AF65-F5344CB8AC3E}">
        <p14:creationId xmlns:p14="http://schemas.microsoft.com/office/powerpoint/2010/main" val="1887686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54582" y="104738"/>
            <a:ext cx="8340437" cy="740389"/>
          </a:xfrm>
          <a:prstGeom prst="rect">
            <a:avLst/>
          </a:prstGeom>
        </p:spPr>
        <p:txBody>
          <a:bodyPr/>
          <a:lstStyle/>
          <a:p>
            <a:r>
              <a:rPr lang="en-US"/>
              <a:t>Click to edit Master title style</a:t>
            </a:r>
          </a:p>
        </p:txBody>
      </p:sp>
      <p:sp>
        <p:nvSpPr>
          <p:cNvPr id="13" name="Rectangle 5"/>
          <p:cNvSpPr/>
          <p:nvPr/>
        </p:nvSpPr>
        <p:spPr bwMode="auto">
          <a:xfrm>
            <a:off x="217546" y="905919"/>
            <a:ext cx="11974455" cy="19049"/>
          </a:xfrm>
          <a:prstGeom prst="rect">
            <a:avLst/>
          </a:prstGeom>
          <a:solidFill>
            <a:srgbClr val="00502F"/>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nvGrpSpPr>
          <p:cNvPr id="4" name="Grupo 3">
            <a:extLst>
              <a:ext uri="{FF2B5EF4-FFF2-40B4-BE49-F238E27FC236}">
                <a16:creationId xmlns:a16="http://schemas.microsoft.com/office/drawing/2014/main" id="{D98B5632-C14E-4796-BD7E-B3A8FAE49E07}"/>
              </a:ext>
            </a:extLst>
          </p:cNvPr>
          <p:cNvGrpSpPr/>
          <p:nvPr userDrawn="1"/>
        </p:nvGrpSpPr>
        <p:grpSpPr>
          <a:xfrm>
            <a:off x="217546" y="231119"/>
            <a:ext cx="609124" cy="535715"/>
            <a:chOff x="1515775" y="2372047"/>
            <a:chExt cx="441325" cy="265112"/>
          </a:xfrm>
        </p:grpSpPr>
        <p:sp>
          <p:nvSpPr>
            <p:cNvPr id="5" name="Freeform 6">
              <a:extLst>
                <a:ext uri="{FF2B5EF4-FFF2-40B4-BE49-F238E27FC236}">
                  <a16:creationId xmlns:a16="http://schemas.microsoft.com/office/drawing/2014/main" id="{B77BFA2A-DB12-4514-8380-BCD935BBF7F8}"/>
                </a:ext>
              </a:extLst>
            </p:cNvPr>
            <p:cNvSpPr>
              <a:spLocks/>
            </p:cNvSpPr>
            <p:nvPr/>
          </p:nvSpPr>
          <p:spPr bwMode="auto">
            <a:xfrm>
              <a:off x="1744375" y="2372047"/>
              <a:ext cx="212725" cy="265112"/>
            </a:xfrm>
            <a:custGeom>
              <a:avLst/>
              <a:gdLst/>
              <a:ahLst/>
              <a:cxnLst>
                <a:cxn ang="0">
                  <a:pos x="180" y="316"/>
                </a:cxn>
                <a:cxn ang="0">
                  <a:pos x="180" y="0"/>
                </a:cxn>
                <a:cxn ang="0">
                  <a:pos x="371" y="0"/>
                </a:cxn>
                <a:cxn ang="0">
                  <a:pos x="371" y="366"/>
                </a:cxn>
                <a:cxn ang="0">
                  <a:pos x="0" y="463"/>
                </a:cxn>
                <a:cxn ang="0">
                  <a:pos x="0" y="419"/>
                </a:cxn>
                <a:cxn ang="0">
                  <a:pos x="180" y="316"/>
                </a:cxn>
              </a:cxnLst>
              <a:rect l="0" t="0" r="r" b="b"/>
              <a:pathLst>
                <a:path w="371" h="463">
                  <a:moveTo>
                    <a:pt x="180" y="316"/>
                  </a:moveTo>
                  <a:cubicBezTo>
                    <a:pt x="180" y="0"/>
                    <a:pt x="180" y="0"/>
                    <a:pt x="180" y="0"/>
                  </a:cubicBezTo>
                  <a:cubicBezTo>
                    <a:pt x="371" y="0"/>
                    <a:pt x="371" y="0"/>
                    <a:pt x="371" y="0"/>
                  </a:cubicBezTo>
                  <a:cubicBezTo>
                    <a:pt x="371" y="0"/>
                    <a:pt x="371" y="354"/>
                    <a:pt x="371" y="366"/>
                  </a:cubicBezTo>
                  <a:cubicBezTo>
                    <a:pt x="371" y="436"/>
                    <a:pt x="180" y="463"/>
                    <a:pt x="0" y="463"/>
                  </a:cubicBezTo>
                  <a:cubicBezTo>
                    <a:pt x="0" y="455"/>
                    <a:pt x="0" y="433"/>
                    <a:pt x="0" y="419"/>
                  </a:cubicBezTo>
                  <a:cubicBezTo>
                    <a:pt x="90" y="419"/>
                    <a:pt x="180" y="400"/>
                    <a:pt x="180" y="316"/>
                  </a:cubicBezTo>
                  <a:close/>
                </a:path>
              </a:pathLst>
            </a:custGeom>
            <a:solidFill>
              <a:srgbClr val="00502F"/>
            </a:solidFill>
            <a:ln w="9525">
              <a:noFill/>
              <a:round/>
              <a:headEnd/>
              <a:tailEnd/>
            </a:ln>
            <a:effectLst>
              <a:outerShdw blurRad="12700" dist="12700" dir="1800000" algn="tl" rotWithShape="0">
                <a:schemeClr val="bg1">
                  <a:alpha val="40000"/>
                </a:schemeClr>
              </a:outerShdw>
            </a:effectLst>
          </p:spPr>
          <p:txBody>
            <a:bodyPr/>
            <a:lstStyle/>
            <a:p>
              <a:pPr fontAlgn="auto">
                <a:spcBef>
                  <a:spcPts val="0"/>
                </a:spcBef>
                <a:spcAft>
                  <a:spcPts val="0"/>
                </a:spcAft>
                <a:defRPr/>
              </a:pPr>
              <a:endParaRPr lang="en-US" sz="2400">
                <a:latin typeface="+mn-lt"/>
              </a:endParaRPr>
            </a:p>
          </p:txBody>
        </p:sp>
        <p:sp>
          <p:nvSpPr>
            <p:cNvPr id="6" name="Freeform 7">
              <a:extLst>
                <a:ext uri="{FF2B5EF4-FFF2-40B4-BE49-F238E27FC236}">
                  <a16:creationId xmlns:a16="http://schemas.microsoft.com/office/drawing/2014/main" id="{47694284-A825-49D4-92DB-327D950C4B2B}"/>
                </a:ext>
              </a:extLst>
            </p:cNvPr>
            <p:cNvSpPr>
              <a:spLocks/>
            </p:cNvSpPr>
            <p:nvPr/>
          </p:nvSpPr>
          <p:spPr bwMode="auto">
            <a:xfrm>
              <a:off x="1515775" y="2372047"/>
              <a:ext cx="212725" cy="265112"/>
            </a:xfrm>
            <a:custGeom>
              <a:avLst/>
              <a:gdLst/>
              <a:ahLst/>
              <a:cxnLst>
                <a:cxn ang="0">
                  <a:pos x="191" y="316"/>
                </a:cxn>
                <a:cxn ang="0">
                  <a:pos x="191" y="0"/>
                </a:cxn>
                <a:cxn ang="0">
                  <a:pos x="0" y="0"/>
                </a:cxn>
                <a:cxn ang="0">
                  <a:pos x="0" y="366"/>
                </a:cxn>
                <a:cxn ang="0">
                  <a:pos x="371" y="463"/>
                </a:cxn>
                <a:cxn ang="0">
                  <a:pos x="371" y="419"/>
                </a:cxn>
                <a:cxn ang="0">
                  <a:pos x="191" y="316"/>
                </a:cxn>
              </a:cxnLst>
              <a:rect l="0" t="0" r="r" b="b"/>
              <a:pathLst>
                <a:path w="371" h="463">
                  <a:moveTo>
                    <a:pt x="191" y="316"/>
                  </a:moveTo>
                  <a:cubicBezTo>
                    <a:pt x="191" y="0"/>
                    <a:pt x="191" y="0"/>
                    <a:pt x="191" y="0"/>
                  </a:cubicBezTo>
                  <a:cubicBezTo>
                    <a:pt x="0" y="0"/>
                    <a:pt x="0" y="0"/>
                    <a:pt x="0" y="0"/>
                  </a:cubicBezTo>
                  <a:cubicBezTo>
                    <a:pt x="0" y="0"/>
                    <a:pt x="0" y="354"/>
                    <a:pt x="0" y="366"/>
                  </a:cubicBezTo>
                  <a:cubicBezTo>
                    <a:pt x="0" y="436"/>
                    <a:pt x="191" y="463"/>
                    <a:pt x="371" y="463"/>
                  </a:cubicBezTo>
                  <a:cubicBezTo>
                    <a:pt x="371" y="455"/>
                    <a:pt x="371" y="433"/>
                    <a:pt x="371" y="419"/>
                  </a:cubicBezTo>
                  <a:cubicBezTo>
                    <a:pt x="280" y="419"/>
                    <a:pt x="191" y="400"/>
                    <a:pt x="191" y="316"/>
                  </a:cubicBezTo>
                  <a:close/>
                </a:path>
              </a:pathLst>
            </a:custGeom>
            <a:solidFill>
              <a:srgbClr val="F37321"/>
            </a:solidFill>
            <a:ln w="9525">
              <a:noFill/>
              <a:round/>
              <a:headEnd/>
              <a:tailEnd/>
            </a:ln>
            <a:effectLst>
              <a:outerShdw blurRad="12700" dist="12700" dir="1800000" algn="tl" rotWithShape="0">
                <a:schemeClr val="bg1">
                  <a:alpha val="40000"/>
                </a:schemeClr>
              </a:outerShdw>
            </a:effectLst>
          </p:spPr>
          <p:txBody>
            <a:bodyPr/>
            <a:lstStyle/>
            <a:p>
              <a:pPr fontAlgn="auto">
                <a:spcBef>
                  <a:spcPts val="0"/>
                </a:spcBef>
                <a:spcAft>
                  <a:spcPts val="0"/>
                </a:spcAft>
                <a:defRPr/>
              </a:pPr>
              <a:endParaRPr lang="en-US" sz="2400">
                <a:latin typeface="+mn-lt"/>
              </a:endParaRPr>
            </a:p>
          </p:txBody>
        </p:sp>
      </p:grpSp>
    </p:spTree>
    <p:extLst>
      <p:ext uri="{BB962C8B-B14F-4D97-AF65-F5344CB8AC3E}">
        <p14:creationId xmlns:p14="http://schemas.microsoft.com/office/powerpoint/2010/main" val="254404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4CC6E71-2093-0DF8-6D34-EE218916974C}"/>
              </a:ext>
            </a:extLst>
          </p:cNvPr>
          <p:cNvSpPr>
            <a:spLocks noGrp="1"/>
          </p:cNvSpPr>
          <p:nvPr>
            <p:ph type="title" hasCustomPrompt="1"/>
          </p:nvPr>
        </p:nvSpPr>
        <p:spPr>
          <a:xfrm>
            <a:off x="830781" y="235394"/>
            <a:ext cx="10530437" cy="498598"/>
          </a:xfrm>
          <a:prstGeom prst="rect">
            <a:avLst/>
          </a:prstGeom>
        </p:spPr>
        <p:txBody>
          <a:bodyPr vert="horz" wrap="square" lIns="0" tIns="0" rIns="0" bIns="0" rtlCol="0" anchor="ctr">
            <a:spAutoFit/>
          </a:bodyPr>
          <a:lstStyle>
            <a:lvl1pPr>
              <a:defRPr sz="3600" b="0" i="1">
                <a:latin typeface="Montserrat" pitchFamily="2" charset="77"/>
              </a:defRPr>
            </a:lvl1pPr>
          </a:lstStyle>
          <a:p>
            <a:r>
              <a:rPr lang="it-IT" dirty="0"/>
              <a:t>Title, font Calibri 32</a:t>
            </a:r>
          </a:p>
        </p:txBody>
      </p:sp>
    </p:spTree>
    <p:extLst>
      <p:ext uri="{BB962C8B-B14F-4D97-AF65-F5344CB8AC3E}">
        <p14:creationId xmlns:p14="http://schemas.microsoft.com/office/powerpoint/2010/main" val="3925878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egnaposto titolo 1">
            <a:extLst>
              <a:ext uri="{FF2B5EF4-FFF2-40B4-BE49-F238E27FC236}">
                <a16:creationId xmlns:a16="http://schemas.microsoft.com/office/drawing/2014/main" id="{669EC25D-C353-034A-813F-63930E27AECF}"/>
              </a:ext>
            </a:extLst>
          </p:cNvPr>
          <p:cNvSpPr>
            <a:spLocks noGrp="1"/>
          </p:cNvSpPr>
          <p:nvPr>
            <p:ph type="title" hasCustomPrompt="1"/>
          </p:nvPr>
        </p:nvSpPr>
        <p:spPr>
          <a:xfrm>
            <a:off x="830781" y="292544"/>
            <a:ext cx="10530437" cy="498598"/>
          </a:xfrm>
          <a:prstGeom prst="rect">
            <a:avLst/>
          </a:prstGeom>
        </p:spPr>
        <p:txBody>
          <a:bodyPr vert="horz" wrap="square" lIns="0" tIns="0" rIns="0" bIns="0" rtlCol="0" anchor="ctr">
            <a:spAutoFit/>
          </a:bodyPr>
          <a:lstStyle>
            <a:lvl1pPr>
              <a:defRPr sz="3600" b="1" i="1">
                <a:latin typeface="+mj-lt"/>
              </a:defRPr>
            </a:lvl1pPr>
          </a:lstStyle>
          <a:p>
            <a:r>
              <a:rPr lang="it-IT" dirty="0"/>
              <a:t>Title, font Calibri 32</a:t>
            </a:r>
          </a:p>
        </p:txBody>
      </p:sp>
      <p:sp>
        <p:nvSpPr>
          <p:cNvPr id="8" name="Segnaposto contenuto 5">
            <a:extLst>
              <a:ext uri="{FF2B5EF4-FFF2-40B4-BE49-F238E27FC236}">
                <a16:creationId xmlns:a16="http://schemas.microsoft.com/office/drawing/2014/main" id="{A5DDBBF2-8BF9-AD4C-A089-D9321608C695}"/>
              </a:ext>
            </a:extLst>
          </p:cNvPr>
          <p:cNvSpPr>
            <a:spLocks noGrp="1"/>
          </p:cNvSpPr>
          <p:nvPr>
            <p:ph sz="quarter" idx="4" hasCustomPrompt="1"/>
          </p:nvPr>
        </p:nvSpPr>
        <p:spPr>
          <a:xfrm>
            <a:off x="842412" y="1111894"/>
            <a:ext cx="10530437" cy="4682436"/>
          </a:xfrm>
          <a:prstGeom prst="rect">
            <a:avLst/>
          </a:prstGeom>
        </p:spPr>
        <p:txBody>
          <a:bodyPr>
            <a:normAutofit/>
          </a:bodyPr>
          <a:lstStyle>
            <a:lvl1pPr marL="265113" indent="-265113">
              <a:buClr>
                <a:srgbClr val="FFD500"/>
              </a:buClr>
              <a:buSzPct val="80000"/>
              <a:buFont typeface="Wingdings" panose="05000000000000000000" pitchFamily="2" charset="2"/>
              <a:buChar char="n"/>
              <a:defRPr sz="2000" i="0" baseline="0"/>
            </a:lvl1pPr>
          </a:lstStyle>
          <a:p>
            <a:pPr lvl="0"/>
            <a:r>
              <a:rPr lang="it-IT" dirty="0"/>
              <a:t>Text or Figure </a:t>
            </a:r>
            <a:r>
              <a:rPr lang="it-IT" dirty="0" err="1"/>
              <a:t>insert</a:t>
            </a:r>
            <a:r>
              <a:rPr lang="it-IT" dirty="0"/>
              <a:t> (font Calibri)</a:t>
            </a:r>
          </a:p>
        </p:txBody>
      </p:sp>
    </p:spTree>
    <p:extLst>
      <p:ext uri="{BB962C8B-B14F-4D97-AF65-F5344CB8AC3E}">
        <p14:creationId xmlns:p14="http://schemas.microsoft.com/office/powerpoint/2010/main" val="107634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4C5100-4728-8946-AC5F-B5A824B3DD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11DBF20-B64A-9D4D-B129-49AA8C14892A}"/>
              </a:ext>
            </a:extLst>
          </p:cNvPr>
          <p:cNvSpPr>
            <a:spLocks noGrp="1"/>
          </p:cNvSpPr>
          <p:nvPr>
            <p:ph type="sldNum" sz="quarter" idx="12"/>
          </p:nvPr>
        </p:nvSpPr>
        <p:spPr/>
        <p:txBody>
          <a:bodyPr/>
          <a:lstStyle/>
          <a:p>
            <a:fld id="{E34D873E-73C7-2545-A330-F4B9612EAA97}" type="slidenum">
              <a:rPr lang="en-US" smtClean="0"/>
              <a:t>‹#›</a:t>
            </a:fld>
            <a:endParaRPr lang="en-US"/>
          </a:p>
        </p:txBody>
      </p:sp>
      <p:sp>
        <p:nvSpPr>
          <p:cNvPr id="7" name="Title 1">
            <a:extLst>
              <a:ext uri="{FF2B5EF4-FFF2-40B4-BE49-F238E27FC236}">
                <a16:creationId xmlns:a16="http://schemas.microsoft.com/office/drawing/2014/main" id="{19F29272-701C-204E-A330-70A09ADD16B5}"/>
              </a:ext>
            </a:extLst>
          </p:cNvPr>
          <p:cNvSpPr>
            <a:spLocks noGrp="1"/>
          </p:cNvSpPr>
          <p:nvPr>
            <p:ph type="title"/>
          </p:nvPr>
        </p:nvSpPr>
        <p:spPr>
          <a:xfrm>
            <a:off x="640800" y="172800"/>
            <a:ext cx="10731600" cy="777600"/>
          </a:xfrm>
        </p:spPr>
        <p:txBody>
          <a:bodyPr>
            <a:normAutofit/>
          </a:bodyPr>
          <a:lstStyle>
            <a:lvl1pPr>
              <a:defRPr sz="3200" b="0" i="1">
                <a:latin typeface="Montserrat" pitchFamily="2" charset="77"/>
              </a:defRPr>
            </a:lvl1pPr>
          </a:lstStyle>
          <a:p>
            <a:r>
              <a:rPr lang="en-US" dirty="0"/>
              <a:t>Click to edit Master title style</a:t>
            </a:r>
          </a:p>
        </p:txBody>
      </p:sp>
      <p:sp>
        <p:nvSpPr>
          <p:cNvPr id="8" name="Content Placeholder 2">
            <a:extLst>
              <a:ext uri="{FF2B5EF4-FFF2-40B4-BE49-F238E27FC236}">
                <a16:creationId xmlns:a16="http://schemas.microsoft.com/office/drawing/2014/main" id="{8B5C1596-0969-C24C-AC2D-B30F268DA04D}"/>
              </a:ext>
            </a:extLst>
          </p:cNvPr>
          <p:cNvSpPr>
            <a:spLocks noGrp="1"/>
          </p:cNvSpPr>
          <p:nvPr>
            <p:ph idx="1"/>
          </p:nvPr>
        </p:nvSpPr>
        <p:spPr>
          <a:xfrm>
            <a:off x="640800" y="1600202"/>
            <a:ext cx="10731600" cy="4321874"/>
          </a:xfrm>
          <a:prstGeom prst="rect">
            <a:avLst/>
          </a:prstGeom>
        </p:spPr>
        <p:txBody>
          <a:bodyPr>
            <a:normAutofit/>
          </a:bodyPr>
          <a:lstStyle>
            <a:lvl1pPr>
              <a:defRPr sz="2800" i="0">
                <a:latin typeface="+mn-lt"/>
              </a:defRPr>
            </a:lvl1pPr>
            <a:lvl2pPr>
              <a:defRPr sz="2400" i="0">
                <a:latin typeface="+mn-lt"/>
              </a:defRPr>
            </a:lvl2pPr>
            <a:lvl3pPr>
              <a:defRPr sz="2400" i="0">
                <a:latin typeface="+mn-lt"/>
              </a:defRPr>
            </a:lvl3pPr>
            <a:lvl4pPr>
              <a:defRPr sz="2400" i="0">
                <a:latin typeface="+mn-lt"/>
              </a:defRPr>
            </a:lvl4pPr>
            <a:lvl5pPr>
              <a:defRPr sz="240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6289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1EC63-76B1-D240-9381-33950F8E90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E8A777-5A22-9845-8A18-1218524745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1D97F4-13F4-8C4E-AD57-476A704E0E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783FD0-093A-B34D-811F-FCC9D8B38DE1}"/>
              </a:ext>
            </a:extLst>
          </p:cNvPr>
          <p:cNvSpPr>
            <a:spLocks noGrp="1"/>
          </p:cNvSpPr>
          <p:nvPr>
            <p:ph type="dt" sz="half" idx="10"/>
          </p:nvPr>
        </p:nvSpPr>
        <p:spPr>
          <a:xfrm>
            <a:off x="838200" y="6356350"/>
            <a:ext cx="2743200" cy="365125"/>
          </a:xfrm>
          <a:prstGeom prst="rect">
            <a:avLst/>
          </a:prstGeom>
        </p:spPr>
        <p:txBody>
          <a:bodyPr/>
          <a:lstStyle/>
          <a:p>
            <a:fld id="{061D38B2-B38F-574F-9532-65E5BAB7F705}" type="datetimeFigureOut">
              <a:rPr lang="en-US" smtClean="0"/>
              <a:t>10/4/25</a:t>
            </a:fld>
            <a:endParaRPr lang="en-US" dirty="0"/>
          </a:p>
        </p:txBody>
      </p:sp>
      <p:sp>
        <p:nvSpPr>
          <p:cNvPr id="6" name="Footer Placeholder 5">
            <a:extLst>
              <a:ext uri="{FF2B5EF4-FFF2-40B4-BE49-F238E27FC236}">
                <a16:creationId xmlns:a16="http://schemas.microsoft.com/office/drawing/2014/main" id="{1B1F4E2C-0D3F-4A49-9E50-4BF8C3D70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36844E-B3AC-B34E-BA0D-B22E685DDD97}"/>
              </a:ext>
            </a:extLst>
          </p:cNvPr>
          <p:cNvSpPr>
            <a:spLocks noGrp="1"/>
          </p:cNvSpPr>
          <p:nvPr>
            <p:ph type="sldNum" sz="quarter" idx="12"/>
          </p:nvPr>
        </p:nvSpPr>
        <p:spPr/>
        <p:txBody>
          <a:bodyPr/>
          <a:lstStyle/>
          <a:p>
            <a:fld id="{E34D873E-73C7-2545-A330-F4B9612EAA97}" type="slidenum">
              <a:rPr lang="en-US" smtClean="0"/>
              <a:t>‹#›</a:t>
            </a:fld>
            <a:endParaRPr lang="en-US"/>
          </a:p>
        </p:txBody>
      </p:sp>
    </p:spTree>
    <p:extLst>
      <p:ext uri="{BB962C8B-B14F-4D97-AF65-F5344CB8AC3E}">
        <p14:creationId xmlns:p14="http://schemas.microsoft.com/office/powerpoint/2010/main" val="332325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96900"/>
          </a:xfrm>
          <a:prstGeom prst="rect">
            <a:avLst/>
          </a:prstGeom>
        </p:spPr>
        <p:txBody>
          <a:bodyPr/>
          <a:lstStyle>
            <a:lvl1pPr>
              <a:defRPr>
                <a:latin typeface="Montserrat" pitchFamily="2" charset="77"/>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79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lide testo">
    <p:spTree>
      <p:nvGrpSpPr>
        <p:cNvPr id="1" name=""/>
        <p:cNvGrpSpPr/>
        <p:nvPr/>
      </p:nvGrpSpPr>
      <p:grpSpPr>
        <a:xfrm>
          <a:off x="0" y="0"/>
          <a:ext cx="0" cy="0"/>
          <a:chOff x="0" y="0"/>
          <a:chExt cx="0" cy="0"/>
        </a:xfrm>
      </p:grpSpPr>
      <p:sp>
        <p:nvSpPr>
          <p:cNvPr id="10" name="Segnaposto titolo 1"/>
          <p:cNvSpPr>
            <a:spLocks noGrp="1"/>
          </p:cNvSpPr>
          <p:nvPr>
            <p:ph type="title" hasCustomPrompt="1"/>
          </p:nvPr>
        </p:nvSpPr>
        <p:spPr>
          <a:xfrm>
            <a:off x="842413" y="194626"/>
            <a:ext cx="10530437" cy="443198"/>
          </a:xfrm>
          <a:prstGeom prst="rect">
            <a:avLst/>
          </a:prstGeom>
        </p:spPr>
        <p:txBody>
          <a:bodyPr vert="horz" wrap="square" lIns="0" tIns="0" rIns="0" bIns="0" rtlCol="0" anchor="ctr">
            <a:spAutoFit/>
          </a:bodyPr>
          <a:lstStyle>
            <a:lvl1pPr>
              <a:defRPr sz="3200" b="1" i="0"/>
            </a:lvl1pPr>
          </a:lstStyle>
          <a:p>
            <a:r>
              <a:rPr lang="it-IT" dirty="0"/>
              <a:t>Title, font Calibri 24</a:t>
            </a:r>
          </a:p>
        </p:txBody>
      </p:sp>
      <p:sp>
        <p:nvSpPr>
          <p:cNvPr id="21" name="Segnaposto contenuto 5"/>
          <p:cNvSpPr>
            <a:spLocks noGrp="1"/>
          </p:cNvSpPr>
          <p:nvPr>
            <p:ph sz="quarter" idx="4" hasCustomPrompt="1"/>
          </p:nvPr>
        </p:nvSpPr>
        <p:spPr>
          <a:xfrm>
            <a:off x="842412" y="1111894"/>
            <a:ext cx="10530437" cy="4682436"/>
          </a:xfrm>
        </p:spPr>
        <p:txBody>
          <a:bodyPr>
            <a:normAutofit/>
          </a:bodyPr>
          <a:lstStyle>
            <a:lvl1pPr marL="265113" indent="-265113">
              <a:buClr>
                <a:srgbClr val="FFD500"/>
              </a:buClr>
              <a:buSzPct val="80000"/>
              <a:buFont typeface="Wingdings" panose="05000000000000000000" pitchFamily="2" charset="2"/>
              <a:buChar char="n"/>
              <a:defRPr sz="2000" i="0" baseline="0"/>
            </a:lvl1pPr>
          </a:lstStyle>
          <a:p>
            <a:pPr lvl="0"/>
            <a:r>
              <a:rPr lang="it-IT" dirty="0"/>
              <a:t>Text or Figure </a:t>
            </a:r>
            <a:r>
              <a:rPr lang="it-IT" dirty="0" err="1"/>
              <a:t>insert</a:t>
            </a:r>
            <a:r>
              <a:rPr lang="it-IT" dirty="0"/>
              <a:t> (font Calibri)</a:t>
            </a:r>
          </a:p>
        </p:txBody>
      </p:sp>
    </p:spTree>
    <p:extLst>
      <p:ext uri="{BB962C8B-B14F-4D97-AF65-F5344CB8AC3E}">
        <p14:creationId xmlns:p14="http://schemas.microsoft.com/office/powerpoint/2010/main" val="54129943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8849A20-8470-06FF-F09A-BF756856EE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30F8DA-44A8-D047-234B-C6681BD03B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EFE629-FA78-A254-0A26-10696BDE6D88}"/>
              </a:ext>
            </a:extLst>
          </p:cNvPr>
          <p:cNvSpPr>
            <a:spLocks noGrp="1" noChangeArrowheads="1"/>
          </p:cNvSpPr>
          <p:nvPr>
            <p:ph type="sldNum" sz="quarter" idx="12"/>
          </p:nvPr>
        </p:nvSpPr>
        <p:spPr>
          <a:ln/>
        </p:spPr>
        <p:txBody>
          <a:bodyPr/>
          <a:lstStyle>
            <a:lvl1pPr>
              <a:defRPr/>
            </a:lvl1pPr>
          </a:lstStyle>
          <a:p>
            <a:fld id="{6AA27ED9-AF49-A34C-8B76-D528FAF96D28}" type="slidenum">
              <a:rPr lang="en-US" altLang="en-US"/>
              <a:pPr/>
              <a:t>‹#›</a:t>
            </a:fld>
            <a:endParaRPr lang="en-US" altLang="en-US"/>
          </a:p>
        </p:txBody>
      </p:sp>
    </p:spTree>
    <p:extLst>
      <p:ext uri="{BB962C8B-B14F-4D97-AF65-F5344CB8AC3E}">
        <p14:creationId xmlns:p14="http://schemas.microsoft.com/office/powerpoint/2010/main" val="67257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843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E24BE-336D-DD45-A1DB-566BA4BB1EC0}"/>
              </a:ext>
            </a:extLst>
          </p:cNvPr>
          <p:cNvSpPr>
            <a:spLocks noGrp="1"/>
          </p:cNvSpPr>
          <p:nvPr>
            <p:ph type="title"/>
          </p:nvPr>
        </p:nvSpPr>
        <p:spPr>
          <a:xfrm>
            <a:off x="630168" y="195573"/>
            <a:ext cx="10515600" cy="617008"/>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D10BAC23-A37C-E246-83E7-F9C287AE6D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D873E-73C7-2545-A330-F4B9612EAA97}" type="slidenum">
              <a:rPr lang="en-US" smtClean="0"/>
              <a:t>‹#›</a:t>
            </a:fld>
            <a:endParaRPr lang="en-US"/>
          </a:p>
        </p:txBody>
      </p:sp>
      <p:cxnSp>
        <p:nvCxnSpPr>
          <p:cNvPr id="7" name="Connettore 1 3">
            <a:extLst>
              <a:ext uri="{FF2B5EF4-FFF2-40B4-BE49-F238E27FC236}">
                <a16:creationId xmlns:a16="http://schemas.microsoft.com/office/drawing/2014/main" id="{FD126CFE-C909-1145-93BC-6C6AFDB5128A}"/>
              </a:ext>
            </a:extLst>
          </p:cNvPr>
          <p:cNvCxnSpPr>
            <a:cxnSpLocks/>
          </p:cNvCxnSpPr>
          <p:nvPr userDrawn="1"/>
        </p:nvCxnSpPr>
        <p:spPr>
          <a:xfrm>
            <a:off x="0" y="895114"/>
            <a:ext cx="8610600" cy="0"/>
          </a:xfrm>
          <a:prstGeom prst="line">
            <a:avLst/>
          </a:prstGeom>
          <a:ln w="2540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EAED818-305C-7474-1FF9-031CC7707866}"/>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313646" y="182847"/>
            <a:ext cx="1557988" cy="712266"/>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3141162"/>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4" r:id="rId3"/>
    <p:sldLayoutId id="2147483660" r:id="rId4"/>
    <p:sldLayoutId id="2147483657" r:id="rId5"/>
    <p:sldLayoutId id="2147483661" r:id="rId6"/>
    <p:sldLayoutId id="2147483664" r:id="rId7"/>
    <p:sldLayoutId id="2147483668" r:id="rId8"/>
    <p:sldLayoutId id="2147483669" r:id="rId9"/>
    <p:sldLayoutId id="2147483672" r:id="rId10"/>
  </p:sldLayoutIdLst>
  <p:txStyles>
    <p:titleStyle>
      <a:lvl1pPr algn="l" defTabSz="914400" rtl="0" eaLnBrk="1" latinLnBrk="0" hangingPunct="1">
        <a:lnSpc>
          <a:spcPct val="90000"/>
        </a:lnSpc>
        <a:spcBef>
          <a:spcPct val="0"/>
        </a:spcBef>
        <a:buNone/>
        <a:defRPr sz="3600" b="0" i="1" kern="1200">
          <a:solidFill>
            <a:schemeClr val="accent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9.xml"/><Relationship Id="rId5" Type="http://schemas.microsoft.com/office/2007/relationships/hdphoto" Target="../media/hdphoto4.wdp"/><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9.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01ED19-E8CB-F6FE-5008-D1EB17E430C1}"/>
              </a:ext>
            </a:extLst>
          </p:cNvPr>
          <p:cNvPicPr>
            <a:picLocks noChangeAspect="1"/>
          </p:cNvPicPr>
          <p:nvPr/>
        </p:nvPicPr>
        <p:blipFill>
          <a:blip r:embed="rId3"/>
          <a:srcRect r="4929" b="12359"/>
          <a:stretch>
            <a:fillRect/>
          </a:stretch>
        </p:blipFill>
        <p:spPr>
          <a:xfrm>
            <a:off x="-3317" y="0"/>
            <a:ext cx="12191998" cy="7507705"/>
          </a:xfrm>
          <a:prstGeom prst="rect">
            <a:avLst/>
          </a:prstGeom>
        </p:spPr>
      </p:pic>
      <p:sp>
        <p:nvSpPr>
          <p:cNvPr id="2" name="TextBox 1">
            <a:extLst>
              <a:ext uri="{FF2B5EF4-FFF2-40B4-BE49-F238E27FC236}">
                <a16:creationId xmlns:a16="http://schemas.microsoft.com/office/drawing/2014/main" id="{4BB3315B-BFDE-EC4D-89D8-41DB1EABF648}"/>
              </a:ext>
            </a:extLst>
          </p:cNvPr>
          <p:cNvSpPr txBox="1"/>
          <p:nvPr/>
        </p:nvSpPr>
        <p:spPr>
          <a:xfrm>
            <a:off x="3319" y="1143327"/>
            <a:ext cx="12195316" cy="1077218"/>
          </a:xfrm>
          <a:prstGeom prst="rect">
            <a:avLst/>
          </a:prstGeom>
          <a:solidFill>
            <a:schemeClr val="accent2">
              <a:lumMod val="75000"/>
              <a:alpha val="52000"/>
            </a:schemeClr>
          </a:solidFill>
        </p:spPr>
        <p:txBody>
          <a:bodyPr wrap="square" rtlCol="0">
            <a:spAutoFit/>
          </a:bodyPr>
          <a:lstStyle/>
          <a:p>
            <a:pPr algn="ctr"/>
            <a:r>
              <a:rPr lang="en-US" sz="3200" b="1" dirty="0">
                <a:solidFill>
                  <a:schemeClr val="bg1"/>
                </a:solidFill>
                <a:latin typeface="Montserrat" pitchFamily="2" charset="77"/>
              </a:rPr>
              <a:t>Resilience of carbonate platforms to mass extinction events - a tribute to Michael T. Whalen</a:t>
            </a:r>
          </a:p>
        </p:txBody>
      </p:sp>
      <p:sp>
        <p:nvSpPr>
          <p:cNvPr id="5" name="AutoShape 2">
            <a:extLst>
              <a:ext uri="{FF2B5EF4-FFF2-40B4-BE49-F238E27FC236}">
                <a16:creationId xmlns:a16="http://schemas.microsoft.com/office/drawing/2014/main" id="{C670E348-D3E7-8BBC-6ED1-DB73FF9DD6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E05B9A62-1231-DA78-9013-0327A03F5BD3}"/>
              </a:ext>
            </a:extLst>
          </p:cNvPr>
          <p:cNvSpPr txBox="1"/>
          <p:nvPr/>
        </p:nvSpPr>
        <p:spPr>
          <a:xfrm>
            <a:off x="-154058" y="4296740"/>
            <a:ext cx="12195316" cy="954107"/>
          </a:xfrm>
          <a:prstGeom prst="rect">
            <a:avLst/>
          </a:prstGeom>
          <a:noFill/>
        </p:spPr>
        <p:txBody>
          <a:bodyPr wrap="square" rtlCol="0">
            <a:spAutoFit/>
          </a:bodyPr>
          <a:lstStyle/>
          <a:p>
            <a:pPr algn="ctr"/>
            <a:r>
              <a:rPr lang="en-US" sz="2800" b="1" dirty="0">
                <a:solidFill>
                  <a:schemeClr val="accent1">
                    <a:lumMod val="75000"/>
                  </a:schemeClr>
                </a:solidFill>
                <a:latin typeface="Verdana" panose="020B0604030504040204" pitchFamily="34" charset="0"/>
                <a:ea typeface="Times New Roman" panose="02020603050405020304" pitchFamily="18" charset="0"/>
                <a:cs typeface="Times New Roman" panose="02020603050405020304" pitchFamily="18" charset="0"/>
              </a:rPr>
              <a:t>Gregor P. Eberli</a:t>
            </a:r>
          </a:p>
          <a:p>
            <a:pPr algn="ctr"/>
            <a:r>
              <a:rPr lang="en-US" sz="2800" b="1" dirty="0">
                <a:solidFill>
                  <a:schemeClr val="accent1">
                    <a:lumMod val="75000"/>
                  </a:schemeClr>
                </a:solidFill>
                <a:latin typeface="Verdana" panose="020B0604030504040204" pitchFamily="34" charset="0"/>
                <a:ea typeface="Times New Roman" panose="02020603050405020304" pitchFamily="18" charset="0"/>
                <a:cs typeface="Times New Roman" panose="02020603050405020304" pitchFamily="18" charset="0"/>
              </a:rPr>
              <a:t> </a:t>
            </a:r>
            <a:r>
              <a:rPr lang="en-US" sz="28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Elizabeth Guzmán-Hidalgo</a:t>
            </a:r>
            <a:endParaRPr lang="en-US" sz="2800" b="1" dirty="0">
              <a:solidFill>
                <a:schemeClr val="accent1">
                  <a:lumMod val="75000"/>
                </a:schemeClr>
              </a:solidFill>
            </a:endParaRPr>
          </a:p>
        </p:txBody>
      </p:sp>
      <p:pic>
        <p:nvPicPr>
          <p:cNvPr id="8" name="Picture 7">
            <a:extLst>
              <a:ext uri="{FF2B5EF4-FFF2-40B4-BE49-F238E27FC236}">
                <a16:creationId xmlns:a16="http://schemas.microsoft.com/office/drawing/2014/main" id="{3B2CA11A-08E9-BE4E-C16B-1CB56E65FA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39631" y="5677410"/>
            <a:ext cx="1803969" cy="824721"/>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5DDEDF38-368C-C465-3B79-B1A8134B28D2}"/>
              </a:ext>
            </a:extLst>
          </p:cNvPr>
          <p:cNvSpPr txBox="1"/>
          <p:nvPr/>
        </p:nvSpPr>
        <p:spPr>
          <a:xfrm>
            <a:off x="11646568" y="8807116"/>
            <a:ext cx="184731" cy="369332"/>
          </a:xfrm>
          <a:prstGeom prst="rect">
            <a:avLst/>
          </a:prstGeom>
          <a:noFill/>
        </p:spPr>
        <p:txBody>
          <a:bodyPr wrap="none" rtlCol="0">
            <a:spAutoFit/>
          </a:bodyPr>
          <a:lstStyle/>
          <a:p>
            <a:endParaRPr lang="en-US" dirty="0"/>
          </a:p>
        </p:txBody>
      </p:sp>
      <p:pic>
        <p:nvPicPr>
          <p:cNvPr id="3" name="Imagen 7">
            <a:extLst>
              <a:ext uri="{FF2B5EF4-FFF2-40B4-BE49-F238E27FC236}">
                <a16:creationId xmlns:a16="http://schemas.microsoft.com/office/drawing/2014/main" id="{847597CD-CA4D-C50B-D177-0630EEFB4D74}"/>
              </a:ext>
            </a:extLst>
          </p:cNvPr>
          <p:cNvPicPr>
            <a:picLocks noChangeAspect="1"/>
          </p:cNvPicPr>
          <p:nvPr/>
        </p:nvPicPr>
        <p:blipFill>
          <a:blip r:embed="rId5"/>
          <a:stretch>
            <a:fillRect/>
          </a:stretch>
        </p:blipFill>
        <p:spPr>
          <a:xfrm>
            <a:off x="6395823" y="5677410"/>
            <a:ext cx="959995" cy="828372"/>
          </a:xfrm>
          <a:prstGeom prst="rect">
            <a:avLst/>
          </a:prstGeom>
        </p:spPr>
      </p:pic>
    </p:spTree>
    <p:extLst>
      <p:ext uri="{BB962C8B-B14F-4D97-AF65-F5344CB8AC3E}">
        <p14:creationId xmlns:p14="http://schemas.microsoft.com/office/powerpoint/2010/main" val="1838529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BDC26-5590-C7F6-B995-8042073351FB}"/>
              </a:ext>
            </a:extLst>
          </p:cNvPr>
          <p:cNvPicPr>
            <a:picLocks noChangeAspect="1"/>
          </p:cNvPicPr>
          <p:nvPr/>
        </p:nvPicPr>
        <p:blipFill>
          <a:blip r:embed="rId2"/>
          <a:stretch>
            <a:fillRect/>
          </a:stretch>
        </p:blipFill>
        <p:spPr>
          <a:xfrm>
            <a:off x="1515318" y="1328657"/>
            <a:ext cx="8404185" cy="4667296"/>
          </a:xfrm>
          <a:prstGeom prst="rect">
            <a:avLst/>
          </a:prstGeom>
        </p:spPr>
      </p:pic>
      <p:sp>
        <p:nvSpPr>
          <p:cNvPr id="5" name="Rectangle 2">
            <a:extLst>
              <a:ext uri="{FF2B5EF4-FFF2-40B4-BE49-F238E27FC236}">
                <a16:creationId xmlns:a16="http://schemas.microsoft.com/office/drawing/2014/main" id="{27C26326-4BFE-4F66-55B3-E63B0CD1BB16}"/>
              </a:ext>
            </a:extLst>
          </p:cNvPr>
          <p:cNvSpPr txBox="1">
            <a:spLocks noChangeArrowheads="1"/>
          </p:cNvSpPr>
          <p:nvPr/>
        </p:nvSpPr>
        <p:spPr bwMode="auto">
          <a:xfrm>
            <a:off x="609600" y="274638"/>
            <a:ext cx="10972800" cy="59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defTabSz="914400" rtl="0" eaLnBrk="1" latinLnBrk="0" hangingPunct="1">
              <a:lnSpc>
                <a:spcPct val="90000"/>
              </a:lnSpc>
              <a:spcBef>
                <a:spcPct val="0"/>
              </a:spcBef>
              <a:buNone/>
              <a:defRPr sz="3600" b="0" i="1" kern="1200">
                <a:solidFill>
                  <a:schemeClr val="accent1"/>
                </a:solidFill>
                <a:latin typeface="Montserrat" pitchFamily="2" charset="77"/>
                <a:ea typeface="+mj-ea"/>
                <a:cs typeface="+mj-cs"/>
              </a:defRPr>
            </a:lvl1pPr>
          </a:lstStyle>
          <a:p>
            <a:r>
              <a:rPr lang="en-US" altLang="en-US" sz="3200" b="1" dirty="0">
                <a:ea typeface="ＭＳ Ｐゴシック" panose="020B0600070205080204" pitchFamily="34" charset="-128"/>
              </a:rPr>
              <a:t>A seminal paper </a:t>
            </a:r>
          </a:p>
        </p:txBody>
      </p:sp>
    </p:spTree>
    <p:extLst>
      <p:ext uri="{BB962C8B-B14F-4D97-AF65-F5344CB8AC3E}">
        <p14:creationId xmlns:p14="http://schemas.microsoft.com/office/powerpoint/2010/main" val="3840226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
            <a:extLst>
              <a:ext uri="{FF2B5EF4-FFF2-40B4-BE49-F238E27FC236}">
                <a16:creationId xmlns:a16="http://schemas.microsoft.com/office/drawing/2014/main" id="{A2A4F24A-A7EF-A5C5-3AE5-C8AD540FF8C8}"/>
              </a:ext>
            </a:extLst>
          </p:cNvPr>
          <p:cNvSpPr>
            <a:spLocks noChangeArrowheads="1"/>
          </p:cNvSpPr>
          <p:nvPr/>
        </p:nvSpPr>
        <p:spPr bwMode="auto">
          <a:xfrm>
            <a:off x="1524000" y="1066800"/>
            <a:ext cx="38100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p>
        </p:txBody>
      </p:sp>
      <p:sp>
        <p:nvSpPr>
          <p:cNvPr id="2" name="Title 1">
            <a:extLst>
              <a:ext uri="{FF2B5EF4-FFF2-40B4-BE49-F238E27FC236}">
                <a16:creationId xmlns:a16="http://schemas.microsoft.com/office/drawing/2014/main" id="{26994BF1-897B-2B44-A52D-09184CF016E0}"/>
              </a:ext>
            </a:extLst>
          </p:cNvPr>
          <p:cNvSpPr>
            <a:spLocks noGrp="1"/>
          </p:cNvSpPr>
          <p:nvPr>
            <p:ph type="title"/>
          </p:nvPr>
        </p:nvSpPr>
        <p:spPr>
          <a:xfrm>
            <a:off x="842412" y="276000"/>
            <a:ext cx="10530437" cy="443198"/>
          </a:xfrm>
        </p:spPr>
        <p:txBody>
          <a:bodyPr/>
          <a:lstStyle/>
          <a:p>
            <a:r>
              <a:rPr lang="en-US" i="1" dirty="0">
                <a:latin typeface="+mn-lt"/>
              </a:rPr>
              <a:t>SE Margin of Miette buildup: Depositional Sequences</a:t>
            </a:r>
          </a:p>
        </p:txBody>
      </p:sp>
      <p:pic>
        <p:nvPicPr>
          <p:cNvPr id="7" name="Picture 2" descr="mietteSeq">
            <a:extLst>
              <a:ext uri="{FF2B5EF4-FFF2-40B4-BE49-F238E27FC236}">
                <a16:creationId xmlns:a16="http://schemas.microsoft.com/office/drawing/2014/main" id="{D81C1B6D-939D-8647-A715-4633C97273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34" r="7713"/>
          <a:stretch>
            <a:fillRect/>
          </a:stretch>
        </p:blipFill>
        <p:spPr bwMode="auto">
          <a:xfrm>
            <a:off x="251529" y="1202987"/>
            <a:ext cx="6929935" cy="4111625"/>
          </a:xfrm>
          <a:prstGeom prst="rect">
            <a:avLst/>
          </a:prstGeom>
          <a:solidFill>
            <a:srgbClr val="FD9F7F"/>
          </a:solidFill>
          <a:ln>
            <a:noFill/>
          </a:ln>
        </p:spPr>
      </p:pic>
      <p:grpSp>
        <p:nvGrpSpPr>
          <p:cNvPr id="5" name="Group 4">
            <a:extLst>
              <a:ext uri="{FF2B5EF4-FFF2-40B4-BE49-F238E27FC236}">
                <a16:creationId xmlns:a16="http://schemas.microsoft.com/office/drawing/2014/main" id="{07CDECCF-AF1B-D50F-4DF7-4C4956EDF617}"/>
              </a:ext>
            </a:extLst>
          </p:cNvPr>
          <p:cNvGrpSpPr/>
          <p:nvPr/>
        </p:nvGrpSpPr>
        <p:grpSpPr>
          <a:xfrm>
            <a:off x="7181464" y="1702097"/>
            <a:ext cx="5010536" cy="2887980"/>
            <a:chOff x="5334001" y="1966189"/>
            <a:chExt cx="5005418" cy="2885030"/>
          </a:xfrm>
        </p:grpSpPr>
        <p:pic>
          <p:nvPicPr>
            <p:cNvPr id="3" name="Picture 2">
              <a:extLst>
                <a:ext uri="{FF2B5EF4-FFF2-40B4-BE49-F238E27FC236}">
                  <a16:creationId xmlns:a16="http://schemas.microsoft.com/office/drawing/2014/main" id="{A778A983-3D93-5387-E9B9-E71390A0F4F6}"/>
                </a:ext>
              </a:extLst>
            </p:cNvPr>
            <p:cNvPicPr>
              <a:picLocks noChangeAspect="1"/>
            </p:cNvPicPr>
            <p:nvPr/>
          </p:nvPicPr>
          <p:blipFill>
            <a:blip r:embed="rId4"/>
            <a:srcRect r="82952"/>
            <a:stretch>
              <a:fillRect/>
            </a:stretch>
          </p:blipFill>
          <p:spPr>
            <a:xfrm>
              <a:off x="5334001" y="2006781"/>
              <a:ext cx="1043354" cy="2844438"/>
            </a:xfrm>
            <a:prstGeom prst="rect">
              <a:avLst/>
            </a:prstGeom>
          </p:spPr>
        </p:pic>
        <p:pic>
          <p:nvPicPr>
            <p:cNvPr id="4" name="Picture 3">
              <a:extLst>
                <a:ext uri="{FF2B5EF4-FFF2-40B4-BE49-F238E27FC236}">
                  <a16:creationId xmlns:a16="http://schemas.microsoft.com/office/drawing/2014/main" id="{9814CEFA-BBC5-AD10-1BFD-93A1A85F21B3}"/>
                </a:ext>
              </a:extLst>
            </p:cNvPr>
            <p:cNvPicPr>
              <a:picLocks noChangeAspect="1"/>
            </p:cNvPicPr>
            <p:nvPr/>
          </p:nvPicPr>
          <p:blipFill>
            <a:blip r:embed="rId4"/>
            <a:srcRect l="35181" r="-1"/>
            <a:stretch>
              <a:fillRect/>
            </a:stretch>
          </p:blipFill>
          <p:spPr>
            <a:xfrm>
              <a:off x="6372412" y="1966189"/>
              <a:ext cx="3967007" cy="2844438"/>
            </a:xfrm>
            <a:prstGeom prst="rect">
              <a:avLst/>
            </a:prstGeom>
          </p:spPr>
        </p:pic>
      </p:grpSp>
      <p:sp>
        <p:nvSpPr>
          <p:cNvPr id="8" name="TextBox 7">
            <a:extLst>
              <a:ext uri="{FF2B5EF4-FFF2-40B4-BE49-F238E27FC236}">
                <a16:creationId xmlns:a16="http://schemas.microsoft.com/office/drawing/2014/main" id="{1690BB97-B49C-FCAD-52CD-4AA567E3AEEE}"/>
              </a:ext>
            </a:extLst>
          </p:cNvPr>
          <p:cNvSpPr txBox="1"/>
          <p:nvPr/>
        </p:nvSpPr>
        <p:spPr>
          <a:xfrm>
            <a:off x="5709709" y="4120588"/>
            <a:ext cx="634679" cy="276999"/>
          </a:xfrm>
          <a:prstGeom prst="rect">
            <a:avLst/>
          </a:prstGeom>
          <a:solidFill>
            <a:schemeClr val="accent1">
              <a:lumMod val="20000"/>
              <a:lumOff val="80000"/>
            </a:schemeClr>
          </a:solidFill>
        </p:spPr>
        <p:txBody>
          <a:bodyPr wrap="square" lIns="0" tIns="0" rIns="0" bIns="0" rtlCol="0">
            <a:spAutoFit/>
          </a:bodyPr>
          <a:lstStyle/>
          <a:p>
            <a:r>
              <a:rPr lang="en-US" b="1" dirty="0"/>
              <a:t>Ramp</a:t>
            </a:r>
          </a:p>
        </p:txBody>
      </p:sp>
      <p:sp>
        <p:nvSpPr>
          <p:cNvPr id="10" name="TextBox 9">
            <a:extLst>
              <a:ext uri="{FF2B5EF4-FFF2-40B4-BE49-F238E27FC236}">
                <a16:creationId xmlns:a16="http://schemas.microsoft.com/office/drawing/2014/main" id="{8C915B1E-003A-9A80-1B5F-B914D952BC68}"/>
              </a:ext>
            </a:extLst>
          </p:cNvPr>
          <p:cNvSpPr txBox="1"/>
          <p:nvPr/>
        </p:nvSpPr>
        <p:spPr>
          <a:xfrm>
            <a:off x="4482793" y="3796497"/>
            <a:ext cx="2218949" cy="276999"/>
          </a:xfrm>
          <a:prstGeom prst="rect">
            <a:avLst/>
          </a:prstGeom>
          <a:solidFill>
            <a:srgbClr val="92D050">
              <a:alpha val="56744"/>
            </a:srgbClr>
          </a:solidFill>
        </p:spPr>
        <p:txBody>
          <a:bodyPr wrap="square" lIns="0" tIns="0" rIns="0" bIns="0" rtlCol="0">
            <a:spAutoFit/>
          </a:bodyPr>
          <a:lstStyle/>
          <a:p>
            <a:r>
              <a:rPr lang="en-US" b="1" dirty="0" err="1"/>
              <a:t>Prograding</a:t>
            </a:r>
            <a:r>
              <a:rPr lang="en-US" b="1" dirty="0"/>
              <a:t> Platform 1</a:t>
            </a:r>
          </a:p>
        </p:txBody>
      </p:sp>
      <p:sp>
        <p:nvSpPr>
          <p:cNvPr id="11" name="TextBox 10">
            <a:extLst>
              <a:ext uri="{FF2B5EF4-FFF2-40B4-BE49-F238E27FC236}">
                <a16:creationId xmlns:a16="http://schemas.microsoft.com/office/drawing/2014/main" id="{B75C80B8-7EB4-88A5-8380-08FF657183B9}"/>
              </a:ext>
            </a:extLst>
          </p:cNvPr>
          <p:cNvSpPr txBox="1"/>
          <p:nvPr/>
        </p:nvSpPr>
        <p:spPr>
          <a:xfrm>
            <a:off x="4540666" y="3449256"/>
            <a:ext cx="2218949" cy="276999"/>
          </a:xfrm>
          <a:prstGeom prst="rect">
            <a:avLst/>
          </a:prstGeom>
          <a:solidFill>
            <a:srgbClr val="FD9F7F">
              <a:alpha val="58697"/>
            </a:srgbClr>
          </a:solidFill>
        </p:spPr>
        <p:txBody>
          <a:bodyPr wrap="square" lIns="0" tIns="0" rIns="0" bIns="0" rtlCol="0">
            <a:spAutoFit/>
          </a:bodyPr>
          <a:lstStyle/>
          <a:p>
            <a:r>
              <a:rPr lang="en-US" b="1" dirty="0"/>
              <a:t>Backstepping Platform</a:t>
            </a:r>
          </a:p>
        </p:txBody>
      </p:sp>
      <p:sp>
        <p:nvSpPr>
          <p:cNvPr id="12" name="TextBox 11">
            <a:extLst>
              <a:ext uri="{FF2B5EF4-FFF2-40B4-BE49-F238E27FC236}">
                <a16:creationId xmlns:a16="http://schemas.microsoft.com/office/drawing/2014/main" id="{A080AE56-7932-F328-D2FF-44F9EB51145F}"/>
              </a:ext>
            </a:extLst>
          </p:cNvPr>
          <p:cNvSpPr txBox="1"/>
          <p:nvPr/>
        </p:nvSpPr>
        <p:spPr>
          <a:xfrm>
            <a:off x="4482793" y="2083444"/>
            <a:ext cx="2218949" cy="276999"/>
          </a:xfrm>
          <a:prstGeom prst="rect">
            <a:avLst/>
          </a:prstGeom>
          <a:solidFill>
            <a:srgbClr val="FFFF00">
              <a:alpha val="56744"/>
            </a:srgbClr>
          </a:solidFill>
        </p:spPr>
        <p:txBody>
          <a:bodyPr wrap="square" lIns="0" tIns="0" rIns="0" bIns="0" rtlCol="0">
            <a:spAutoFit/>
          </a:bodyPr>
          <a:lstStyle/>
          <a:p>
            <a:r>
              <a:rPr lang="en-US" b="1" dirty="0" err="1"/>
              <a:t>Prograding</a:t>
            </a:r>
            <a:r>
              <a:rPr lang="en-US" b="1" dirty="0"/>
              <a:t> Platform 2</a:t>
            </a:r>
          </a:p>
        </p:txBody>
      </p:sp>
    </p:spTree>
    <p:extLst>
      <p:ext uri="{BB962C8B-B14F-4D97-AF65-F5344CB8AC3E}">
        <p14:creationId xmlns:p14="http://schemas.microsoft.com/office/powerpoint/2010/main" val="396265965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0">
              <a:schemeClr val="accent6">
                <a:lumMod val="20000"/>
                <a:lumOff val="80000"/>
                <a:alpha val="46000"/>
              </a:schemeClr>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8C4F78-06F1-C098-1CBD-D9A5DCE2EF9F}"/>
              </a:ext>
            </a:extLst>
          </p:cNvPr>
          <p:cNvPicPr>
            <a:picLocks noChangeAspect="1"/>
          </p:cNvPicPr>
          <p:nvPr/>
        </p:nvPicPr>
        <p:blipFill>
          <a:blip r:embed="rId2"/>
          <a:srcRect t="88613"/>
          <a:stretch>
            <a:fillRect/>
          </a:stretch>
        </p:blipFill>
        <p:spPr>
          <a:xfrm>
            <a:off x="729702" y="3765725"/>
            <a:ext cx="4864728" cy="780916"/>
          </a:xfrm>
          <a:prstGeom prst="rect">
            <a:avLst/>
          </a:prstGeom>
        </p:spPr>
      </p:pic>
      <p:sp>
        <p:nvSpPr>
          <p:cNvPr id="5" name="Rectangle 2">
            <a:extLst>
              <a:ext uri="{FF2B5EF4-FFF2-40B4-BE49-F238E27FC236}">
                <a16:creationId xmlns:a16="http://schemas.microsoft.com/office/drawing/2014/main" id="{D6F65953-FEFC-644F-3632-5F971C1D15B3}"/>
              </a:ext>
            </a:extLst>
          </p:cNvPr>
          <p:cNvSpPr txBox="1">
            <a:spLocks noChangeArrowheads="1"/>
          </p:cNvSpPr>
          <p:nvPr/>
        </p:nvSpPr>
        <p:spPr bwMode="auto">
          <a:xfrm>
            <a:off x="459129" y="228339"/>
            <a:ext cx="10972800" cy="59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defTabSz="914400" rtl="0" eaLnBrk="1" latinLnBrk="0" hangingPunct="1">
              <a:lnSpc>
                <a:spcPct val="90000"/>
              </a:lnSpc>
              <a:spcBef>
                <a:spcPct val="0"/>
              </a:spcBef>
              <a:buNone/>
              <a:defRPr sz="3600" b="0" i="1" kern="1200">
                <a:solidFill>
                  <a:schemeClr val="accent1"/>
                </a:solidFill>
                <a:latin typeface="Montserrat" pitchFamily="2" charset="77"/>
                <a:ea typeface="+mj-ea"/>
                <a:cs typeface="+mj-cs"/>
              </a:defRPr>
            </a:lvl1pPr>
          </a:lstStyle>
          <a:p>
            <a:r>
              <a:rPr lang="en-US" altLang="en-US" sz="2800" b="1" dirty="0">
                <a:ea typeface="ＭＳ Ｐゴシック" panose="020B0600070205080204" pitchFamily="34" charset="-128"/>
              </a:rPr>
              <a:t>Microbial communities within platform evolution</a:t>
            </a:r>
          </a:p>
        </p:txBody>
      </p:sp>
      <p:pic>
        <p:nvPicPr>
          <p:cNvPr id="7" name="Picture 6">
            <a:extLst>
              <a:ext uri="{FF2B5EF4-FFF2-40B4-BE49-F238E27FC236}">
                <a16:creationId xmlns:a16="http://schemas.microsoft.com/office/drawing/2014/main" id="{EFA88FB8-CE6F-6385-F8D6-CB5978B6B9F8}"/>
              </a:ext>
            </a:extLst>
          </p:cNvPr>
          <p:cNvPicPr>
            <a:picLocks noChangeAspect="1"/>
          </p:cNvPicPr>
          <p:nvPr/>
        </p:nvPicPr>
        <p:blipFill>
          <a:blip r:embed="rId2"/>
          <a:srcRect b="61461"/>
          <a:stretch>
            <a:fillRect/>
          </a:stretch>
        </p:blipFill>
        <p:spPr>
          <a:xfrm>
            <a:off x="882349" y="1089738"/>
            <a:ext cx="4864728" cy="2642981"/>
          </a:xfrm>
          <a:prstGeom prst="rect">
            <a:avLst/>
          </a:prstGeom>
        </p:spPr>
      </p:pic>
      <p:sp>
        <p:nvSpPr>
          <p:cNvPr id="8" name="TextBox 7">
            <a:extLst>
              <a:ext uri="{FF2B5EF4-FFF2-40B4-BE49-F238E27FC236}">
                <a16:creationId xmlns:a16="http://schemas.microsoft.com/office/drawing/2014/main" id="{C001B3C2-63DE-FC93-CD30-8863B6D04E88}"/>
              </a:ext>
            </a:extLst>
          </p:cNvPr>
          <p:cNvSpPr txBox="1"/>
          <p:nvPr/>
        </p:nvSpPr>
        <p:spPr>
          <a:xfrm>
            <a:off x="729702" y="4662881"/>
            <a:ext cx="6908980" cy="1569660"/>
          </a:xfrm>
          <a:prstGeom prst="rect">
            <a:avLst/>
          </a:prstGeom>
          <a:noFill/>
        </p:spPr>
        <p:txBody>
          <a:bodyPr wrap="square" rtlCol="0">
            <a:spAutoFit/>
          </a:bodyPr>
          <a:lstStyle/>
          <a:p>
            <a:r>
              <a:rPr lang="en-US" sz="2400" i="1" dirty="0"/>
              <a:t>Cryptic microbes like </a:t>
            </a:r>
            <a:r>
              <a:rPr lang="en-US" sz="2400" i="1" dirty="0" err="1"/>
              <a:t>Renalcis</a:t>
            </a:r>
            <a:r>
              <a:rPr lang="en-US" sz="2400" i="1" dirty="0"/>
              <a:t> occupy crevices and overhangs</a:t>
            </a:r>
            <a:r>
              <a:rPr lang="en-US" sz="2400" dirty="0"/>
              <a:t> </a:t>
            </a:r>
            <a:r>
              <a:rPr lang="en-US" sz="2400" i="1" dirty="0"/>
              <a:t>in a relatively wide belt of domal </a:t>
            </a:r>
            <a:r>
              <a:rPr lang="en-US" sz="2400" i="1" dirty="0" err="1"/>
              <a:t>stromatoporoid</a:t>
            </a:r>
            <a:r>
              <a:rPr lang="en-US" sz="2400" i="1" dirty="0"/>
              <a:t> </a:t>
            </a:r>
            <a:r>
              <a:rPr lang="en-US" sz="2400" i="1" dirty="0" err="1"/>
              <a:t>framestones</a:t>
            </a:r>
            <a:r>
              <a:rPr lang="en-US" sz="2400" i="1" dirty="0"/>
              <a:t> of the reef margin facies association.</a:t>
            </a:r>
            <a:endParaRPr lang="en-US" sz="2400" dirty="0"/>
          </a:p>
        </p:txBody>
      </p:sp>
      <p:pic>
        <p:nvPicPr>
          <p:cNvPr id="9" name="Picture 8">
            <a:extLst>
              <a:ext uri="{FF2B5EF4-FFF2-40B4-BE49-F238E27FC236}">
                <a16:creationId xmlns:a16="http://schemas.microsoft.com/office/drawing/2014/main" id="{F7099AB5-6005-9EFF-3CCD-4EABD729C91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7638682" y="1401274"/>
            <a:ext cx="3515343" cy="4977798"/>
          </a:xfrm>
          <a:prstGeom prst="rect">
            <a:avLst/>
          </a:prstGeom>
        </p:spPr>
      </p:pic>
      <p:sp>
        <p:nvSpPr>
          <p:cNvPr id="11" name="TextBox 10">
            <a:extLst>
              <a:ext uri="{FF2B5EF4-FFF2-40B4-BE49-F238E27FC236}">
                <a16:creationId xmlns:a16="http://schemas.microsoft.com/office/drawing/2014/main" id="{68C5F5F4-144C-26C9-7648-FF498FC07392}"/>
              </a:ext>
            </a:extLst>
          </p:cNvPr>
          <p:cNvSpPr txBox="1"/>
          <p:nvPr/>
        </p:nvSpPr>
        <p:spPr>
          <a:xfrm>
            <a:off x="8652076" y="3244334"/>
            <a:ext cx="1788289" cy="369332"/>
          </a:xfrm>
          <a:prstGeom prst="rect">
            <a:avLst/>
          </a:prstGeom>
          <a:noFill/>
        </p:spPr>
        <p:txBody>
          <a:bodyPr wrap="square">
            <a:spAutoFit/>
          </a:bodyPr>
          <a:lstStyle/>
          <a:p>
            <a:pPr>
              <a:buNone/>
            </a:pPr>
            <a:r>
              <a:rPr lang="en-US" i="1" dirty="0" err="1">
                <a:solidFill>
                  <a:schemeClr val="bg1"/>
                </a:solidFill>
                <a:effectLst/>
                <a:latin typeface="Helvetica" pitchFamily="2" charset="0"/>
              </a:rPr>
              <a:t>Renalcis</a:t>
            </a:r>
            <a:r>
              <a:rPr lang="en-US" dirty="0">
                <a:solidFill>
                  <a:schemeClr val="bg1"/>
                </a:solidFill>
                <a:effectLst/>
                <a:latin typeface="Helvetica" pitchFamily="2" charset="0"/>
              </a:rPr>
              <a:t> colony</a:t>
            </a:r>
          </a:p>
        </p:txBody>
      </p:sp>
      <p:sp>
        <p:nvSpPr>
          <p:cNvPr id="12" name="TextBox 11">
            <a:extLst>
              <a:ext uri="{FF2B5EF4-FFF2-40B4-BE49-F238E27FC236}">
                <a16:creationId xmlns:a16="http://schemas.microsoft.com/office/drawing/2014/main" id="{985B7777-44A9-95FA-9A2D-C93975550B08}"/>
              </a:ext>
            </a:extLst>
          </p:cNvPr>
          <p:cNvSpPr txBox="1"/>
          <p:nvPr/>
        </p:nvSpPr>
        <p:spPr>
          <a:xfrm>
            <a:off x="9682934" y="5635800"/>
            <a:ext cx="1788289" cy="646331"/>
          </a:xfrm>
          <a:prstGeom prst="rect">
            <a:avLst/>
          </a:prstGeom>
          <a:noFill/>
        </p:spPr>
        <p:txBody>
          <a:bodyPr wrap="square">
            <a:spAutoFit/>
          </a:bodyPr>
          <a:lstStyle/>
          <a:p>
            <a:pPr>
              <a:buNone/>
            </a:pPr>
            <a:r>
              <a:rPr lang="en-US" dirty="0">
                <a:solidFill>
                  <a:schemeClr val="bg1"/>
                </a:solidFill>
                <a:effectLst/>
                <a:latin typeface="Helvetica" pitchFamily="2" charset="0"/>
              </a:rPr>
              <a:t>Branching </a:t>
            </a:r>
            <a:r>
              <a:rPr lang="en-US" i="1" dirty="0" err="1">
                <a:solidFill>
                  <a:schemeClr val="bg1"/>
                </a:solidFill>
                <a:effectLst/>
                <a:latin typeface="Helvetica" pitchFamily="2" charset="0"/>
              </a:rPr>
              <a:t>Renalcis</a:t>
            </a:r>
            <a:endParaRPr lang="en-US" i="1" dirty="0">
              <a:solidFill>
                <a:schemeClr val="bg1"/>
              </a:solidFill>
              <a:effectLst/>
              <a:latin typeface="Helvetica" pitchFamily="2" charset="0"/>
            </a:endParaRPr>
          </a:p>
        </p:txBody>
      </p:sp>
      <p:sp>
        <p:nvSpPr>
          <p:cNvPr id="13" name="TextBox 12">
            <a:extLst>
              <a:ext uri="{FF2B5EF4-FFF2-40B4-BE49-F238E27FC236}">
                <a16:creationId xmlns:a16="http://schemas.microsoft.com/office/drawing/2014/main" id="{E4BE64C8-DB96-F166-9304-D4B2A30CB2EA}"/>
              </a:ext>
            </a:extLst>
          </p:cNvPr>
          <p:cNvSpPr txBox="1"/>
          <p:nvPr/>
        </p:nvSpPr>
        <p:spPr>
          <a:xfrm>
            <a:off x="7609644" y="939609"/>
            <a:ext cx="2830721" cy="461665"/>
          </a:xfrm>
          <a:prstGeom prst="rect">
            <a:avLst/>
          </a:prstGeom>
          <a:noFill/>
        </p:spPr>
        <p:txBody>
          <a:bodyPr wrap="square" rtlCol="0">
            <a:spAutoFit/>
          </a:bodyPr>
          <a:lstStyle/>
          <a:p>
            <a:r>
              <a:rPr lang="en-US" sz="2400" b="1" dirty="0"/>
              <a:t>Cryptic Cementer</a:t>
            </a:r>
          </a:p>
        </p:txBody>
      </p:sp>
    </p:spTree>
    <p:extLst>
      <p:ext uri="{BB962C8B-B14F-4D97-AF65-F5344CB8AC3E}">
        <p14:creationId xmlns:p14="http://schemas.microsoft.com/office/powerpoint/2010/main" val="3970056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0">
              <a:schemeClr val="accent6">
                <a:lumMod val="20000"/>
                <a:lumOff val="80000"/>
                <a:alpha val="46000"/>
              </a:schemeClr>
            </a:gs>
          </a:gsLst>
          <a:lin ang="5400000" scaled="0"/>
        </a:gradFill>
        <a:effectLst/>
      </p:bgPr>
    </p:bg>
    <p:spTree>
      <p:nvGrpSpPr>
        <p:cNvPr id="1" name="">
          <a:extLst>
            <a:ext uri="{FF2B5EF4-FFF2-40B4-BE49-F238E27FC236}">
              <a16:creationId xmlns:a16="http://schemas.microsoft.com/office/drawing/2014/main" id="{960667E5-F081-4286-D068-ABFC8ABD4A6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A3B2D7-B127-6DA8-B921-A9E8373A681D}"/>
              </a:ext>
            </a:extLst>
          </p:cNvPr>
          <p:cNvPicPr>
            <a:picLocks noChangeAspect="1"/>
          </p:cNvPicPr>
          <p:nvPr/>
        </p:nvPicPr>
        <p:blipFill>
          <a:blip r:embed="rId2"/>
          <a:srcRect t="88613"/>
          <a:stretch>
            <a:fillRect/>
          </a:stretch>
        </p:blipFill>
        <p:spPr>
          <a:xfrm>
            <a:off x="546079" y="4130597"/>
            <a:ext cx="4864728" cy="780916"/>
          </a:xfrm>
          <a:prstGeom prst="rect">
            <a:avLst/>
          </a:prstGeom>
        </p:spPr>
      </p:pic>
      <p:sp>
        <p:nvSpPr>
          <p:cNvPr id="5" name="Rectangle 2">
            <a:extLst>
              <a:ext uri="{FF2B5EF4-FFF2-40B4-BE49-F238E27FC236}">
                <a16:creationId xmlns:a16="http://schemas.microsoft.com/office/drawing/2014/main" id="{F9D41386-AB97-CF23-1415-DBD700DCE8F7}"/>
              </a:ext>
            </a:extLst>
          </p:cNvPr>
          <p:cNvSpPr txBox="1">
            <a:spLocks noChangeArrowheads="1"/>
          </p:cNvSpPr>
          <p:nvPr/>
        </p:nvSpPr>
        <p:spPr bwMode="auto">
          <a:xfrm>
            <a:off x="459129" y="228339"/>
            <a:ext cx="10972800" cy="59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defTabSz="914400" rtl="0" eaLnBrk="1" latinLnBrk="0" hangingPunct="1">
              <a:lnSpc>
                <a:spcPct val="90000"/>
              </a:lnSpc>
              <a:spcBef>
                <a:spcPct val="0"/>
              </a:spcBef>
              <a:buNone/>
              <a:defRPr sz="3600" b="0" i="1" kern="1200">
                <a:solidFill>
                  <a:schemeClr val="accent1"/>
                </a:solidFill>
                <a:latin typeface="Montserrat" pitchFamily="2" charset="77"/>
                <a:ea typeface="+mj-ea"/>
                <a:cs typeface="+mj-cs"/>
              </a:defRPr>
            </a:lvl1pPr>
          </a:lstStyle>
          <a:p>
            <a:r>
              <a:rPr lang="en-US" altLang="en-US" sz="2800" b="1" dirty="0">
                <a:ea typeface="ＭＳ Ｐゴシック" panose="020B0600070205080204" pitchFamily="34" charset="-128"/>
              </a:rPr>
              <a:t>Microbial communities within platform evolution</a:t>
            </a:r>
          </a:p>
        </p:txBody>
      </p:sp>
      <p:pic>
        <p:nvPicPr>
          <p:cNvPr id="7" name="Picture 6">
            <a:extLst>
              <a:ext uri="{FF2B5EF4-FFF2-40B4-BE49-F238E27FC236}">
                <a16:creationId xmlns:a16="http://schemas.microsoft.com/office/drawing/2014/main" id="{BF92ED8A-5E18-3DCF-943D-F84C78999828}"/>
              </a:ext>
            </a:extLst>
          </p:cNvPr>
          <p:cNvPicPr>
            <a:picLocks noChangeAspect="1"/>
          </p:cNvPicPr>
          <p:nvPr/>
        </p:nvPicPr>
        <p:blipFill>
          <a:blip r:embed="rId2"/>
          <a:srcRect b="61461"/>
          <a:stretch>
            <a:fillRect/>
          </a:stretch>
        </p:blipFill>
        <p:spPr>
          <a:xfrm>
            <a:off x="546079" y="1487616"/>
            <a:ext cx="4864728" cy="2642981"/>
          </a:xfrm>
          <a:prstGeom prst="rect">
            <a:avLst/>
          </a:prstGeom>
        </p:spPr>
      </p:pic>
      <p:sp>
        <p:nvSpPr>
          <p:cNvPr id="8" name="TextBox 7">
            <a:extLst>
              <a:ext uri="{FF2B5EF4-FFF2-40B4-BE49-F238E27FC236}">
                <a16:creationId xmlns:a16="http://schemas.microsoft.com/office/drawing/2014/main" id="{754BD8DB-61B4-DCDF-1350-36B11445C77A}"/>
              </a:ext>
            </a:extLst>
          </p:cNvPr>
          <p:cNvSpPr txBox="1"/>
          <p:nvPr/>
        </p:nvSpPr>
        <p:spPr>
          <a:xfrm>
            <a:off x="484325" y="5527326"/>
            <a:ext cx="9581931" cy="461665"/>
          </a:xfrm>
          <a:prstGeom prst="rect">
            <a:avLst/>
          </a:prstGeom>
          <a:noFill/>
        </p:spPr>
        <p:txBody>
          <a:bodyPr wrap="square" rtlCol="0">
            <a:spAutoFit/>
          </a:bodyPr>
          <a:lstStyle/>
          <a:p>
            <a:r>
              <a:rPr lang="en-US" sz="2400" i="1" dirty="0"/>
              <a:t>Stromatolites</a:t>
            </a:r>
            <a:r>
              <a:rPr lang="en-US" sz="2400" dirty="0"/>
              <a:t> </a:t>
            </a:r>
            <a:r>
              <a:rPr lang="en-US" sz="2400" i="1" dirty="0"/>
              <a:t>and small </a:t>
            </a:r>
            <a:r>
              <a:rPr lang="en-US" sz="2400" i="1" dirty="0" err="1"/>
              <a:t>oncoids</a:t>
            </a:r>
            <a:r>
              <a:rPr lang="en-US" sz="2400" i="1" dirty="0"/>
              <a:t> occur in the </a:t>
            </a:r>
            <a:r>
              <a:rPr lang="en-US" sz="2400" i="1" dirty="0" err="1"/>
              <a:t>peritidal</a:t>
            </a:r>
            <a:r>
              <a:rPr lang="en-US" sz="2400" i="1" dirty="0"/>
              <a:t> facies association</a:t>
            </a:r>
            <a:endParaRPr lang="en-US" sz="2400" dirty="0"/>
          </a:p>
        </p:txBody>
      </p:sp>
      <p:pic>
        <p:nvPicPr>
          <p:cNvPr id="3" name="Picture 2">
            <a:extLst>
              <a:ext uri="{FF2B5EF4-FFF2-40B4-BE49-F238E27FC236}">
                <a16:creationId xmlns:a16="http://schemas.microsoft.com/office/drawing/2014/main" id="{7ABCAE44-7E81-A703-C1D7-BEAF3487651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7000"/>
                    </a14:imgEffect>
                  </a14:imgLayer>
                </a14:imgProps>
              </a:ext>
            </a:extLst>
          </a:blip>
          <a:srcRect b="53857"/>
          <a:stretch>
            <a:fillRect/>
          </a:stretch>
        </p:blipFill>
        <p:spPr>
          <a:xfrm>
            <a:off x="6096000" y="1598753"/>
            <a:ext cx="2697788" cy="3660493"/>
          </a:xfrm>
          <a:prstGeom prst="rect">
            <a:avLst/>
          </a:prstGeom>
        </p:spPr>
      </p:pic>
      <p:pic>
        <p:nvPicPr>
          <p:cNvPr id="4" name="Picture 3">
            <a:extLst>
              <a:ext uri="{FF2B5EF4-FFF2-40B4-BE49-F238E27FC236}">
                <a16:creationId xmlns:a16="http://schemas.microsoft.com/office/drawing/2014/main" id="{48CB71F2-8DCB-6910-BCA9-75607B0376C9}"/>
              </a:ext>
            </a:extLst>
          </p:cNvPr>
          <p:cNvPicPr>
            <a:picLocks noChangeAspect="1"/>
          </p:cNvPicPr>
          <p:nvPr/>
        </p:nvPicPr>
        <p:blipFill>
          <a:blip r:embed="rId3">
            <a:extLst>
              <a:ext uri="{BEBA8EAE-BF5A-486C-A8C5-ECC9F3942E4B}">
                <a14:imgProps xmlns:a14="http://schemas.microsoft.com/office/drawing/2010/main">
                  <a14:imgLayer r:embed="rId5">
                    <a14:imgEffect>
                      <a14:brightnessContrast bright="27000"/>
                    </a14:imgEffect>
                  </a14:imgLayer>
                </a14:imgProps>
              </a:ext>
            </a:extLst>
          </a:blip>
          <a:srcRect t="46625"/>
          <a:stretch>
            <a:fillRect/>
          </a:stretch>
        </p:blipFill>
        <p:spPr>
          <a:xfrm>
            <a:off x="8900136" y="1540880"/>
            <a:ext cx="2332240" cy="3660493"/>
          </a:xfrm>
          <a:prstGeom prst="rect">
            <a:avLst/>
          </a:prstGeom>
        </p:spPr>
      </p:pic>
    </p:spTree>
    <p:extLst>
      <p:ext uri="{BB962C8B-B14F-4D97-AF65-F5344CB8AC3E}">
        <p14:creationId xmlns:p14="http://schemas.microsoft.com/office/powerpoint/2010/main" val="1064969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00CAF-C7FA-C1A5-A589-7DCC72278948}"/>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4075D11C-4359-2AD8-6982-2C1EB5A45631}"/>
              </a:ext>
            </a:extLst>
          </p:cNvPr>
          <p:cNvSpPr txBox="1">
            <a:spLocks noChangeArrowheads="1"/>
          </p:cNvSpPr>
          <p:nvPr/>
        </p:nvSpPr>
        <p:spPr bwMode="auto">
          <a:xfrm>
            <a:off x="459129" y="228339"/>
            <a:ext cx="10972800" cy="59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defTabSz="914400" rtl="0" eaLnBrk="1" latinLnBrk="0" hangingPunct="1">
              <a:lnSpc>
                <a:spcPct val="90000"/>
              </a:lnSpc>
              <a:spcBef>
                <a:spcPct val="0"/>
              </a:spcBef>
              <a:buNone/>
              <a:defRPr sz="3600" b="0" i="1" kern="1200">
                <a:solidFill>
                  <a:schemeClr val="accent1"/>
                </a:solidFill>
                <a:latin typeface="Montserrat" pitchFamily="2" charset="77"/>
                <a:ea typeface="+mj-ea"/>
                <a:cs typeface="+mj-cs"/>
              </a:defRPr>
            </a:lvl1pPr>
          </a:lstStyle>
          <a:p>
            <a:r>
              <a:rPr lang="en-US" altLang="en-US" sz="2800" b="1" dirty="0">
                <a:ea typeface="ＭＳ Ｐゴシック" panose="020B0600070205080204" pitchFamily="34" charset="-128"/>
              </a:rPr>
              <a:t>Microbial communities within platform evolution</a:t>
            </a:r>
          </a:p>
        </p:txBody>
      </p:sp>
      <p:pic>
        <p:nvPicPr>
          <p:cNvPr id="2" name="Picture 1">
            <a:extLst>
              <a:ext uri="{FF2B5EF4-FFF2-40B4-BE49-F238E27FC236}">
                <a16:creationId xmlns:a16="http://schemas.microsoft.com/office/drawing/2014/main" id="{4389E3E5-32C2-82C8-BCFF-C75B8736D501}"/>
              </a:ext>
            </a:extLst>
          </p:cNvPr>
          <p:cNvPicPr>
            <a:picLocks noChangeAspect="1"/>
          </p:cNvPicPr>
          <p:nvPr/>
        </p:nvPicPr>
        <p:blipFill>
          <a:blip r:embed="rId2"/>
          <a:srcRect t="43031" b="38916"/>
          <a:stretch>
            <a:fillRect/>
          </a:stretch>
        </p:blipFill>
        <p:spPr>
          <a:xfrm>
            <a:off x="459129" y="1016847"/>
            <a:ext cx="5333257" cy="1357317"/>
          </a:xfrm>
          <a:prstGeom prst="rect">
            <a:avLst/>
          </a:prstGeom>
        </p:spPr>
      </p:pic>
      <p:pic>
        <p:nvPicPr>
          <p:cNvPr id="4" name="Picture 3">
            <a:extLst>
              <a:ext uri="{FF2B5EF4-FFF2-40B4-BE49-F238E27FC236}">
                <a16:creationId xmlns:a16="http://schemas.microsoft.com/office/drawing/2014/main" id="{078B730A-5D50-1EC9-FA8D-BDAF17E816D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b="67778"/>
          <a:stretch>
            <a:fillRect/>
          </a:stretch>
        </p:blipFill>
        <p:spPr>
          <a:xfrm>
            <a:off x="3855780" y="2565773"/>
            <a:ext cx="3336636" cy="2209800"/>
          </a:xfrm>
          <a:prstGeom prst="rect">
            <a:avLst/>
          </a:prstGeom>
        </p:spPr>
      </p:pic>
      <p:pic>
        <p:nvPicPr>
          <p:cNvPr id="6" name="Picture 5">
            <a:extLst>
              <a:ext uri="{FF2B5EF4-FFF2-40B4-BE49-F238E27FC236}">
                <a16:creationId xmlns:a16="http://schemas.microsoft.com/office/drawing/2014/main" id="{942C8DF7-1446-C818-18CB-C9C5DAE7227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6000"/>
                    </a14:imgEffect>
                  </a14:imgLayer>
                </a14:imgProps>
              </a:ext>
            </a:extLst>
          </a:blip>
          <a:srcRect t="32222"/>
          <a:stretch>
            <a:fillRect/>
          </a:stretch>
        </p:blipFill>
        <p:spPr>
          <a:xfrm>
            <a:off x="7497619" y="1290205"/>
            <a:ext cx="3581823" cy="4989763"/>
          </a:xfrm>
          <a:prstGeom prst="rect">
            <a:avLst/>
          </a:prstGeom>
        </p:spPr>
      </p:pic>
      <p:pic>
        <p:nvPicPr>
          <p:cNvPr id="7" name="Picture 6">
            <a:extLst>
              <a:ext uri="{FF2B5EF4-FFF2-40B4-BE49-F238E27FC236}">
                <a16:creationId xmlns:a16="http://schemas.microsoft.com/office/drawing/2014/main" id="{ADF1CA46-1FDA-8288-5F91-CAEC320B9012}"/>
              </a:ext>
            </a:extLst>
          </p:cNvPr>
          <p:cNvPicPr>
            <a:picLocks noChangeAspect="1"/>
          </p:cNvPicPr>
          <p:nvPr/>
        </p:nvPicPr>
        <p:blipFill>
          <a:blip r:embed="rId7"/>
          <a:stretch>
            <a:fillRect/>
          </a:stretch>
        </p:blipFill>
        <p:spPr>
          <a:xfrm>
            <a:off x="459129" y="2403095"/>
            <a:ext cx="2788778" cy="2469231"/>
          </a:xfrm>
          <a:prstGeom prst="rect">
            <a:avLst/>
          </a:prstGeom>
        </p:spPr>
      </p:pic>
      <p:sp>
        <p:nvSpPr>
          <p:cNvPr id="8" name="TextBox 7">
            <a:extLst>
              <a:ext uri="{FF2B5EF4-FFF2-40B4-BE49-F238E27FC236}">
                <a16:creationId xmlns:a16="http://schemas.microsoft.com/office/drawing/2014/main" id="{92114E1F-C3D3-6A48-2EF1-A515812DE66B}"/>
              </a:ext>
            </a:extLst>
          </p:cNvPr>
          <p:cNvSpPr txBox="1"/>
          <p:nvPr/>
        </p:nvSpPr>
        <p:spPr>
          <a:xfrm>
            <a:off x="459129" y="4872326"/>
            <a:ext cx="6793303" cy="2308324"/>
          </a:xfrm>
          <a:prstGeom prst="rect">
            <a:avLst/>
          </a:prstGeom>
          <a:noFill/>
        </p:spPr>
        <p:txBody>
          <a:bodyPr wrap="square" rtlCol="0">
            <a:spAutoFit/>
          </a:bodyPr>
          <a:lstStyle/>
          <a:p>
            <a:r>
              <a:rPr lang="en-US" sz="2400" i="1" dirty="0"/>
              <a:t>The large </a:t>
            </a:r>
            <a:r>
              <a:rPr lang="en-US" sz="2400" i="1" dirty="0" err="1"/>
              <a:t>oncoids</a:t>
            </a:r>
            <a:r>
              <a:rPr lang="en-US" sz="2400" i="1" dirty="0"/>
              <a:t> in transgressive systems were</a:t>
            </a:r>
            <a:endParaRPr lang="en-US" sz="2400" dirty="0"/>
          </a:p>
          <a:p>
            <a:r>
              <a:rPr lang="en-US" sz="2400" i="1" dirty="0"/>
              <a:t>deposited when normal-marine </a:t>
            </a:r>
            <a:r>
              <a:rPr lang="en-US" sz="2400" i="1" dirty="0" err="1"/>
              <a:t>reefal</a:t>
            </a:r>
            <a:r>
              <a:rPr lang="en-US" sz="2400" i="1" dirty="0"/>
              <a:t> communities</a:t>
            </a:r>
            <a:endParaRPr lang="en-US" sz="2400" dirty="0"/>
          </a:p>
          <a:p>
            <a:r>
              <a:rPr lang="en-US" sz="2400" i="1" dirty="0"/>
              <a:t>were episodically interrupted by </a:t>
            </a:r>
            <a:r>
              <a:rPr lang="en-US" sz="2400" i="1" dirty="0" err="1"/>
              <a:t>deepenings</a:t>
            </a:r>
            <a:r>
              <a:rPr lang="en-US" sz="2400" i="1" dirty="0"/>
              <a:t> that</a:t>
            </a:r>
            <a:endParaRPr lang="en-US" sz="2400" dirty="0"/>
          </a:p>
          <a:p>
            <a:r>
              <a:rPr lang="en-US" sz="2400" i="1" dirty="0"/>
              <a:t>may be associated with changes from oligotrophic</a:t>
            </a:r>
            <a:endParaRPr lang="en-US" sz="2400" dirty="0"/>
          </a:p>
          <a:p>
            <a:r>
              <a:rPr lang="en-US" sz="2400" i="1" dirty="0"/>
              <a:t>to mesotrophic conditions.</a:t>
            </a:r>
            <a:endParaRPr lang="en-US" sz="2400" dirty="0"/>
          </a:p>
          <a:p>
            <a:endParaRPr lang="en-US" sz="2400" dirty="0"/>
          </a:p>
        </p:txBody>
      </p:sp>
    </p:spTree>
    <p:extLst>
      <p:ext uri="{BB962C8B-B14F-4D97-AF65-F5344CB8AC3E}">
        <p14:creationId xmlns:p14="http://schemas.microsoft.com/office/powerpoint/2010/main" val="427504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512EAA31-2C4D-0266-695C-C5FF0CC376BF}"/>
              </a:ext>
            </a:extLst>
          </p:cNvPr>
          <p:cNvSpPr txBox="1">
            <a:spLocks noChangeArrowheads="1"/>
          </p:cNvSpPr>
          <p:nvPr/>
        </p:nvSpPr>
        <p:spPr bwMode="auto">
          <a:xfrm>
            <a:off x="609600" y="274638"/>
            <a:ext cx="10972800" cy="59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defTabSz="914400" rtl="0" eaLnBrk="1" latinLnBrk="0" hangingPunct="1">
              <a:lnSpc>
                <a:spcPct val="90000"/>
              </a:lnSpc>
              <a:spcBef>
                <a:spcPct val="0"/>
              </a:spcBef>
              <a:buNone/>
              <a:defRPr sz="3600" b="0" i="1" kern="1200">
                <a:solidFill>
                  <a:schemeClr val="accent1"/>
                </a:solidFill>
                <a:latin typeface="Montserrat" pitchFamily="2" charset="77"/>
                <a:ea typeface="+mj-ea"/>
                <a:cs typeface="+mj-cs"/>
              </a:defRPr>
            </a:lvl1pPr>
          </a:lstStyle>
          <a:p>
            <a:r>
              <a:rPr lang="en-US" altLang="en-US" sz="3200" b="1" dirty="0">
                <a:ea typeface="ＭＳ Ｐゴシック" panose="020B0600070205080204" pitchFamily="34" charset="-128"/>
              </a:rPr>
              <a:t>Devonian extinction</a:t>
            </a:r>
          </a:p>
        </p:txBody>
      </p:sp>
      <p:pic>
        <p:nvPicPr>
          <p:cNvPr id="2" name="Picture 1">
            <a:extLst>
              <a:ext uri="{FF2B5EF4-FFF2-40B4-BE49-F238E27FC236}">
                <a16:creationId xmlns:a16="http://schemas.microsoft.com/office/drawing/2014/main" id="{02081B3F-729C-F303-912E-9476B656AA6B}"/>
              </a:ext>
            </a:extLst>
          </p:cNvPr>
          <p:cNvPicPr>
            <a:picLocks noChangeAspect="1"/>
          </p:cNvPicPr>
          <p:nvPr/>
        </p:nvPicPr>
        <p:blipFill>
          <a:blip r:embed="rId3"/>
          <a:srcRect t="61224"/>
          <a:stretch>
            <a:fillRect/>
          </a:stretch>
        </p:blipFill>
        <p:spPr>
          <a:xfrm>
            <a:off x="5012551" y="1093714"/>
            <a:ext cx="6695047" cy="3659847"/>
          </a:xfrm>
          <a:prstGeom prst="rect">
            <a:avLst/>
          </a:prstGeom>
        </p:spPr>
      </p:pic>
      <p:pic>
        <p:nvPicPr>
          <p:cNvPr id="6" name="Picture 5">
            <a:extLst>
              <a:ext uri="{FF2B5EF4-FFF2-40B4-BE49-F238E27FC236}">
                <a16:creationId xmlns:a16="http://schemas.microsoft.com/office/drawing/2014/main" id="{CAAB06C3-C504-0DE5-CD69-43542320C826}"/>
              </a:ext>
            </a:extLst>
          </p:cNvPr>
          <p:cNvPicPr>
            <a:picLocks noChangeAspect="1"/>
          </p:cNvPicPr>
          <p:nvPr/>
        </p:nvPicPr>
        <p:blipFill>
          <a:blip r:embed="rId4"/>
          <a:stretch>
            <a:fillRect/>
          </a:stretch>
        </p:blipFill>
        <p:spPr>
          <a:xfrm>
            <a:off x="609600" y="1093714"/>
            <a:ext cx="4242307" cy="5200594"/>
          </a:xfrm>
          <a:prstGeom prst="rect">
            <a:avLst/>
          </a:prstGeom>
        </p:spPr>
      </p:pic>
    </p:spTree>
    <p:extLst>
      <p:ext uri="{BB962C8B-B14F-4D97-AF65-F5344CB8AC3E}">
        <p14:creationId xmlns:p14="http://schemas.microsoft.com/office/powerpoint/2010/main" val="4257828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68609-3CF4-9DEF-6012-4D9B78B8711E}"/>
            </a:ext>
          </a:extLst>
        </p:cNvPr>
        <p:cNvGrpSpPr/>
        <p:nvPr/>
      </p:nvGrpSpPr>
      <p:grpSpPr>
        <a:xfrm>
          <a:off x="0" y="0"/>
          <a:ext cx="0" cy="0"/>
          <a:chOff x="0" y="0"/>
          <a:chExt cx="0" cy="0"/>
        </a:xfrm>
      </p:grpSpPr>
      <p:sp>
        <p:nvSpPr>
          <p:cNvPr id="5" name="Rectangle 2">
            <a:extLst>
              <a:ext uri="{FF2B5EF4-FFF2-40B4-BE49-F238E27FC236}">
                <a16:creationId xmlns:a16="http://schemas.microsoft.com/office/drawing/2014/main" id="{8067A9A5-227F-D288-CEE4-80EB9A9C7554}"/>
              </a:ext>
            </a:extLst>
          </p:cNvPr>
          <p:cNvSpPr txBox="1">
            <a:spLocks noChangeArrowheads="1"/>
          </p:cNvSpPr>
          <p:nvPr/>
        </p:nvSpPr>
        <p:spPr bwMode="auto">
          <a:xfrm>
            <a:off x="459129" y="228339"/>
            <a:ext cx="10972800" cy="59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defTabSz="914400" rtl="0" eaLnBrk="1" latinLnBrk="0" hangingPunct="1">
              <a:lnSpc>
                <a:spcPct val="90000"/>
              </a:lnSpc>
              <a:spcBef>
                <a:spcPct val="0"/>
              </a:spcBef>
              <a:buNone/>
              <a:defRPr sz="3600" b="0" i="1" kern="1200">
                <a:solidFill>
                  <a:schemeClr val="accent1"/>
                </a:solidFill>
                <a:latin typeface="Montserrat" pitchFamily="2" charset="77"/>
                <a:ea typeface="+mj-ea"/>
                <a:cs typeface="+mj-cs"/>
              </a:defRPr>
            </a:lvl1pPr>
          </a:lstStyle>
          <a:p>
            <a:r>
              <a:rPr lang="en-US" altLang="en-US" sz="2800" b="1" dirty="0">
                <a:ea typeface="ＭＳ Ｐゴシック" panose="020B0600070205080204" pitchFamily="34" charset="-128"/>
              </a:rPr>
              <a:t>Microbial communities within platform evolution</a:t>
            </a:r>
          </a:p>
        </p:txBody>
      </p:sp>
      <p:pic>
        <p:nvPicPr>
          <p:cNvPr id="3" name="Picture 2">
            <a:extLst>
              <a:ext uri="{FF2B5EF4-FFF2-40B4-BE49-F238E27FC236}">
                <a16:creationId xmlns:a16="http://schemas.microsoft.com/office/drawing/2014/main" id="{385F93B4-1838-70CD-9353-FF2FCFABBC00}"/>
              </a:ext>
            </a:extLst>
          </p:cNvPr>
          <p:cNvPicPr>
            <a:picLocks noChangeAspect="1"/>
          </p:cNvPicPr>
          <p:nvPr/>
        </p:nvPicPr>
        <p:blipFill>
          <a:blip r:embed="rId2"/>
          <a:srcRect t="-1" b="-1137"/>
          <a:stretch>
            <a:fillRect/>
          </a:stretch>
        </p:blipFill>
        <p:spPr>
          <a:xfrm>
            <a:off x="1203416" y="1094770"/>
            <a:ext cx="3702286" cy="5278582"/>
          </a:xfrm>
          <a:prstGeom prst="rect">
            <a:avLst/>
          </a:prstGeom>
        </p:spPr>
      </p:pic>
      <p:sp>
        <p:nvSpPr>
          <p:cNvPr id="4" name="TextBox 3">
            <a:extLst>
              <a:ext uri="{FF2B5EF4-FFF2-40B4-BE49-F238E27FC236}">
                <a16:creationId xmlns:a16="http://schemas.microsoft.com/office/drawing/2014/main" id="{C02D272B-0E23-C7AB-4D80-CA5F4767EB72}"/>
              </a:ext>
            </a:extLst>
          </p:cNvPr>
          <p:cNvSpPr txBox="1"/>
          <p:nvPr/>
        </p:nvSpPr>
        <p:spPr>
          <a:xfrm>
            <a:off x="5869413" y="1851465"/>
            <a:ext cx="5119171" cy="4401205"/>
          </a:xfrm>
          <a:prstGeom prst="rect">
            <a:avLst/>
          </a:prstGeom>
          <a:noFill/>
        </p:spPr>
        <p:txBody>
          <a:bodyPr wrap="square" rtlCol="0">
            <a:spAutoFit/>
          </a:bodyPr>
          <a:lstStyle/>
          <a:p>
            <a:r>
              <a:rPr lang="en-US" sz="2800" dirty="0"/>
              <a:t>Microbial communities have existed throughout the evolution of the Frasnian reefs, coexisting with other biota such as </a:t>
            </a:r>
            <a:r>
              <a:rPr lang="en-US" sz="2800" dirty="0" err="1"/>
              <a:t>stromatoporids</a:t>
            </a:r>
            <a:r>
              <a:rPr lang="en-US" sz="2800" dirty="0"/>
              <a:t>, corals , brachiopods.</a:t>
            </a:r>
          </a:p>
          <a:p>
            <a:r>
              <a:rPr lang="en-US" sz="2800" dirty="0"/>
              <a:t>They were the sole survivors of the extinction event.</a:t>
            </a:r>
          </a:p>
          <a:p>
            <a:r>
              <a:rPr lang="en-US" sz="2800" dirty="0"/>
              <a:t>They were always there and did not move in.</a:t>
            </a:r>
          </a:p>
        </p:txBody>
      </p:sp>
    </p:spTree>
    <p:extLst>
      <p:ext uri="{BB962C8B-B14F-4D97-AF65-F5344CB8AC3E}">
        <p14:creationId xmlns:p14="http://schemas.microsoft.com/office/powerpoint/2010/main" val="3998992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236910-C639-409B-3777-351E8824895D}"/>
              </a:ext>
            </a:extLst>
          </p:cNvPr>
          <p:cNvSpPr txBox="1"/>
          <p:nvPr/>
        </p:nvSpPr>
        <p:spPr>
          <a:xfrm>
            <a:off x="4657527" y="1526610"/>
            <a:ext cx="6505773" cy="4524315"/>
          </a:xfrm>
          <a:prstGeom prst="rect">
            <a:avLst/>
          </a:prstGeom>
          <a:noFill/>
        </p:spPr>
        <p:txBody>
          <a:bodyPr wrap="square">
            <a:spAutoFit/>
          </a:bodyPr>
          <a:lstStyle/>
          <a:p>
            <a:r>
              <a:rPr lang="en-US" sz="2400" b="0" i="0" u="none" strike="noStrike" dirty="0">
                <a:solidFill>
                  <a:srgbClr val="333333"/>
                </a:solidFill>
                <a:effectLst/>
                <a:latin typeface="Elysio-Regular"/>
              </a:rPr>
              <a:t>Luis Walter Alvarez (left) and his son Walter (right) at the Gubbio outcrop of the K/T boundary. They put forward the. theory that an asteroid collided with Earth 66 million years ago and caused all non-bird dinosaurs and many other animals to die out.</a:t>
            </a:r>
          </a:p>
          <a:p>
            <a:endParaRPr lang="en-US" sz="2400" dirty="0">
              <a:solidFill>
                <a:srgbClr val="333333"/>
              </a:solidFill>
              <a:latin typeface="Elysio-Regular"/>
            </a:endParaRPr>
          </a:p>
          <a:p>
            <a:r>
              <a:rPr lang="en-US" sz="2400" dirty="0">
                <a:solidFill>
                  <a:srgbClr val="333333"/>
                </a:solidFill>
                <a:latin typeface="Elysio-Regular"/>
              </a:rPr>
              <a:t>They based this theory on the iridium content at the boundary that was so high that it only can come from a large asteroid.</a:t>
            </a:r>
          </a:p>
          <a:p>
            <a:endParaRPr lang="en-US" sz="2400" dirty="0">
              <a:solidFill>
                <a:srgbClr val="333333"/>
              </a:solidFill>
              <a:latin typeface="Elysio-Regular"/>
            </a:endParaRPr>
          </a:p>
          <a:p>
            <a:r>
              <a:rPr lang="en-US" sz="2400" dirty="0">
                <a:solidFill>
                  <a:srgbClr val="333333"/>
                </a:solidFill>
                <a:latin typeface="Elysio-Regular"/>
              </a:rPr>
              <a:t>No impact crater was known at the time, leaving room for other explanations.</a:t>
            </a:r>
            <a:endParaRPr lang="en-US" sz="2400" dirty="0"/>
          </a:p>
        </p:txBody>
      </p:sp>
      <p:pic>
        <p:nvPicPr>
          <p:cNvPr id="6" name="Picture 5">
            <a:extLst>
              <a:ext uri="{FF2B5EF4-FFF2-40B4-BE49-F238E27FC236}">
                <a16:creationId xmlns:a16="http://schemas.microsoft.com/office/drawing/2014/main" id="{8F7D5C06-985D-601C-D2B5-8AFBBAF4DD76}"/>
              </a:ext>
            </a:extLst>
          </p:cNvPr>
          <p:cNvPicPr>
            <a:picLocks noChangeAspect="1"/>
          </p:cNvPicPr>
          <p:nvPr/>
        </p:nvPicPr>
        <p:blipFill rotWithShape="1">
          <a:blip r:embed="rId2"/>
          <a:srcRect l="25288" r="26369"/>
          <a:stretch/>
        </p:blipFill>
        <p:spPr>
          <a:xfrm>
            <a:off x="590549" y="1233889"/>
            <a:ext cx="3872954" cy="5156253"/>
          </a:xfrm>
          <a:prstGeom prst="rect">
            <a:avLst/>
          </a:prstGeom>
        </p:spPr>
      </p:pic>
      <p:sp>
        <p:nvSpPr>
          <p:cNvPr id="3" name="Rectangle 2">
            <a:extLst>
              <a:ext uri="{FF2B5EF4-FFF2-40B4-BE49-F238E27FC236}">
                <a16:creationId xmlns:a16="http://schemas.microsoft.com/office/drawing/2014/main" id="{C1E1BBBF-39A4-7461-F970-89D1A58798D9}"/>
              </a:ext>
            </a:extLst>
          </p:cNvPr>
          <p:cNvSpPr txBox="1">
            <a:spLocks noChangeArrowheads="1"/>
          </p:cNvSpPr>
          <p:nvPr/>
        </p:nvSpPr>
        <p:spPr bwMode="auto">
          <a:xfrm>
            <a:off x="609600" y="274638"/>
            <a:ext cx="10972800" cy="59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defTabSz="914400" rtl="0" eaLnBrk="1" latinLnBrk="0" hangingPunct="1">
              <a:lnSpc>
                <a:spcPct val="90000"/>
              </a:lnSpc>
              <a:spcBef>
                <a:spcPct val="0"/>
              </a:spcBef>
              <a:buNone/>
              <a:defRPr sz="3600" b="0" i="1" kern="1200">
                <a:solidFill>
                  <a:schemeClr val="accent1"/>
                </a:solidFill>
                <a:latin typeface="Montserrat" pitchFamily="2" charset="77"/>
                <a:ea typeface="+mj-ea"/>
                <a:cs typeface="+mj-cs"/>
              </a:defRPr>
            </a:lvl1pPr>
          </a:lstStyle>
          <a:p>
            <a:r>
              <a:rPr lang="en-US" altLang="en-US" sz="3200" b="1" dirty="0">
                <a:ea typeface="ＭＳ Ｐゴシック" panose="020B0600070205080204" pitchFamily="34" charset="-128"/>
              </a:rPr>
              <a:t>End Cretaceous extinction</a:t>
            </a:r>
          </a:p>
        </p:txBody>
      </p:sp>
    </p:spTree>
    <p:extLst>
      <p:ext uri="{BB962C8B-B14F-4D97-AF65-F5344CB8AC3E}">
        <p14:creationId xmlns:p14="http://schemas.microsoft.com/office/powerpoint/2010/main" val="919659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2F882-3F0B-CAC2-24DE-CBB1D522C86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8670E10-660B-9820-7209-305410C84046}"/>
              </a:ext>
            </a:extLst>
          </p:cNvPr>
          <p:cNvPicPr>
            <a:picLocks noChangeAspect="1"/>
          </p:cNvPicPr>
          <p:nvPr/>
        </p:nvPicPr>
        <p:blipFill>
          <a:blip r:embed="rId2"/>
          <a:stretch>
            <a:fillRect/>
          </a:stretch>
        </p:blipFill>
        <p:spPr>
          <a:xfrm>
            <a:off x="5183188" y="1364266"/>
            <a:ext cx="6172200" cy="4119943"/>
          </a:xfrm>
          <a:prstGeom prst="rect">
            <a:avLst/>
          </a:prstGeom>
          <a:noFill/>
        </p:spPr>
      </p:pic>
      <p:sp>
        <p:nvSpPr>
          <p:cNvPr id="11" name="Text Placeholder 3">
            <a:extLst>
              <a:ext uri="{FF2B5EF4-FFF2-40B4-BE49-F238E27FC236}">
                <a16:creationId xmlns:a16="http://schemas.microsoft.com/office/drawing/2014/main" id="{6A5439EC-86C0-24D0-2E6E-3B7A700FA1CC}"/>
              </a:ext>
            </a:extLst>
          </p:cNvPr>
          <p:cNvSpPr>
            <a:spLocks noGrp="1"/>
          </p:cNvSpPr>
          <p:nvPr>
            <p:ph type="body" sz="half" idx="2"/>
          </p:nvPr>
        </p:nvSpPr>
        <p:spPr>
          <a:xfrm>
            <a:off x="359764" y="1364265"/>
            <a:ext cx="4409085" cy="4886633"/>
          </a:xfrm>
        </p:spPr>
        <p:txBody>
          <a:bodyPr/>
          <a:lstStyle/>
          <a:p>
            <a:r>
              <a:rPr lang="en-US" sz="2800" dirty="0"/>
              <a:t>The Chicxulub crater was buried by </a:t>
            </a:r>
            <a:r>
              <a:rPr lang="en-US" sz="2800" dirty="0" err="1"/>
              <a:t>prograding</a:t>
            </a:r>
            <a:r>
              <a:rPr lang="en-US" sz="2800" dirty="0"/>
              <a:t> carbonates.</a:t>
            </a:r>
          </a:p>
          <a:p>
            <a:r>
              <a:rPr lang="en-US" sz="2800" dirty="0"/>
              <a:t>The Yucatan platform in the late Cretaceous was dissected by a large seaway</a:t>
            </a:r>
          </a:p>
          <a:p>
            <a:r>
              <a:rPr lang="en-US" sz="2800" dirty="0"/>
              <a:t>The 17 km wide asteroid fell into the seaway and as result he crater rim is asymmetric</a:t>
            </a:r>
          </a:p>
          <a:p>
            <a:r>
              <a:rPr lang="en-US" sz="2800" dirty="0"/>
              <a:t> </a:t>
            </a:r>
          </a:p>
        </p:txBody>
      </p:sp>
      <p:sp>
        <p:nvSpPr>
          <p:cNvPr id="7" name="Rectangle 2">
            <a:extLst>
              <a:ext uri="{FF2B5EF4-FFF2-40B4-BE49-F238E27FC236}">
                <a16:creationId xmlns:a16="http://schemas.microsoft.com/office/drawing/2014/main" id="{3E06C00C-1901-AFFD-57F0-9F2591B73047}"/>
              </a:ext>
            </a:extLst>
          </p:cNvPr>
          <p:cNvSpPr>
            <a:spLocks noGrp="1" noChangeArrowheads="1"/>
          </p:cNvSpPr>
          <p:nvPr>
            <p:ph type="title"/>
          </p:nvPr>
        </p:nvSpPr>
        <p:spPr bwMode="auto">
          <a:xfrm>
            <a:off x="609600" y="274638"/>
            <a:ext cx="10972800" cy="59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200" b="1" dirty="0">
                <a:solidFill>
                  <a:schemeClr val="accent1"/>
                </a:solidFill>
                <a:latin typeface="Montserrat" pitchFamily="2" charset="77"/>
                <a:ea typeface="ＭＳ Ｐゴシック" panose="020B0600070205080204" pitchFamily="34" charset="-128"/>
              </a:rPr>
              <a:t>Key points</a:t>
            </a:r>
          </a:p>
        </p:txBody>
      </p:sp>
    </p:spTree>
    <p:extLst>
      <p:ext uri="{BB962C8B-B14F-4D97-AF65-F5344CB8AC3E}">
        <p14:creationId xmlns:p14="http://schemas.microsoft.com/office/powerpoint/2010/main" val="521283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955" y="247527"/>
            <a:ext cx="10530437" cy="498598"/>
          </a:xfrm>
          <a:noFill/>
        </p:spPr>
        <p:txBody>
          <a:bodyPr/>
          <a:lstStyle/>
          <a:p>
            <a:r>
              <a:rPr lang="en-US" b="1" dirty="0"/>
              <a:t>The hidden crater</a:t>
            </a:r>
          </a:p>
        </p:txBody>
      </p:sp>
      <p:pic>
        <p:nvPicPr>
          <p:cNvPr id="7" name="Picture 6">
            <a:extLst>
              <a:ext uri="{FF2B5EF4-FFF2-40B4-BE49-F238E27FC236}">
                <a16:creationId xmlns:a16="http://schemas.microsoft.com/office/drawing/2014/main" id="{A79B6D1C-42F4-A0F9-E454-8BED4B9F4B08}"/>
              </a:ext>
            </a:extLst>
          </p:cNvPr>
          <p:cNvPicPr>
            <a:picLocks noChangeAspect="1"/>
          </p:cNvPicPr>
          <p:nvPr/>
        </p:nvPicPr>
        <p:blipFill>
          <a:blip r:embed="rId3"/>
          <a:stretch>
            <a:fillRect/>
          </a:stretch>
        </p:blipFill>
        <p:spPr>
          <a:xfrm>
            <a:off x="1191866" y="1279269"/>
            <a:ext cx="4103699" cy="4586488"/>
          </a:xfrm>
          <a:prstGeom prst="rect">
            <a:avLst/>
          </a:prstGeom>
        </p:spPr>
      </p:pic>
      <p:sp>
        <p:nvSpPr>
          <p:cNvPr id="12" name="TextBox 11">
            <a:extLst>
              <a:ext uri="{FF2B5EF4-FFF2-40B4-BE49-F238E27FC236}">
                <a16:creationId xmlns:a16="http://schemas.microsoft.com/office/drawing/2014/main" id="{48C7A614-04C4-462D-1617-28BD839AE19A}"/>
              </a:ext>
            </a:extLst>
          </p:cNvPr>
          <p:cNvSpPr txBox="1"/>
          <p:nvPr/>
        </p:nvSpPr>
        <p:spPr>
          <a:xfrm>
            <a:off x="1442260" y="909937"/>
            <a:ext cx="2218545" cy="369332"/>
          </a:xfrm>
          <a:prstGeom prst="rect">
            <a:avLst/>
          </a:prstGeom>
          <a:noFill/>
        </p:spPr>
        <p:txBody>
          <a:bodyPr wrap="square" rtlCol="0">
            <a:spAutoFit/>
          </a:bodyPr>
          <a:lstStyle/>
          <a:p>
            <a:r>
              <a:rPr lang="en-US" dirty="0"/>
              <a:t>180–200 </a:t>
            </a:r>
            <a:r>
              <a:rPr lang="en-US" dirty="0" err="1"/>
              <a:t>kilometres</a:t>
            </a:r>
            <a:r>
              <a:rPr lang="en-US" dirty="0"/>
              <a:t> </a:t>
            </a:r>
          </a:p>
        </p:txBody>
      </p:sp>
      <p:grpSp>
        <p:nvGrpSpPr>
          <p:cNvPr id="16" name="Group 15">
            <a:extLst>
              <a:ext uri="{FF2B5EF4-FFF2-40B4-BE49-F238E27FC236}">
                <a16:creationId xmlns:a16="http://schemas.microsoft.com/office/drawing/2014/main" id="{15E9754B-7803-ABA2-022B-4D1F3C9A04BE}"/>
              </a:ext>
            </a:extLst>
          </p:cNvPr>
          <p:cNvGrpSpPr/>
          <p:nvPr/>
        </p:nvGrpSpPr>
        <p:grpSpPr>
          <a:xfrm>
            <a:off x="5995342" y="1236078"/>
            <a:ext cx="4796069" cy="4795092"/>
            <a:chOff x="97761" y="-1299176"/>
            <a:chExt cx="5295900" cy="4314642"/>
          </a:xfrm>
        </p:grpSpPr>
        <p:pic>
          <p:nvPicPr>
            <p:cNvPr id="8" name="Picture 7">
              <a:extLst>
                <a:ext uri="{FF2B5EF4-FFF2-40B4-BE49-F238E27FC236}">
                  <a16:creationId xmlns:a16="http://schemas.microsoft.com/office/drawing/2014/main" id="{F5CE0382-984C-C920-2681-E91E2E5E474D}"/>
                </a:ext>
              </a:extLst>
            </p:cNvPr>
            <p:cNvPicPr>
              <a:picLocks noChangeAspect="1"/>
            </p:cNvPicPr>
            <p:nvPr/>
          </p:nvPicPr>
          <p:blipFill>
            <a:blip r:embed="rId4"/>
            <a:stretch>
              <a:fillRect/>
            </a:stretch>
          </p:blipFill>
          <p:spPr>
            <a:xfrm>
              <a:off x="97761" y="-921534"/>
              <a:ext cx="5295900" cy="3937000"/>
            </a:xfrm>
            <a:prstGeom prst="rect">
              <a:avLst/>
            </a:prstGeom>
          </p:spPr>
        </p:pic>
        <p:sp>
          <p:nvSpPr>
            <p:cNvPr id="13" name="TextBox 12">
              <a:extLst>
                <a:ext uri="{FF2B5EF4-FFF2-40B4-BE49-F238E27FC236}">
                  <a16:creationId xmlns:a16="http://schemas.microsoft.com/office/drawing/2014/main" id="{1F72E505-DCC1-429B-19D7-8CF5B8336663}"/>
                </a:ext>
              </a:extLst>
            </p:cNvPr>
            <p:cNvSpPr txBox="1"/>
            <p:nvPr/>
          </p:nvSpPr>
          <p:spPr>
            <a:xfrm>
              <a:off x="714797" y="-1299176"/>
              <a:ext cx="3768481" cy="332326"/>
            </a:xfrm>
            <a:prstGeom prst="rect">
              <a:avLst/>
            </a:prstGeom>
            <a:solidFill>
              <a:schemeClr val="bg1"/>
            </a:solidFill>
          </p:spPr>
          <p:txBody>
            <a:bodyPr wrap="square" rtlCol="0">
              <a:spAutoFit/>
            </a:bodyPr>
            <a:lstStyle/>
            <a:p>
              <a:r>
                <a:rPr lang="en-US" dirty="0"/>
                <a:t>Free-air </a:t>
              </a:r>
              <a:r>
                <a:rPr lang="en-US" dirty="0" err="1"/>
                <a:t>Bouger</a:t>
              </a:r>
              <a:r>
                <a:rPr lang="en-US" dirty="0"/>
                <a:t> gravity anomaly</a:t>
              </a:r>
            </a:p>
          </p:txBody>
        </p:sp>
      </p:grpSp>
      <p:sp>
        <p:nvSpPr>
          <p:cNvPr id="18" name="TextBox 17">
            <a:extLst>
              <a:ext uri="{FF2B5EF4-FFF2-40B4-BE49-F238E27FC236}">
                <a16:creationId xmlns:a16="http://schemas.microsoft.com/office/drawing/2014/main" id="{2BE32949-319A-FF3D-34D7-721A8234E213}"/>
              </a:ext>
            </a:extLst>
          </p:cNvPr>
          <p:cNvSpPr txBox="1"/>
          <p:nvPr/>
        </p:nvSpPr>
        <p:spPr>
          <a:xfrm>
            <a:off x="1191866" y="6065185"/>
            <a:ext cx="8775085" cy="461665"/>
          </a:xfrm>
          <a:prstGeom prst="rect">
            <a:avLst/>
          </a:prstGeom>
          <a:noFill/>
        </p:spPr>
        <p:txBody>
          <a:bodyPr wrap="square" rtlCol="0">
            <a:spAutoFit/>
          </a:bodyPr>
          <a:lstStyle/>
          <a:p>
            <a:r>
              <a:rPr lang="en-US" sz="2400" dirty="0"/>
              <a:t>Aligned sinkholes and gravity data provide evidence of a crater</a:t>
            </a:r>
          </a:p>
        </p:txBody>
      </p:sp>
    </p:spTree>
    <p:extLst>
      <p:ext uri="{BB962C8B-B14F-4D97-AF65-F5344CB8AC3E}">
        <p14:creationId xmlns:p14="http://schemas.microsoft.com/office/powerpoint/2010/main" val="1806559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C66369E-1423-8B49-9775-0A02F2A808A7}"/>
              </a:ext>
            </a:extLst>
          </p:cNvPr>
          <p:cNvSpPr>
            <a:spLocks noGrp="1" noChangeArrowheads="1"/>
          </p:cNvSpPr>
          <p:nvPr>
            <p:ph type="title"/>
          </p:nvPr>
        </p:nvSpPr>
        <p:spPr bwMode="auto">
          <a:xfrm>
            <a:off x="138952" y="261191"/>
            <a:ext cx="10972800" cy="59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200" b="1" dirty="0">
                <a:solidFill>
                  <a:schemeClr val="accent1">
                    <a:lumMod val="75000"/>
                  </a:schemeClr>
                </a:solidFill>
                <a:latin typeface="Montserrat" pitchFamily="2" charset="77"/>
                <a:ea typeface="ＭＳ Ｐゴシック" panose="020B0600070205080204" pitchFamily="34" charset="-128"/>
              </a:rPr>
              <a:t>Mike Whalen – a great field geologist</a:t>
            </a:r>
          </a:p>
        </p:txBody>
      </p:sp>
      <p:pic>
        <p:nvPicPr>
          <p:cNvPr id="6" name="Picture 5" descr="A group of men standing on a rocky hill&#10;&#10;AI-generated content may be incorrect.">
            <a:extLst>
              <a:ext uri="{FF2B5EF4-FFF2-40B4-BE49-F238E27FC236}">
                <a16:creationId xmlns:a16="http://schemas.microsoft.com/office/drawing/2014/main" id="{8B446CE7-C33B-CC11-DD03-8B8E16C8C43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4000"/>
                    </a14:imgEffect>
                    <a14:imgEffect>
                      <a14:brightnessContrast bright="14000" contrast="-22000"/>
                    </a14:imgEffect>
                  </a14:imgLayer>
                </a14:imgProps>
              </a:ext>
            </a:extLst>
          </a:blip>
          <a:srcRect l="14972" t="18403" r="18403" b="14972"/>
          <a:stretch>
            <a:fillRect/>
          </a:stretch>
        </p:blipFill>
        <p:spPr>
          <a:xfrm>
            <a:off x="5564532" y="1317809"/>
            <a:ext cx="6627468" cy="4374129"/>
          </a:xfrm>
          <a:prstGeom prst="rect">
            <a:avLst/>
          </a:prstGeom>
        </p:spPr>
      </p:pic>
      <p:pic>
        <p:nvPicPr>
          <p:cNvPr id="8" name="Picture 7" descr="A person with a beard and a blue hat&#10;&#10;AI-generated content may be incorrect.">
            <a:extLst>
              <a:ext uri="{FF2B5EF4-FFF2-40B4-BE49-F238E27FC236}">
                <a16:creationId xmlns:a16="http://schemas.microsoft.com/office/drawing/2014/main" id="{EFD9BDC4-6F2E-72CA-F5AB-8D0201FE931A}"/>
              </a:ext>
            </a:extLst>
          </p:cNvPr>
          <p:cNvPicPr>
            <a:picLocks noChangeAspect="1"/>
          </p:cNvPicPr>
          <p:nvPr/>
        </p:nvPicPr>
        <p:blipFill>
          <a:blip r:embed="rId5"/>
          <a:stretch>
            <a:fillRect/>
          </a:stretch>
        </p:blipFill>
        <p:spPr>
          <a:xfrm>
            <a:off x="0" y="1317809"/>
            <a:ext cx="6678418" cy="4374129"/>
          </a:xfrm>
          <a:prstGeom prst="rect">
            <a:avLst/>
          </a:prstGeom>
        </p:spPr>
      </p:pic>
      <p:pic>
        <p:nvPicPr>
          <p:cNvPr id="2" name="Picture 1">
            <a:extLst>
              <a:ext uri="{FF2B5EF4-FFF2-40B4-BE49-F238E27FC236}">
                <a16:creationId xmlns:a16="http://schemas.microsoft.com/office/drawing/2014/main" id="{7FC61625-8BD0-70DF-6EB8-3AE13AC2701A}"/>
              </a:ext>
            </a:extLst>
          </p:cNvPr>
          <p:cNvPicPr>
            <a:picLocks noChangeAspect="1"/>
          </p:cNvPicPr>
          <p:nvPr/>
        </p:nvPicPr>
        <p:blipFill>
          <a:blip r:embed="rId6"/>
          <a:stretch>
            <a:fillRect/>
          </a:stretch>
        </p:blipFill>
        <p:spPr>
          <a:xfrm>
            <a:off x="6678418" y="1317809"/>
            <a:ext cx="5062478" cy="4420609"/>
          </a:xfrm>
          <a:prstGeom prst="rect">
            <a:avLst/>
          </a:prstGeom>
        </p:spPr>
      </p:pic>
    </p:spTree>
    <p:extLst>
      <p:ext uri="{BB962C8B-B14F-4D97-AF65-F5344CB8AC3E}">
        <p14:creationId xmlns:p14="http://schemas.microsoft.com/office/powerpoint/2010/main" val="1553080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75" b="4601"/>
          <a:stretch/>
        </p:blipFill>
        <p:spPr bwMode="auto">
          <a:xfrm>
            <a:off x="4264834" y="1268973"/>
            <a:ext cx="3397001" cy="344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p:txBody>
          <a:bodyPr>
            <a:normAutofit fontScale="97500"/>
          </a:bodyPr>
          <a:lstStyle/>
          <a:p>
            <a:r>
              <a:rPr lang="en-US" sz="2933" b="1" dirty="0">
                <a:solidFill>
                  <a:schemeClr val="accent1"/>
                </a:solidFill>
              </a:rPr>
              <a:t>Chicxulub Crater (K/</a:t>
            </a:r>
            <a:r>
              <a:rPr lang="en-US" sz="2933" b="1" dirty="0" err="1">
                <a:solidFill>
                  <a:schemeClr val="accent1"/>
                </a:solidFill>
              </a:rPr>
              <a:t>Pg</a:t>
            </a:r>
            <a:r>
              <a:rPr lang="en-US" sz="2933" b="1" dirty="0">
                <a:solidFill>
                  <a:schemeClr val="accent1"/>
                </a:solidFill>
              </a:rPr>
              <a:t> boundary)</a:t>
            </a:r>
          </a:p>
        </p:txBody>
      </p:sp>
      <p:sp>
        <p:nvSpPr>
          <p:cNvPr id="27" name="CuadroTexto 9">
            <a:extLst>
              <a:ext uri="{FF2B5EF4-FFF2-40B4-BE49-F238E27FC236}">
                <a16:creationId xmlns:a16="http://schemas.microsoft.com/office/drawing/2014/main" id="{CE1E5EEC-65D3-425F-B63E-74002E5CE50E}"/>
              </a:ext>
            </a:extLst>
          </p:cNvPr>
          <p:cNvSpPr txBox="1"/>
          <p:nvPr/>
        </p:nvSpPr>
        <p:spPr>
          <a:xfrm>
            <a:off x="4812579" y="4571889"/>
            <a:ext cx="1809903" cy="338554"/>
          </a:xfrm>
          <a:prstGeom prst="rect">
            <a:avLst/>
          </a:prstGeom>
          <a:noFill/>
        </p:spPr>
        <p:txBody>
          <a:bodyPr wrap="square" rtlCol="0">
            <a:spAutoFit/>
          </a:bodyPr>
          <a:lstStyle>
            <a:defPPr>
              <a:defRPr lang="en-US"/>
            </a:defPPr>
            <a:lvl1pPr algn="ctr">
              <a:defRPr sz="1200" b="0"/>
            </a:lvl1pPr>
          </a:lstStyle>
          <a:p>
            <a:r>
              <a:rPr lang="es-MX" sz="1600" dirty="0" err="1"/>
              <a:t>Gulick</a:t>
            </a:r>
            <a:r>
              <a:rPr lang="es-MX" sz="1600" dirty="0"/>
              <a:t> et al., 2013.</a:t>
            </a:r>
          </a:p>
        </p:txBody>
      </p:sp>
      <p:pic>
        <p:nvPicPr>
          <p:cNvPr id="2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442" t="95148" r="35446" b="1702"/>
          <a:stretch/>
        </p:blipFill>
        <p:spPr bwMode="auto">
          <a:xfrm>
            <a:off x="6569536" y="4679960"/>
            <a:ext cx="1286469" cy="18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461"/>
          <a:stretch/>
        </p:blipFill>
        <p:spPr bwMode="auto">
          <a:xfrm>
            <a:off x="8009886" y="1277809"/>
            <a:ext cx="3588220" cy="337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CuadroTexto 9">
            <a:extLst>
              <a:ext uri="{FF2B5EF4-FFF2-40B4-BE49-F238E27FC236}">
                <a16:creationId xmlns:a16="http://schemas.microsoft.com/office/drawing/2014/main" id="{CE1E5EEC-65D3-425F-B63E-74002E5CE50E}"/>
              </a:ext>
            </a:extLst>
          </p:cNvPr>
          <p:cNvSpPr txBox="1"/>
          <p:nvPr/>
        </p:nvSpPr>
        <p:spPr>
          <a:xfrm>
            <a:off x="8820913" y="4491674"/>
            <a:ext cx="1966164" cy="338554"/>
          </a:xfrm>
          <a:prstGeom prst="rect">
            <a:avLst/>
          </a:prstGeom>
          <a:noFill/>
        </p:spPr>
        <p:txBody>
          <a:bodyPr wrap="square" rtlCol="0">
            <a:spAutoFit/>
          </a:bodyPr>
          <a:lstStyle>
            <a:defPPr>
              <a:defRPr lang="en-US"/>
            </a:defPPr>
            <a:lvl1pPr algn="ctr">
              <a:defRPr sz="1200" b="0"/>
            </a:lvl1pPr>
          </a:lstStyle>
          <a:p>
            <a:r>
              <a:rPr lang="es-MX" sz="1600" dirty="0"/>
              <a:t>Morgan et al., 2011.</a:t>
            </a:r>
          </a:p>
        </p:txBody>
      </p:sp>
      <p:sp>
        <p:nvSpPr>
          <p:cNvPr id="31" name="9 CuadroTexto"/>
          <p:cNvSpPr txBox="1"/>
          <p:nvPr/>
        </p:nvSpPr>
        <p:spPr>
          <a:xfrm>
            <a:off x="4352985" y="946912"/>
            <a:ext cx="3373560" cy="420564"/>
          </a:xfrm>
          <a:prstGeom prst="rect">
            <a:avLst/>
          </a:prstGeom>
          <a:noFill/>
        </p:spPr>
        <p:txBody>
          <a:bodyPr wrap="square" rtlCol="0">
            <a:spAutoFit/>
          </a:bodyPr>
          <a:lstStyle>
            <a:defPPr>
              <a:defRPr lang="es-MX"/>
            </a:defPPr>
            <a:lvl1pPr algn="ctr">
              <a:defRPr sz="1600" b="1"/>
            </a:lvl1pPr>
          </a:lstStyle>
          <a:p>
            <a:r>
              <a:rPr lang="en-US" sz="2133" dirty="0"/>
              <a:t>Bouguer gravity anomaly</a:t>
            </a:r>
            <a:endParaRPr lang="es-MX" sz="2133" dirty="0"/>
          </a:p>
        </p:txBody>
      </p:sp>
      <p:sp>
        <p:nvSpPr>
          <p:cNvPr id="33" name="9 CuadroTexto"/>
          <p:cNvSpPr txBox="1"/>
          <p:nvPr/>
        </p:nvSpPr>
        <p:spPr>
          <a:xfrm>
            <a:off x="8642761" y="934405"/>
            <a:ext cx="2364328" cy="420564"/>
          </a:xfrm>
          <a:prstGeom prst="rect">
            <a:avLst/>
          </a:prstGeom>
          <a:noFill/>
        </p:spPr>
        <p:txBody>
          <a:bodyPr wrap="square" rtlCol="0">
            <a:spAutoFit/>
          </a:bodyPr>
          <a:lstStyle>
            <a:defPPr>
              <a:defRPr lang="es-MX"/>
            </a:defPPr>
            <a:lvl1pPr algn="ctr">
              <a:defRPr sz="1600" b="1"/>
            </a:lvl1pPr>
          </a:lstStyle>
          <a:p>
            <a:r>
              <a:rPr lang="en-US" sz="2133" dirty="0"/>
              <a:t>Seismic signature</a:t>
            </a:r>
            <a:endParaRPr lang="es-MX" sz="2133" dirty="0"/>
          </a:p>
        </p:txBody>
      </p:sp>
      <p:sp>
        <p:nvSpPr>
          <p:cNvPr id="5" name="TextBox 4"/>
          <p:cNvSpPr txBox="1"/>
          <p:nvPr/>
        </p:nvSpPr>
        <p:spPr>
          <a:xfrm rot="19741899">
            <a:off x="5885035" y="1776204"/>
            <a:ext cx="1225088" cy="492443"/>
          </a:xfrm>
          <a:prstGeom prst="rect">
            <a:avLst/>
          </a:prstGeom>
          <a:noFill/>
        </p:spPr>
        <p:txBody>
          <a:bodyPr wrap="square" lIns="0" tIns="0" rIns="0" bIns="0" rtlCol="0">
            <a:spAutoFit/>
          </a:bodyPr>
          <a:lstStyle/>
          <a:p>
            <a:pPr algn="ctr"/>
            <a:r>
              <a:rPr lang="en-US" sz="1600" b="1" dirty="0"/>
              <a:t>Cenozoic basin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79" y="1357783"/>
            <a:ext cx="3577404" cy="3152381"/>
          </a:xfrm>
          <a:prstGeom prst="rect">
            <a:avLst/>
          </a:prstGeom>
          <a:ln>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766" y="1340577"/>
            <a:ext cx="1300279" cy="873368"/>
          </a:xfrm>
          <a:prstGeom prst="rect">
            <a:avLst/>
          </a:prstGeom>
          <a:ln>
            <a:solidFill>
              <a:schemeClr val="bg1"/>
            </a:solidFill>
          </a:ln>
        </p:spPr>
      </p:pic>
      <p:sp>
        <p:nvSpPr>
          <p:cNvPr id="12" name="TextBox 11"/>
          <p:cNvSpPr txBox="1"/>
          <p:nvPr/>
        </p:nvSpPr>
        <p:spPr>
          <a:xfrm>
            <a:off x="767809" y="934404"/>
            <a:ext cx="2732689" cy="420564"/>
          </a:xfrm>
          <a:prstGeom prst="rect">
            <a:avLst/>
          </a:prstGeom>
          <a:noFill/>
        </p:spPr>
        <p:txBody>
          <a:bodyPr wrap="square" rtlCol="0">
            <a:spAutoFit/>
          </a:bodyPr>
          <a:lstStyle>
            <a:defPPr>
              <a:defRPr lang="en-US"/>
            </a:defPPr>
            <a:lvl1pPr algn="ctr">
              <a:defRPr sz="1600" b="1"/>
            </a:lvl1pPr>
          </a:lstStyle>
          <a:p>
            <a:r>
              <a:rPr lang="en-US" sz="2133" dirty="0"/>
              <a:t>Location</a:t>
            </a:r>
          </a:p>
        </p:txBody>
      </p:sp>
      <p:grpSp>
        <p:nvGrpSpPr>
          <p:cNvPr id="15" name="Group 14"/>
          <p:cNvGrpSpPr/>
          <p:nvPr/>
        </p:nvGrpSpPr>
        <p:grpSpPr>
          <a:xfrm>
            <a:off x="297945" y="4916677"/>
            <a:ext cx="11300161" cy="1924347"/>
            <a:chOff x="492192" y="3719038"/>
            <a:chExt cx="8475121" cy="1443260"/>
          </a:xfrm>
        </p:grpSpPr>
        <p:pic>
          <p:nvPicPr>
            <p:cNvPr id="37" name="Imagen 1">
              <a:extLst>
                <a:ext uri="{FF2B5EF4-FFF2-40B4-BE49-F238E27FC236}">
                  <a16:creationId xmlns:a16="http://schemas.microsoft.com/office/drawing/2014/main" id="{C925A613-BD8E-4740-92B4-04A66FB15D6E}"/>
                </a:ext>
              </a:extLst>
            </p:cNvPr>
            <p:cNvPicPr>
              <a:picLocks noChangeAspect="1"/>
            </p:cNvPicPr>
            <p:nvPr/>
          </p:nvPicPr>
          <p:blipFill rotWithShape="1">
            <a:blip r:embed="rId7"/>
            <a:srcRect l="10367" t="3652" r="16244" b="71102"/>
            <a:stretch/>
          </p:blipFill>
          <p:spPr>
            <a:xfrm>
              <a:off x="492192" y="3719038"/>
              <a:ext cx="2554015" cy="1406687"/>
            </a:xfrm>
            <a:prstGeom prst="rect">
              <a:avLst/>
            </a:prstGeom>
          </p:spPr>
        </p:pic>
        <p:pic>
          <p:nvPicPr>
            <p:cNvPr id="57" name="Imagen 1">
              <a:extLst>
                <a:ext uri="{FF2B5EF4-FFF2-40B4-BE49-F238E27FC236}">
                  <a16:creationId xmlns:a16="http://schemas.microsoft.com/office/drawing/2014/main" id="{C925A613-BD8E-4740-92B4-04A66FB15D6E}"/>
                </a:ext>
              </a:extLst>
            </p:cNvPr>
            <p:cNvPicPr>
              <a:picLocks noChangeAspect="1"/>
            </p:cNvPicPr>
            <p:nvPr/>
          </p:nvPicPr>
          <p:blipFill rotWithShape="1">
            <a:blip r:embed="rId7"/>
            <a:srcRect l="8637" t="29739" r="7592" b="48890"/>
            <a:stretch/>
          </p:blipFill>
          <p:spPr>
            <a:xfrm>
              <a:off x="3176726" y="3755771"/>
              <a:ext cx="2713081" cy="1261902"/>
            </a:xfrm>
            <a:prstGeom prst="rect">
              <a:avLst/>
            </a:prstGeom>
          </p:spPr>
        </p:pic>
        <p:pic>
          <p:nvPicPr>
            <p:cNvPr id="58" name="Imagen 1">
              <a:extLst>
                <a:ext uri="{FF2B5EF4-FFF2-40B4-BE49-F238E27FC236}">
                  <a16:creationId xmlns:a16="http://schemas.microsoft.com/office/drawing/2014/main" id="{C925A613-BD8E-4740-92B4-04A66FB15D6E}"/>
                </a:ext>
              </a:extLst>
            </p:cNvPr>
            <p:cNvPicPr>
              <a:picLocks noChangeAspect="1"/>
            </p:cNvPicPr>
            <p:nvPr/>
          </p:nvPicPr>
          <p:blipFill rotWithShape="1">
            <a:blip r:embed="rId7"/>
            <a:srcRect l="6206" t="77074" r="4789" b="485"/>
            <a:stretch/>
          </p:blipFill>
          <p:spPr>
            <a:xfrm>
              <a:off x="6023525" y="3821388"/>
              <a:ext cx="2917023" cy="1340910"/>
            </a:xfrm>
            <a:prstGeom prst="rect">
              <a:avLst/>
            </a:prstGeom>
          </p:spPr>
        </p:pic>
        <p:sp>
          <p:nvSpPr>
            <p:cNvPr id="13" name="Rectangle 12"/>
            <p:cNvSpPr/>
            <p:nvPr/>
          </p:nvSpPr>
          <p:spPr>
            <a:xfrm>
              <a:off x="492192" y="3727804"/>
              <a:ext cx="8475121" cy="140845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59" name="CuadroTexto 9">
            <a:extLst>
              <a:ext uri="{FF2B5EF4-FFF2-40B4-BE49-F238E27FC236}">
                <a16:creationId xmlns:a16="http://schemas.microsoft.com/office/drawing/2014/main" id="{CE1E5EEC-65D3-425F-B63E-74002E5CE50E}"/>
              </a:ext>
            </a:extLst>
          </p:cNvPr>
          <p:cNvSpPr txBox="1"/>
          <p:nvPr/>
        </p:nvSpPr>
        <p:spPr>
          <a:xfrm>
            <a:off x="2802492" y="6473874"/>
            <a:ext cx="2366016" cy="338554"/>
          </a:xfrm>
          <a:prstGeom prst="rect">
            <a:avLst/>
          </a:prstGeom>
          <a:noFill/>
        </p:spPr>
        <p:txBody>
          <a:bodyPr wrap="square" rtlCol="0">
            <a:spAutoFit/>
          </a:bodyPr>
          <a:lstStyle/>
          <a:p>
            <a:pPr algn="ctr"/>
            <a:r>
              <a:rPr lang="es-MX" sz="1600" dirty="0"/>
              <a:t>Urrutia et al., 2011.</a:t>
            </a:r>
          </a:p>
        </p:txBody>
      </p:sp>
    </p:spTree>
    <p:extLst>
      <p:ext uri="{BB962C8B-B14F-4D97-AF65-F5344CB8AC3E}">
        <p14:creationId xmlns:p14="http://schemas.microsoft.com/office/powerpoint/2010/main" val="2504251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E5DADF-E36B-D549-DB96-49C031CAA598}"/>
              </a:ext>
            </a:extLst>
          </p:cNvPr>
          <p:cNvSpPr txBox="1">
            <a:spLocks/>
          </p:cNvSpPr>
          <p:nvPr/>
        </p:nvSpPr>
        <p:spPr>
          <a:xfrm>
            <a:off x="426720" y="208757"/>
            <a:ext cx="11247120" cy="563562"/>
          </a:xfrm>
          <a:prstGeom prst="rect">
            <a:avLst/>
          </a:prstGeom>
        </p:spPr>
        <p:txBody>
          <a:bodyPr>
            <a:normAutofit fontScale="97500"/>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l"/>
            <a:r>
              <a:rPr lang="en-US" sz="3200" i="1" u="none" strike="noStrike" dirty="0">
                <a:solidFill>
                  <a:schemeClr val="accent1"/>
                </a:solidFill>
                <a:effectLst/>
                <a:latin typeface="Montserrat" pitchFamily="2" charset="77"/>
              </a:rPr>
              <a:t>Asteroid impact crater Yucatan</a:t>
            </a:r>
          </a:p>
        </p:txBody>
      </p:sp>
      <p:pic>
        <p:nvPicPr>
          <p:cNvPr id="3" name="Picture 2">
            <a:extLst>
              <a:ext uri="{FF2B5EF4-FFF2-40B4-BE49-F238E27FC236}">
                <a16:creationId xmlns:a16="http://schemas.microsoft.com/office/drawing/2014/main" id="{EC7E034E-4D95-D3D1-7F2B-170FDB3F8BA8}"/>
              </a:ext>
            </a:extLst>
          </p:cNvPr>
          <p:cNvPicPr>
            <a:picLocks noChangeAspect="1"/>
          </p:cNvPicPr>
          <p:nvPr/>
        </p:nvPicPr>
        <p:blipFill rotWithShape="1">
          <a:blip r:embed="rId2"/>
          <a:srcRect b="66557"/>
          <a:stretch/>
        </p:blipFill>
        <p:spPr>
          <a:xfrm>
            <a:off x="426721" y="982268"/>
            <a:ext cx="5404822" cy="4518785"/>
          </a:xfrm>
          <a:prstGeom prst="rect">
            <a:avLst/>
          </a:prstGeom>
        </p:spPr>
      </p:pic>
      <p:pic>
        <p:nvPicPr>
          <p:cNvPr id="4" name="Picture 3">
            <a:extLst>
              <a:ext uri="{FF2B5EF4-FFF2-40B4-BE49-F238E27FC236}">
                <a16:creationId xmlns:a16="http://schemas.microsoft.com/office/drawing/2014/main" id="{B83C6520-A031-D35F-7D31-426CFAD2A8F3}"/>
              </a:ext>
            </a:extLst>
          </p:cNvPr>
          <p:cNvPicPr>
            <a:picLocks noChangeAspect="1"/>
          </p:cNvPicPr>
          <p:nvPr/>
        </p:nvPicPr>
        <p:blipFill rotWithShape="1">
          <a:blip r:embed="rId2"/>
          <a:srcRect t="33224" b="33115"/>
          <a:stretch/>
        </p:blipFill>
        <p:spPr>
          <a:xfrm>
            <a:off x="6313802" y="923869"/>
            <a:ext cx="5452212" cy="4588202"/>
          </a:xfrm>
          <a:prstGeom prst="rect">
            <a:avLst/>
          </a:prstGeom>
        </p:spPr>
      </p:pic>
      <p:sp>
        <p:nvSpPr>
          <p:cNvPr id="7" name="TextBox 6">
            <a:extLst>
              <a:ext uri="{FF2B5EF4-FFF2-40B4-BE49-F238E27FC236}">
                <a16:creationId xmlns:a16="http://schemas.microsoft.com/office/drawing/2014/main" id="{C7AA21C3-B10B-EEA1-865E-C9E28AF88DEF}"/>
              </a:ext>
            </a:extLst>
          </p:cNvPr>
          <p:cNvSpPr txBox="1"/>
          <p:nvPr/>
        </p:nvSpPr>
        <p:spPr>
          <a:xfrm>
            <a:off x="305696" y="5410653"/>
            <a:ext cx="11716415" cy="1477328"/>
          </a:xfrm>
          <a:prstGeom prst="rect">
            <a:avLst/>
          </a:prstGeom>
          <a:noFill/>
        </p:spPr>
        <p:txBody>
          <a:bodyPr wrap="square" rtlCol="0">
            <a:spAutoFit/>
          </a:bodyPr>
          <a:lstStyle/>
          <a:p>
            <a:r>
              <a:rPr lang="en-US" b="0" u="none" strike="noStrike" dirty="0">
                <a:effectLst/>
                <a:latin typeface="Arial" panose="020B0604020202020204" pitchFamily="34" charset="0"/>
                <a:cs typeface="Arial" panose="020B0604020202020204" pitchFamily="34" charset="0"/>
              </a:rPr>
              <a:t>Left: Pre-impact paleogeography of the Gulf of Mexico region. Right: The Chicxulub impact crater y. The impactor hit the sea, penetrating carbonate shelf sediments, underlying carbonate platform strata that included sulfate-rich anhydrite beds, and crystalline basement rocks. Coastal seas were turbid with debris. </a:t>
            </a:r>
          </a:p>
          <a:p>
            <a:endParaRPr lang="en-US" b="0" u="none" strike="noStrike" dirty="0">
              <a:effectLst/>
              <a:latin typeface="Arial" panose="020B0604020202020204" pitchFamily="34" charset="0"/>
              <a:cs typeface="Arial" panose="020B0604020202020204" pitchFamily="34" charset="0"/>
            </a:endParaRPr>
          </a:p>
          <a:p>
            <a:r>
              <a:rPr lang="en-US" b="0" u="none" strike="noStrike" dirty="0">
                <a:effectLst/>
                <a:latin typeface="Arial" panose="020B0604020202020204" pitchFamily="34" charset="0"/>
                <a:cs typeface="Arial" panose="020B0604020202020204" pitchFamily="34" charset="0"/>
              </a:rPr>
              <a:t>Credit: Pre-impact paleogeographic reconstruction provided by John </a:t>
            </a:r>
            <a:r>
              <a:rPr lang="en-US" b="0" u="none" strike="noStrike" dirty="0" err="1">
                <a:effectLst/>
                <a:latin typeface="Arial" panose="020B0604020202020204" pitchFamily="34" charset="0"/>
                <a:cs typeface="Arial" panose="020B0604020202020204" pitchFamily="34" charset="0"/>
              </a:rPr>
              <a:t>Snedden</a:t>
            </a:r>
            <a:r>
              <a:rPr lang="en-US" b="0" u="none" strike="noStrike" dirty="0">
                <a:effectLst/>
                <a:latin typeface="Arial" panose="020B0604020202020204" pitchFamily="34" charset="0"/>
                <a:cs typeface="Arial" panose="020B0604020202020204" pitchFamily="34" charset="0"/>
              </a:rPr>
              <a:t>. Credit:  Art by Victor O. </a:t>
            </a:r>
            <a:r>
              <a:rPr lang="en-US" b="0" u="none" strike="noStrike" dirty="0" err="1">
                <a:effectLst/>
                <a:latin typeface="Arial" panose="020B0604020202020204" pitchFamily="34" charset="0"/>
                <a:cs typeface="Arial" panose="020B0604020202020204" pitchFamily="34" charset="0"/>
              </a:rPr>
              <a:t>Leshyk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531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sz="3200" b="1" dirty="0"/>
              <a:t>Geophysical dataset</a:t>
            </a:r>
          </a:p>
        </p:txBody>
      </p:sp>
      <p:sp>
        <p:nvSpPr>
          <p:cNvPr id="5" name="TextBox 4"/>
          <p:cNvSpPr txBox="1"/>
          <p:nvPr/>
        </p:nvSpPr>
        <p:spPr>
          <a:xfrm>
            <a:off x="106671" y="1893843"/>
            <a:ext cx="2984775" cy="2103589"/>
          </a:xfrm>
          <a:prstGeom prst="rect">
            <a:avLst/>
          </a:prstGeom>
          <a:noFill/>
        </p:spPr>
        <p:txBody>
          <a:bodyPr wrap="square" rtlCol="0">
            <a:spAutoFit/>
          </a:bodyPr>
          <a:lstStyle/>
          <a:p>
            <a:pPr algn="ctr"/>
            <a:r>
              <a:rPr lang="en-US" sz="1867" dirty="0"/>
              <a:t>Seismic dataset from  the Academic Seismic Portal (ASP), University of Texas, Institute for Geophysics UTIG </a:t>
            </a:r>
            <a:r>
              <a:rPr lang="es-MX" sz="1867" dirty="0"/>
              <a:t>(</a:t>
            </a:r>
            <a:r>
              <a:rPr lang="en-US" sz="1867" dirty="0" err="1"/>
              <a:t>Christeson</a:t>
            </a:r>
            <a:r>
              <a:rPr lang="en-US" sz="1867" dirty="0"/>
              <a:t> et al., 2017</a:t>
            </a:r>
            <a:r>
              <a:rPr lang="es-MX" sz="1867" dirty="0"/>
              <a:t>), and </a:t>
            </a:r>
            <a:r>
              <a:rPr lang="es-MX" sz="1867" dirty="0" err="1"/>
              <a:t>the</a:t>
            </a:r>
            <a:r>
              <a:rPr lang="en-US" sz="1867" dirty="0"/>
              <a:t> National Hydrocarbons Information Center-(CNIH).</a:t>
            </a:r>
          </a:p>
        </p:txBody>
      </p:sp>
      <p:sp>
        <p:nvSpPr>
          <p:cNvPr id="4" name="Rectangle 3"/>
          <p:cNvSpPr/>
          <p:nvPr/>
        </p:nvSpPr>
        <p:spPr>
          <a:xfrm>
            <a:off x="236463" y="1050410"/>
            <a:ext cx="2651027" cy="830997"/>
          </a:xfrm>
          <a:prstGeom prst="rect">
            <a:avLst/>
          </a:prstGeom>
        </p:spPr>
        <p:txBody>
          <a:bodyPr wrap="square">
            <a:spAutoFit/>
          </a:bodyPr>
          <a:lstStyle/>
          <a:p>
            <a:pPr algn="ctr"/>
            <a:r>
              <a:rPr lang="es-MX" sz="2400" b="1" dirty="0"/>
              <a:t>2D offshore </a:t>
            </a:r>
            <a:r>
              <a:rPr lang="en-US" sz="2400" b="1" dirty="0"/>
              <a:t>seismic</a:t>
            </a:r>
            <a:r>
              <a:rPr lang="es-MX" sz="2400" b="1" dirty="0"/>
              <a:t> </a:t>
            </a:r>
            <a:r>
              <a:rPr lang="en-US" sz="2400" b="1" dirty="0"/>
              <a:t>lines</a:t>
            </a:r>
            <a:r>
              <a:rPr lang="es-MX" sz="2400" b="1" dirty="0"/>
              <a:t>:</a:t>
            </a:r>
            <a:endParaRPr lang="en-US" sz="2400" b="1" dirty="0"/>
          </a:p>
        </p:txBody>
      </p:sp>
      <p:pic>
        <p:nvPicPr>
          <p:cNvPr id="3" name="Picture 2"/>
          <p:cNvPicPr>
            <a:picLocks noChangeAspect="1"/>
          </p:cNvPicPr>
          <p:nvPr/>
        </p:nvPicPr>
        <p:blipFill>
          <a:blip r:embed="rId3"/>
          <a:stretch>
            <a:fillRect/>
          </a:stretch>
        </p:blipFill>
        <p:spPr>
          <a:xfrm>
            <a:off x="3276875" y="1063041"/>
            <a:ext cx="8856244" cy="5756860"/>
          </a:xfrm>
          <a:prstGeom prst="rect">
            <a:avLst/>
          </a:prstGeom>
        </p:spPr>
      </p:pic>
      <p:sp>
        <p:nvSpPr>
          <p:cNvPr id="9" name="Rectangle 8"/>
          <p:cNvSpPr/>
          <p:nvPr/>
        </p:nvSpPr>
        <p:spPr>
          <a:xfrm>
            <a:off x="3754581" y="6251547"/>
            <a:ext cx="4876800" cy="584775"/>
          </a:xfrm>
          <a:prstGeom prst="rect">
            <a:avLst/>
          </a:prstGeom>
        </p:spPr>
        <p:txBody>
          <a:bodyPr wrap="square">
            <a:spAutoFit/>
          </a:bodyPr>
          <a:lstStyle/>
          <a:p>
            <a:r>
              <a:rPr lang="en-US" sz="1600" dirty="0">
                <a:solidFill>
                  <a:schemeClr val="bg1"/>
                </a:solidFill>
              </a:rPr>
              <a:t>Multi-Resolution Global Topography Synthesis (GMRT)</a:t>
            </a:r>
            <a:br>
              <a:rPr lang="en-US" sz="1600" dirty="0">
                <a:solidFill>
                  <a:schemeClr val="bg1"/>
                </a:solidFill>
              </a:rPr>
            </a:br>
            <a:endParaRPr lang="en-US" sz="1600" dirty="0">
              <a:solidFill>
                <a:schemeClr val="bg1"/>
              </a:solidFill>
            </a:endParaRPr>
          </a:p>
        </p:txBody>
      </p:sp>
      <p:pic>
        <p:nvPicPr>
          <p:cNvPr id="11" name="Picture 10"/>
          <p:cNvPicPr>
            <a:picLocks noChangeAspect="1"/>
          </p:cNvPicPr>
          <p:nvPr/>
        </p:nvPicPr>
        <p:blipFill>
          <a:blip r:embed="rId4"/>
          <a:stretch>
            <a:fillRect/>
          </a:stretch>
        </p:blipFill>
        <p:spPr>
          <a:xfrm>
            <a:off x="3796052" y="1390696"/>
            <a:ext cx="2076013" cy="1371600"/>
          </a:xfrm>
          <a:prstGeom prst="rect">
            <a:avLst/>
          </a:prstGeom>
          <a:ln w="3175">
            <a:solidFill>
              <a:schemeClr val="bg1">
                <a:lumMod val="50000"/>
              </a:schemeClr>
            </a:solidFill>
          </a:ln>
        </p:spPr>
      </p:pic>
      <p:sp>
        <p:nvSpPr>
          <p:cNvPr id="12" name="Oval 11"/>
          <p:cNvSpPr/>
          <p:nvPr/>
        </p:nvSpPr>
        <p:spPr>
          <a:xfrm>
            <a:off x="5401129" y="2171423"/>
            <a:ext cx="85271" cy="80667"/>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Oval 12"/>
          <p:cNvSpPr/>
          <p:nvPr/>
        </p:nvSpPr>
        <p:spPr>
          <a:xfrm>
            <a:off x="7371255" y="4848772"/>
            <a:ext cx="182180" cy="16816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Oval 14"/>
          <p:cNvSpPr/>
          <p:nvPr/>
        </p:nvSpPr>
        <p:spPr>
          <a:xfrm>
            <a:off x="6551449" y="3710242"/>
            <a:ext cx="182180" cy="16816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extBox 15"/>
          <p:cNvSpPr txBox="1"/>
          <p:nvPr/>
        </p:nvSpPr>
        <p:spPr>
          <a:xfrm>
            <a:off x="-100358" y="4317859"/>
            <a:ext cx="3398831" cy="2185598"/>
          </a:xfrm>
          <a:prstGeom prst="rect">
            <a:avLst/>
          </a:prstGeom>
          <a:noFill/>
        </p:spPr>
        <p:txBody>
          <a:bodyPr wrap="square" rtlCol="0">
            <a:spAutoFit/>
          </a:bodyPr>
          <a:lstStyle>
            <a:defPPr>
              <a:defRPr lang="en-US"/>
            </a:defPPr>
            <a:lvl1pPr algn="ctr">
              <a:defRPr sz="1400"/>
            </a:lvl1pPr>
          </a:lstStyle>
          <a:p>
            <a:r>
              <a:rPr lang="en-US" sz="2400" b="1" dirty="0"/>
              <a:t>Offshore boreholes:</a:t>
            </a:r>
          </a:p>
          <a:p>
            <a:endParaRPr lang="en-US" sz="1867" dirty="0"/>
          </a:p>
          <a:p>
            <a:pPr marL="380990" indent="-380990">
              <a:buFont typeface="Arial" panose="020B0604020202020204" pitchFamily="34" charset="0"/>
              <a:buChar char="•"/>
            </a:pPr>
            <a:r>
              <a:rPr lang="en-US" sz="1867" b="1" dirty="0"/>
              <a:t>M0077A</a:t>
            </a:r>
            <a:r>
              <a:rPr lang="en-US" sz="1867" dirty="0"/>
              <a:t> - International Ocean Discovery Program, </a:t>
            </a:r>
          </a:p>
          <a:p>
            <a:r>
              <a:rPr lang="en-US" sz="1867" dirty="0"/>
              <a:t>IODP (</a:t>
            </a:r>
            <a:r>
              <a:rPr lang="en-US" sz="1867" dirty="0" err="1"/>
              <a:t>Gulick</a:t>
            </a:r>
            <a:r>
              <a:rPr lang="en-US" sz="1867" dirty="0"/>
              <a:t> et al., 2017).</a:t>
            </a:r>
          </a:p>
          <a:p>
            <a:endParaRPr lang="en-US" sz="1867" dirty="0"/>
          </a:p>
          <a:p>
            <a:pPr marL="380990" indent="-380990">
              <a:buFont typeface="Arial" panose="020B0604020202020204" pitchFamily="34" charset="0"/>
              <a:buChar char="•"/>
            </a:pPr>
            <a:r>
              <a:rPr lang="en-US" sz="1867" b="1" dirty="0"/>
              <a:t>Site 86 </a:t>
            </a:r>
            <a:r>
              <a:rPr lang="en-US" sz="1867" dirty="0"/>
              <a:t>– </a:t>
            </a:r>
            <a:r>
              <a:rPr lang="en-US" sz="1867" dirty="0" err="1"/>
              <a:t>Worzel</a:t>
            </a:r>
            <a:r>
              <a:rPr lang="en-US" sz="1867" dirty="0"/>
              <a:t> et al., 1973.</a:t>
            </a:r>
          </a:p>
        </p:txBody>
      </p:sp>
      <p:sp>
        <p:nvSpPr>
          <p:cNvPr id="6" name="TextBox 5">
            <a:extLst>
              <a:ext uri="{FF2B5EF4-FFF2-40B4-BE49-F238E27FC236}">
                <a16:creationId xmlns:a16="http://schemas.microsoft.com/office/drawing/2014/main" id="{49B40189-3111-6FB4-B87D-199DFC8B1887}"/>
              </a:ext>
            </a:extLst>
          </p:cNvPr>
          <p:cNvSpPr txBox="1"/>
          <p:nvPr/>
        </p:nvSpPr>
        <p:spPr>
          <a:xfrm>
            <a:off x="7929797" y="484693"/>
            <a:ext cx="1864357" cy="369332"/>
          </a:xfrm>
          <a:prstGeom prst="rect">
            <a:avLst/>
          </a:prstGeom>
          <a:noFill/>
        </p:spPr>
        <p:txBody>
          <a:bodyPr wrap="none" rtlCol="0">
            <a:spAutoFit/>
          </a:bodyPr>
          <a:lstStyle/>
          <a:p>
            <a:r>
              <a:rPr lang="en-US" dirty="0"/>
              <a:t>Elizabeth Guzman</a:t>
            </a:r>
          </a:p>
        </p:txBody>
      </p:sp>
    </p:spTree>
    <p:extLst>
      <p:ext uri="{BB962C8B-B14F-4D97-AF65-F5344CB8AC3E}">
        <p14:creationId xmlns:p14="http://schemas.microsoft.com/office/powerpoint/2010/main" val="1521046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7500"/>
          </a:bodyPr>
          <a:lstStyle/>
          <a:p>
            <a:r>
              <a:rPr lang="en-US" sz="2933" b="1" dirty="0"/>
              <a:t>Geological dataset</a:t>
            </a:r>
          </a:p>
        </p:txBody>
      </p:sp>
      <p:sp>
        <p:nvSpPr>
          <p:cNvPr id="6" name="Rectangle 5"/>
          <p:cNvSpPr/>
          <p:nvPr/>
        </p:nvSpPr>
        <p:spPr>
          <a:xfrm>
            <a:off x="0" y="6195227"/>
            <a:ext cx="8296888" cy="584775"/>
          </a:xfrm>
          <a:prstGeom prst="rect">
            <a:avLst/>
          </a:prstGeom>
        </p:spPr>
        <p:txBody>
          <a:bodyPr wrap="square">
            <a:spAutoFit/>
          </a:bodyPr>
          <a:lstStyle/>
          <a:p>
            <a:pPr algn="just"/>
            <a:r>
              <a:rPr lang="es-MX" sz="1600" dirty="0"/>
              <a:t>Ward et al., 1995, </a:t>
            </a:r>
            <a:r>
              <a:rPr lang="es-MX" sz="1600" dirty="0" err="1"/>
              <a:t>Stoffler</a:t>
            </a:r>
            <a:r>
              <a:rPr lang="es-MX" sz="1600" dirty="0"/>
              <a:t> et al., 2004 Urrutia-</a:t>
            </a:r>
            <a:r>
              <a:rPr lang="es-MX" sz="1600" dirty="0" err="1"/>
              <a:t>Fucugauchi</a:t>
            </a:r>
            <a:r>
              <a:rPr lang="es-MX" sz="1600" dirty="0"/>
              <a:t> et al., 1996, Rebolledo-</a:t>
            </a:r>
            <a:r>
              <a:rPr lang="es-MX" sz="1600" dirty="0" err="1"/>
              <a:t>Vieyra</a:t>
            </a:r>
            <a:r>
              <a:rPr lang="es-MX" sz="1600" dirty="0"/>
              <a:t> et al., 2000, </a:t>
            </a:r>
            <a:r>
              <a:rPr lang="es-MX" sz="1600" dirty="0" err="1"/>
              <a:t>Kring</a:t>
            </a:r>
            <a:r>
              <a:rPr lang="es-MX" sz="1600" dirty="0"/>
              <a:t> et al 2004, Urrutia </a:t>
            </a:r>
            <a:r>
              <a:rPr lang="es-MX" sz="1600" dirty="0" err="1"/>
              <a:t>Fucugauchi</a:t>
            </a:r>
            <a:r>
              <a:rPr lang="es-MX" sz="1600" dirty="0"/>
              <a:t> et al., 2011, Morgan et al., 2016, and </a:t>
            </a:r>
            <a:r>
              <a:rPr lang="es-MX" sz="1600" dirty="0" err="1"/>
              <a:t>Kring</a:t>
            </a:r>
            <a:r>
              <a:rPr lang="es-MX" sz="1600" dirty="0"/>
              <a:t> et al., 2017.</a:t>
            </a:r>
            <a:endParaRPr lang="en-US" sz="1600" dirty="0"/>
          </a:p>
        </p:txBody>
      </p:sp>
      <p:sp>
        <p:nvSpPr>
          <p:cNvPr id="7" name="Rectangle 6"/>
          <p:cNvSpPr/>
          <p:nvPr/>
        </p:nvSpPr>
        <p:spPr>
          <a:xfrm>
            <a:off x="78751" y="5807220"/>
            <a:ext cx="3066480" cy="338554"/>
          </a:xfrm>
          <a:prstGeom prst="rect">
            <a:avLst/>
          </a:prstGeom>
        </p:spPr>
        <p:txBody>
          <a:bodyPr wrap="none">
            <a:spAutoFit/>
          </a:bodyPr>
          <a:lstStyle/>
          <a:p>
            <a:r>
              <a:rPr lang="en-US" sz="1600" dirty="0">
                <a:ea typeface="Calibri" panose="020F0502020204030204" pitchFamily="34" charset="0"/>
              </a:rPr>
              <a:t>Stratigraphic</a:t>
            </a:r>
            <a:r>
              <a:rPr lang="es-MX" sz="1600" dirty="0">
                <a:ea typeface="Calibri" panose="020F0502020204030204" pitchFamily="34" charset="0"/>
              </a:rPr>
              <a:t> </a:t>
            </a:r>
            <a:r>
              <a:rPr lang="es-MX" sz="1600" dirty="0" err="1">
                <a:ea typeface="Calibri" panose="020F0502020204030204" pitchFamily="34" charset="0"/>
              </a:rPr>
              <a:t>columns</a:t>
            </a:r>
            <a:r>
              <a:rPr lang="es-MX" sz="1600" dirty="0">
                <a:ea typeface="Calibri" panose="020F0502020204030204" pitchFamily="34" charset="0"/>
              </a:rPr>
              <a:t> </a:t>
            </a:r>
            <a:r>
              <a:rPr lang="es-MX" sz="1600" dirty="0" err="1">
                <a:ea typeface="Calibri" panose="020F0502020204030204" pitchFamily="34" charset="0"/>
              </a:rPr>
              <a:t>reported</a:t>
            </a:r>
            <a:r>
              <a:rPr lang="es-MX" sz="1600" dirty="0">
                <a:ea typeface="Calibri" panose="020F0502020204030204" pitchFamily="34" charset="0"/>
              </a:rPr>
              <a:t> </a:t>
            </a:r>
            <a:r>
              <a:rPr lang="es-MX" sz="1600" dirty="0" err="1">
                <a:ea typeface="Calibri" panose="020F0502020204030204" pitchFamily="34" charset="0"/>
              </a:rPr>
              <a:t>by</a:t>
            </a:r>
            <a:r>
              <a:rPr lang="es-MX" sz="1600" dirty="0">
                <a:ea typeface="Calibri" panose="020F0502020204030204" pitchFamily="34" charset="0"/>
              </a:rPr>
              <a:t>:</a:t>
            </a:r>
            <a:endParaRPr lang="en-US" sz="1600" dirty="0"/>
          </a:p>
        </p:txBody>
      </p:sp>
      <p:sp>
        <p:nvSpPr>
          <p:cNvPr id="8" name="Rectangle 7"/>
          <p:cNvSpPr/>
          <p:nvPr/>
        </p:nvSpPr>
        <p:spPr>
          <a:xfrm>
            <a:off x="767263" y="979823"/>
            <a:ext cx="2537447" cy="461665"/>
          </a:xfrm>
          <a:prstGeom prst="rect">
            <a:avLst/>
          </a:prstGeom>
          <a:noFill/>
        </p:spPr>
        <p:txBody>
          <a:bodyPr wrap="square" rtlCol="0">
            <a:spAutoFit/>
          </a:bodyPr>
          <a:lstStyle/>
          <a:p>
            <a:r>
              <a:rPr lang="en-US" sz="2400" b="1" dirty="0"/>
              <a:t>Impact </a:t>
            </a:r>
            <a:r>
              <a:rPr lang="en-US" sz="2400" b="1" dirty="0" err="1"/>
              <a:t>lithologies</a:t>
            </a:r>
            <a:r>
              <a:rPr lang="en-US" sz="2400" b="1" dirty="0"/>
              <a:t> </a:t>
            </a:r>
          </a:p>
        </p:txBody>
      </p:sp>
      <p:pic>
        <p:nvPicPr>
          <p:cNvPr id="18" name="Picture 17"/>
          <p:cNvPicPr>
            <a:picLocks noChangeAspect="1"/>
          </p:cNvPicPr>
          <p:nvPr/>
        </p:nvPicPr>
        <p:blipFill>
          <a:blip r:embed="rId3"/>
          <a:stretch>
            <a:fillRect/>
          </a:stretch>
        </p:blipFill>
        <p:spPr>
          <a:xfrm>
            <a:off x="2686543" y="1452306"/>
            <a:ext cx="1175968" cy="2068641"/>
          </a:xfrm>
          <a:prstGeom prst="rect">
            <a:avLst/>
          </a:prstGeom>
        </p:spPr>
      </p:pic>
      <p:sp>
        <p:nvSpPr>
          <p:cNvPr id="10" name="Rectangle 9"/>
          <p:cNvSpPr/>
          <p:nvPr/>
        </p:nvSpPr>
        <p:spPr>
          <a:xfrm>
            <a:off x="211724" y="3405377"/>
            <a:ext cx="1099339" cy="379656"/>
          </a:xfrm>
          <a:prstGeom prst="rect">
            <a:avLst/>
          </a:prstGeom>
        </p:spPr>
        <p:txBody>
          <a:bodyPr wrap="none">
            <a:spAutoFit/>
          </a:bodyPr>
          <a:lstStyle/>
          <a:p>
            <a:pPr algn="ctr"/>
            <a:r>
              <a:rPr lang="es-MX" sz="1867" dirty="0" err="1">
                <a:ea typeface="Calibri" panose="020F0502020204030204" pitchFamily="34" charset="0"/>
              </a:rPr>
              <a:t>melt</a:t>
            </a:r>
            <a:r>
              <a:rPr lang="es-MX" sz="1867" dirty="0">
                <a:ea typeface="Calibri" panose="020F0502020204030204" pitchFamily="34" charset="0"/>
              </a:rPr>
              <a:t> rock</a:t>
            </a:r>
            <a:endParaRPr lang="en-US" sz="1867" dirty="0"/>
          </a:p>
        </p:txBody>
      </p:sp>
      <p:sp>
        <p:nvSpPr>
          <p:cNvPr id="11" name="Rectangle 10"/>
          <p:cNvSpPr/>
          <p:nvPr/>
        </p:nvSpPr>
        <p:spPr>
          <a:xfrm>
            <a:off x="1375078" y="3423131"/>
            <a:ext cx="1243879" cy="666977"/>
          </a:xfrm>
          <a:prstGeom prst="rect">
            <a:avLst/>
          </a:prstGeom>
        </p:spPr>
        <p:txBody>
          <a:bodyPr wrap="square">
            <a:spAutoFit/>
          </a:bodyPr>
          <a:lstStyle/>
          <a:p>
            <a:pPr algn="ctr"/>
            <a:r>
              <a:rPr lang="es-MX" sz="1867" dirty="0" err="1">
                <a:ea typeface="Calibri" panose="020F0502020204030204" pitchFamily="34" charset="0"/>
              </a:rPr>
              <a:t>suevite</a:t>
            </a:r>
            <a:r>
              <a:rPr lang="es-MX" sz="1867" dirty="0">
                <a:ea typeface="Calibri" panose="020F0502020204030204" pitchFamily="34" charset="0"/>
              </a:rPr>
              <a:t> </a:t>
            </a:r>
            <a:r>
              <a:rPr lang="es-MX" sz="1867" dirty="0" err="1">
                <a:ea typeface="Calibri" panose="020F0502020204030204" pitchFamily="34" charset="0"/>
              </a:rPr>
              <a:t>breccia</a:t>
            </a:r>
            <a:endParaRPr lang="en-US" sz="1867" dirty="0"/>
          </a:p>
        </p:txBody>
      </p:sp>
      <p:sp>
        <p:nvSpPr>
          <p:cNvPr id="12" name="Rectangle 11"/>
          <p:cNvSpPr/>
          <p:nvPr/>
        </p:nvSpPr>
        <p:spPr>
          <a:xfrm>
            <a:off x="2634649" y="3397753"/>
            <a:ext cx="1175968" cy="666977"/>
          </a:xfrm>
          <a:prstGeom prst="rect">
            <a:avLst/>
          </a:prstGeom>
        </p:spPr>
        <p:txBody>
          <a:bodyPr wrap="square">
            <a:spAutoFit/>
          </a:bodyPr>
          <a:lstStyle/>
          <a:p>
            <a:pPr algn="ctr"/>
            <a:r>
              <a:rPr lang="es-MX" sz="1867" dirty="0" err="1">
                <a:ea typeface="Calibri" panose="020F0502020204030204" pitchFamily="34" charset="0"/>
              </a:rPr>
              <a:t>evaporite</a:t>
            </a:r>
            <a:r>
              <a:rPr lang="es-MX" sz="1867" dirty="0">
                <a:ea typeface="Calibri" panose="020F0502020204030204" pitchFamily="34" charset="0"/>
              </a:rPr>
              <a:t> </a:t>
            </a:r>
            <a:r>
              <a:rPr lang="es-MX" sz="1867" dirty="0" err="1">
                <a:ea typeface="Calibri" panose="020F0502020204030204" pitchFamily="34" charset="0"/>
              </a:rPr>
              <a:t>breccia</a:t>
            </a:r>
            <a:endParaRPr lang="en-US" sz="1867" dirty="0"/>
          </a:p>
        </p:txBody>
      </p:sp>
      <p:pic>
        <p:nvPicPr>
          <p:cNvPr id="21" name="Picture 20"/>
          <p:cNvPicPr>
            <a:picLocks noChangeAspect="1"/>
          </p:cNvPicPr>
          <p:nvPr/>
        </p:nvPicPr>
        <p:blipFill rotWithShape="1">
          <a:blip r:embed="rId4"/>
          <a:srcRect l="4393" t="32999" r="32738" b="51724"/>
          <a:stretch/>
        </p:blipFill>
        <p:spPr>
          <a:xfrm rot="16200000">
            <a:off x="995578" y="1881875"/>
            <a:ext cx="2080820" cy="1197323"/>
          </a:xfrm>
          <a:prstGeom prst="rect">
            <a:avLst/>
          </a:prstGeom>
        </p:spPr>
      </p:pic>
      <p:pic>
        <p:nvPicPr>
          <p:cNvPr id="22" name="Picture 21"/>
          <p:cNvPicPr>
            <a:picLocks noChangeAspect="1"/>
          </p:cNvPicPr>
          <p:nvPr/>
        </p:nvPicPr>
        <p:blipFill rotWithShape="1">
          <a:blip r:embed="rId4"/>
          <a:srcRect l="4669" t="67251" r="33016" b="18597"/>
          <a:stretch/>
        </p:blipFill>
        <p:spPr>
          <a:xfrm rot="5400000">
            <a:off x="-209047" y="1972147"/>
            <a:ext cx="2068644" cy="1028963"/>
          </a:xfrm>
          <a:prstGeom prst="rect">
            <a:avLst/>
          </a:prstGeom>
        </p:spPr>
      </p:pic>
      <p:sp>
        <p:nvSpPr>
          <p:cNvPr id="14" name="Rectangle 19">
            <a:extLst>
              <a:ext uri="{FF2B5EF4-FFF2-40B4-BE49-F238E27FC236}">
                <a16:creationId xmlns:a16="http://schemas.microsoft.com/office/drawing/2014/main" id="{7CCE8BDC-228C-4448-A175-3F7F13840155}"/>
              </a:ext>
            </a:extLst>
          </p:cNvPr>
          <p:cNvSpPr/>
          <p:nvPr/>
        </p:nvSpPr>
        <p:spPr>
          <a:xfrm>
            <a:off x="10033768" y="6202325"/>
            <a:ext cx="2158232" cy="379656"/>
          </a:xfrm>
          <a:prstGeom prst="rect">
            <a:avLst/>
          </a:prstGeom>
        </p:spPr>
        <p:txBody>
          <a:bodyPr wrap="square">
            <a:spAutoFit/>
          </a:bodyPr>
          <a:lstStyle/>
          <a:p>
            <a:pPr algn="ctr"/>
            <a:r>
              <a:rPr lang="en-US" sz="1867" b="1" dirty="0"/>
              <a:t>Onshore boreholes</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2819" y="1439024"/>
            <a:ext cx="7936151" cy="4726789"/>
          </a:xfrm>
          <a:prstGeom prst="rect">
            <a:avLst/>
          </a:prstGeom>
        </p:spPr>
      </p:pic>
      <p:sp>
        <p:nvSpPr>
          <p:cNvPr id="23" name="TextBox 22"/>
          <p:cNvSpPr txBox="1"/>
          <p:nvPr/>
        </p:nvSpPr>
        <p:spPr>
          <a:xfrm>
            <a:off x="4891405" y="938935"/>
            <a:ext cx="7010803" cy="461665"/>
          </a:xfrm>
          <a:prstGeom prst="rect">
            <a:avLst/>
          </a:prstGeom>
          <a:noFill/>
        </p:spPr>
        <p:txBody>
          <a:bodyPr wrap="square" rtlCol="0">
            <a:spAutoFit/>
          </a:bodyPr>
          <a:lstStyle/>
          <a:p>
            <a:r>
              <a:rPr lang="en-US" sz="2400" b="1" dirty="0"/>
              <a:t>K/</a:t>
            </a:r>
            <a:r>
              <a:rPr lang="en-US" sz="2400" b="1" dirty="0" err="1"/>
              <a:t>Pg</a:t>
            </a:r>
            <a:r>
              <a:rPr lang="en-US" sz="2400" b="1" dirty="0"/>
              <a:t> boundary based on boreholes stratigraphy</a:t>
            </a:r>
          </a:p>
        </p:txBody>
      </p:sp>
      <p:sp>
        <p:nvSpPr>
          <p:cNvPr id="5" name="TextBox 4"/>
          <p:cNvSpPr txBox="1"/>
          <p:nvPr/>
        </p:nvSpPr>
        <p:spPr>
          <a:xfrm>
            <a:off x="6527934" y="1348125"/>
            <a:ext cx="2426285" cy="461665"/>
          </a:xfrm>
          <a:prstGeom prst="rect">
            <a:avLst/>
          </a:prstGeom>
          <a:noFill/>
        </p:spPr>
        <p:txBody>
          <a:bodyPr wrap="square" rtlCol="0">
            <a:spAutoFit/>
          </a:bodyPr>
          <a:lstStyle/>
          <a:p>
            <a:pPr algn="ctr"/>
            <a:r>
              <a:rPr lang="en-US" sz="2400" dirty="0"/>
              <a:t>Chicxulub crater</a:t>
            </a:r>
          </a:p>
        </p:txBody>
      </p:sp>
      <p:sp>
        <p:nvSpPr>
          <p:cNvPr id="15" name="Right Brace 14"/>
          <p:cNvSpPr/>
          <p:nvPr/>
        </p:nvSpPr>
        <p:spPr>
          <a:xfrm rot="16200000">
            <a:off x="7604576" y="408244"/>
            <a:ext cx="273001" cy="295835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4" name="TextBox 3"/>
          <p:cNvSpPr txBox="1"/>
          <p:nvPr/>
        </p:nvSpPr>
        <p:spPr>
          <a:xfrm>
            <a:off x="182455" y="3697117"/>
            <a:ext cx="1169199" cy="584775"/>
          </a:xfrm>
          <a:prstGeom prst="rect">
            <a:avLst/>
          </a:prstGeom>
          <a:noFill/>
        </p:spPr>
        <p:txBody>
          <a:bodyPr wrap="square" rtlCol="0">
            <a:spAutoFit/>
          </a:bodyPr>
          <a:lstStyle/>
          <a:p>
            <a:pPr algn="ctr"/>
            <a:r>
              <a:rPr lang="en-US" sz="1600" dirty="0">
                <a:ea typeface="Calibri" panose="020F0502020204030204" pitchFamily="34" charset="0"/>
              </a:rPr>
              <a:t>~ </a:t>
            </a:r>
            <a:r>
              <a:rPr lang="en-US" sz="1600" dirty="0"/>
              <a:t>25-50 m</a:t>
            </a:r>
          </a:p>
          <a:p>
            <a:pPr algn="ctr"/>
            <a:r>
              <a:rPr lang="en-US" sz="1600" dirty="0"/>
              <a:t>Thickness</a:t>
            </a:r>
          </a:p>
        </p:txBody>
      </p:sp>
      <p:sp>
        <p:nvSpPr>
          <p:cNvPr id="16" name="Rectangle 15"/>
          <p:cNvSpPr/>
          <p:nvPr/>
        </p:nvSpPr>
        <p:spPr>
          <a:xfrm>
            <a:off x="1326873" y="4012381"/>
            <a:ext cx="1381815" cy="584775"/>
          </a:xfrm>
          <a:prstGeom prst="rect">
            <a:avLst/>
          </a:prstGeom>
        </p:spPr>
        <p:txBody>
          <a:bodyPr wrap="square">
            <a:spAutoFit/>
          </a:bodyPr>
          <a:lstStyle/>
          <a:p>
            <a:pPr algn="ctr"/>
            <a:r>
              <a:rPr lang="en-US" sz="1600" dirty="0">
                <a:ea typeface="Calibri" panose="020F0502020204030204" pitchFamily="34" charset="0"/>
              </a:rPr>
              <a:t>~70-450 m Thickness</a:t>
            </a:r>
            <a:r>
              <a:rPr lang="es-MX" sz="1600" dirty="0">
                <a:ea typeface="Calibri" panose="020F0502020204030204" pitchFamily="34" charset="0"/>
              </a:rPr>
              <a:t> </a:t>
            </a:r>
            <a:r>
              <a:rPr lang="en-US" sz="1600" dirty="0">
                <a:ea typeface="Calibri" panose="020F0502020204030204" pitchFamily="34" charset="0"/>
              </a:rPr>
              <a:t> </a:t>
            </a:r>
            <a:r>
              <a:rPr lang="es-MX" sz="1600" dirty="0">
                <a:ea typeface="Calibri" panose="020F0502020204030204" pitchFamily="34" charset="0"/>
              </a:rPr>
              <a:t> </a:t>
            </a:r>
            <a:endParaRPr lang="en-US" sz="1600" dirty="0">
              <a:ea typeface="Calibri" panose="020F0502020204030204" pitchFamily="34" charset="0"/>
            </a:endParaRPr>
          </a:p>
        </p:txBody>
      </p:sp>
      <p:sp>
        <p:nvSpPr>
          <p:cNvPr id="17" name="Rectangle 16"/>
          <p:cNvSpPr/>
          <p:nvPr/>
        </p:nvSpPr>
        <p:spPr>
          <a:xfrm>
            <a:off x="2638319" y="3981249"/>
            <a:ext cx="1254123" cy="584775"/>
          </a:xfrm>
          <a:prstGeom prst="rect">
            <a:avLst/>
          </a:prstGeom>
        </p:spPr>
        <p:txBody>
          <a:bodyPr wrap="square">
            <a:spAutoFit/>
          </a:bodyPr>
          <a:lstStyle/>
          <a:p>
            <a:pPr algn="ctr"/>
            <a:r>
              <a:rPr lang="en-US" sz="1600" dirty="0">
                <a:ea typeface="Calibri" panose="020F0502020204030204" pitchFamily="34" charset="0"/>
              </a:rPr>
              <a:t>~ 30-500 m</a:t>
            </a:r>
            <a:endParaRPr lang="en-US" sz="1600" dirty="0"/>
          </a:p>
          <a:p>
            <a:pPr algn="ctr"/>
            <a:r>
              <a:rPr lang="en-US" sz="1600" dirty="0"/>
              <a:t>Thickness</a:t>
            </a:r>
          </a:p>
        </p:txBody>
      </p:sp>
      <p:sp>
        <p:nvSpPr>
          <p:cNvPr id="25" name="Rectangle 24"/>
          <p:cNvSpPr/>
          <p:nvPr/>
        </p:nvSpPr>
        <p:spPr>
          <a:xfrm>
            <a:off x="107545" y="4673974"/>
            <a:ext cx="3550420" cy="1241622"/>
          </a:xfrm>
          <a:prstGeom prst="rect">
            <a:avLst/>
          </a:prstGeom>
        </p:spPr>
        <p:txBody>
          <a:bodyPr wrap="square">
            <a:spAutoFit/>
          </a:bodyPr>
          <a:lstStyle/>
          <a:p>
            <a:pPr algn="ctr"/>
            <a:r>
              <a:rPr lang="en-US" sz="1867" dirty="0"/>
              <a:t>Impact </a:t>
            </a:r>
            <a:r>
              <a:rPr lang="en-US" sz="1867" dirty="0" err="1"/>
              <a:t>breccias</a:t>
            </a:r>
            <a:r>
              <a:rPr lang="en-US" sz="1867" dirty="0"/>
              <a:t> ~300-m-thick western part of the Campeche Escarpment, 350 km ( </a:t>
            </a:r>
            <a:r>
              <a:rPr lang="en-US" sz="1867" dirty="0" err="1"/>
              <a:t>Grajales</a:t>
            </a:r>
            <a:r>
              <a:rPr lang="en-US" sz="1867" dirty="0"/>
              <a:t> et al., 2000)</a:t>
            </a:r>
          </a:p>
        </p:txBody>
      </p:sp>
      <p:sp>
        <p:nvSpPr>
          <p:cNvPr id="3" name="TextBox 2">
            <a:extLst>
              <a:ext uri="{FF2B5EF4-FFF2-40B4-BE49-F238E27FC236}">
                <a16:creationId xmlns:a16="http://schemas.microsoft.com/office/drawing/2014/main" id="{80205907-935C-D63C-D55F-0370D74F8D95}"/>
              </a:ext>
            </a:extLst>
          </p:cNvPr>
          <p:cNvSpPr txBox="1"/>
          <p:nvPr/>
        </p:nvSpPr>
        <p:spPr>
          <a:xfrm>
            <a:off x="7929797" y="484693"/>
            <a:ext cx="1864357" cy="369332"/>
          </a:xfrm>
          <a:prstGeom prst="rect">
            <a:avLst/>
          </a:prstGeom>
          <a:noFill/>
        </p:spPr>
        <p:txBody>
          <a:bodyPr wrap="none" rtlCol="0">
            <a:spAutoFit/>
          </a:bodyPr>
          <a:lstStyle/>
          <a:p>
            <a:r>
              <a:rPr lang="en-US" dirty="0"/>
              <a:t>Elizabeth Guzman</a:t>
            </a:r>
          </a:p>
        </p:txBody>
      </p:sp>
    </p:spTree>
    <p:extLst>
      <p:ext uri="{BB962C8B-B14F-4D97-AF65-F5344CB8AC3E}">
        <p14:creationId xmlns:p14="http://schemas.microsoft.com/office/powerpoint/2010/main" val="428254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Seaway in the platform</a:t>
            </a:r>
          </a:p>
        </p:txBody>
      </p:sp>
      <p:pic>
        <p:nvPicPr>
          <p:cNvPr id="30" name="Picture 29">
            <a:extLst>
              <a:ext uri="{FF2B5EF4-FFF2-40B4-BE49-F238E27FC236}">
                <a16:creationId xmlns:a16="http://schemas.microsoft.com/office/drawing/2014/main" id="{1DDB4FE7-B9E8-4DD4-8A8D-143F0104E4AD}"/>
              </a:ext>
            </a:extLst>
          </p:cNvPr>
          <p:cNvPicPr>
            <a:picLocks noChangeAspect="1"/>
          </p:cNvPicPr>
          <p:nvPr/>
        </p:nvPicPr>
        <p:blipFill rotWithShape="1">
          <a:blip r:embed="rId3"/>
          <a:srcRect l="19411"/>
          <a:stretch/>
        </p:blipFill>
        <p:spPr>
          <a:xfrm>
            <a:off x="547647" y="1336725"/>
            <a:ext cx="6487673" cy="5284680"/>
          </a:xfrm>
          <a:prstGeom prst="rect">
            <a:avLst/>
          </a:prstGeom>
        </p:spPr>
      </p:pic>
      <p:sp>
        <p:nvSpPr>
          <p:cNvPr id="16" name="TextBox 15">
            <a:extLst>
              <a:ext uri="{FF2B5EF4-FFF2-40B4-BE49-F238E27FC236}">
                <a16:creationId xmlns:a16="http://schemas.microsoft.com/office/drawing/2014/main" id="{F5059144-E022-4BFF-8F19-510B5184906E}"/>
              </a:ext>
            </a:extLst>
          </p:cNvPr>
          <p:cNvSpPr txBox="1"/>
          <p:nvPr/>
        </p:nvSpPr>
        <p:spPr>
          <a:xfrm>
            <a:off x="7730437" y="6364860"/>
            <a:ext cx="3482206" cy="369332"/>
          </a:xfrm>
          <a:prstGeom prst="rect">
            <a:avLst/>
          </a:prstGeom>
          <a:noFill/>
        </p:spPr>
        <p:txBody>
          <a:bodyPr wrap="square" rtlCol="0">
            <a:spAutoFit/>
          </a:bodyPr>
          <a:lstStyle/>
          <a:p>
            <a:r>
              <a:rPr lang="en-US" dirty="0"/>
              <a:t>Guzman-Hidalgo et al., 2021</a:t>
            </a:r>
          </a:p>
        </p:txBody>
      </p:sp>
      <p:sp>
        <p:nvSpPr>
          <p:cNvPr id="19" name="TextBox 18">
            <a:extLst>
              <a:ext uri="{FF2B5EF4-FFF2-40B4-BE49-F238E27FC236}">
                <a16:creationId xmlns:a16="http://schemas.microsoft.com/office/drawing/2014/main" id="{34EC2180-74CC-4CD3-8A13-F42964A95DDE}"/>
              </a:ext>
            </a:extLst>
          </p:cNvPr>
          <p:cNvSpPr txBox="1"/>
          <p:nvPr/>
        </p:nvSpPr>
        <p:spPr>
          <a:xfrm>
            <a:off x="830781" y="967393"/>
            <a:ext cx="511090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K/</a:t>
            </a:r>
            <a:r>
              <a:rPr lang="en-US" b="1" dirty="0" err="1">
                <a:latin typeface="Arial" panose="020B0604020202020204" pitchFamily="34" charset="0"/>
                <a:cs typeface="Arial" panose="020B0604020202020204" pitchFamily="34" charset="0"/>
              </a:rPr>
              <a:t>Pg</a:t>
            </a:r>
            <a:r>
              <a:rPr lang="en-US" b="1" dirty="0">
                <a:latin typeface="Arial" panose="020B0604020202020204" pitchFamily="34" charset="0"/>
                <a:cs typeface="Arial" panose="020B0604020202020204" pitchFamily="34" charset="0"/>
              </a:rPr>
              <a:t> map (TWT) + gravity anomalies map</a:t>
            </a:r>
          </a:p>
        </p:txBody>
      </p:sp>
      <p:sp>
        <p:nvSpPr>
          <p:cNvPr id="20" name="TextBox 19">
            <a:extLst>
              <a:ext uri="{FF2B5EF4-FFF2-40B4-BE49-F238E27FC236}">
                <a16:creationId xmlns:a16="http://schemas.microsoft.com/office/drawing/2014/main" id="{2A13E2F1-D403-43BF-8822-73A91D7C9C03}"/>
              </a:ext>
            </a:extLst>
          </p:cNvPr>
          <p:cNvSpPr txBox="1"/>
          <p:nvPr/>
        </p:nvSpPr>
        <p:spPr>
          <a:xfrm>
            <a:off x="7494974" y="1336725"/>
            <a:ext cx="4317275" cy="5314275"/>
          </a:xfrm>
          <a:prstGeom prst="rect">
            <a:avLst/>
          </a:prstGeom>
          <a:noFill/>
        </p:spPr>
        <p:txBody>
          <a:bodyPr wrap="square">
            <a:spAutoFit/>
          </a:bodyPr>
          <a:lstStyle/>
          <a:p>
            <a:pPr indent="121917" algn="just">
              <a:spcAft>
                <a:spcPts val="400"/>
              </a:spcAft>
            </a:pPr>
            <a:r>
              <a:rPr lang="en-US" sz="2400" dirty="0">
                <a:ea typeface="Times New Roman" panose="02020603050405020304" pitchFamily="18" charset="0"/>
                <a:cs typeface="Times New Roman" panose="02020603050405020304" pitchFamily="18" charset="0"/>
              </a:rPr>
              <a:t> Seismic and gravity data show that the east and west Yucatán platforms are relatively high and flat surfaces. </a:t>
            </a:r>
          </a:p>
          <a:p>
            <a:pPr indent="121917" algn="just">
              <a:spcAft>
                <a:spcPts val="400"/>
              </a:spcAft>
            </a:pPr>
            <a:r>
              <a:rPr lang="en-US" sz="2400" dirty="0">
                <a:ea typeface="Times New Roman" panose="02020603050405020304" pitchFamily="18" charset="0"/>
                <a:cs typeface="Times New Roman" panose="02020603050405020304" pitchFamily="18" charset="0"/>
              </a:rPr>
              <a:t>In the impact zone, the eastern and western interior margins of the platforms display the semi-circular shape of the Chicxulub crater consistently with the ~70–85 km inner rim radius, implying that the former Yucatán Trough margins were excavated during the impact event.   </a:t>
            </a:r>
          </a:p>
          <a:p>
            <a:pPr indent="121917" algn="just">
              <a:spcAft>
                <a:spcPts val="400"/>
              </a:spcAft>
            </a:pPr>
            <a:r>
              <a:rPr lang="en-US" sz="2400" i="1" dirty="0">
                <a:ea typeface="Times New Roman" panose="02020603050405020304" pitchFamily="18" charset="0"/>
                <a:cs typeface="Times New Roman" panose="02020603050405020304" pitchFamily="18" charset="0"/>
              </a:rPr>
              <a:t> </a:t>
            </a:r>
            <a:endParaRPr lang="en-US" sz="2400" dirty="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7181E45-A5F8-F509-C73E-1EE8579D1663}"/>
              </a:ext>
            </a:extLst>
          </p:cNvPr>
          <p:cNvSpPr txBox="1"/>
          <p:nvPr/>
        </p:nvSpPr>
        <p:spPr>
          <a:xfrm>
            <a:off x="7929797" y="484693"/>
            <a:ext cx="1864357" cy="369332"/>
          </a:xfrm>
          <a:prstGeom prst="rect">
            <a:avLst/>
          </a:prstGeom>
          <a:noFill/>
        </p:spPr>
        <p:txBody>
          <a:bodyPr wrap="none" rtlCol="0">
            <a:spAutoFit/>
          </a:bodyPr>
          <a:lstStyle/>
          <a:p>
            <a:r>
              <a:rPr lang="en-US" dirty="0"/>
              <a:t>Elizabeth Guzman</a:t>
            </a:r>
          </a:p>
        </p:txBody>
      </p:sp>
    </p:spTree>
    <p:extLst>
      <p:ext uri="{BB962C8B-B14F-4D97-AF65-F5344CB8AC3E}">
        <p14:creationId xmlns:p14="http://schemas.microsoft.com/office/powerpoint/2010/main" val="2372966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26011-4FD1-46BB-A71B-4C5F3300C7D0}"/>
              </a:ext>
            </a:extLst>
          </p:cNvPr>
          <p:cNvSpPr>
            <a:spLocks noGrp="1"/>
          </p:cNvSpPr>
          <p:nvPr>
            <p:ph type="title"/>
          </p:nvPr>
        </p:nvSpPr>
        <p:spPr>
          <a:xfrm>
            <a:off x="830781" y="263094"/>
            <a:ext cx="10530437" cy="443198"/>
          </a:xfrm>
        </p:spPr>
        <p:txBody>
          <a:bodyPr/>
          <a:lstStyle/>
          <a:p>
            <a:pPr algn="l"/>
            <a:r>
              <a:rPr lang="en-US" sz="3200" b="1" dirty="0"/>
              <a:t>Regional estimation of the K/</a:t>
            </a:r>
            <a:r>
              <a:rPr lang="en-US" sz="3200" b="1" dirty="0" err="1"/>
              <a:t>Pg</a:t>
            </a:r>
            <a:r>
              <a:rPr lang="en-US" sz="3200" b="1" dirty="0"/>
              <a:t> depth</a:t>
            </a:r>
          </a:p>
        </p:txBody>
      </p:sp>
      <p:pic>
        <p:nvPicPr>
          <p:cNvPr id="3" name="Picture 2">
            <a:extLst>
              <a:ext uri="{FF2B5EF4-FFF2-40B4-BE49-F238E27FC236}">
                <a16:creationId xmlns:a16="http://schemas.microsoft.com/office/drawing/2014/main" id="{9D6D2A24-9A0D-4559-B102-1B8A8398D8FA}"/>
              </a:ext>
            </a:extLst>
          </p:cNvPr>
          <p:cNvPicPr>
            <a:picLocks noChangeAspect="1"/>
          </p:cNvPicPr>
          <p:nvPr/>
        </p:nvPicPr>
        <p:blipFill rotWithShape="1">
          <a:blip r:embed="rId3"/>
          <a:srcRect t="16576"/>
          <a:stretch/>
        </p:blipFill>
        <p:spPr>
          <a:xfrm>
            <a:off x="1179385" y="1055295"/>
            <a:ext cx="8602240" cy="5552872"/>
          </a:xfrm>
          <a:prstGeom prst="rect">
            <a:avLst/>
          </a:prstGeom>
          <a:ln>
            <a:solidFill>
              <a:schemeClr val="tx1"/>
            </a:solidFill>
          </a:ln>
        </p:spPr>
      </p:pic>
      <p:sp>
        <p:nvSpPr>
          <p:cNvPr id="6" name="TextBox 5">
            <a:extLst>
              <a:ext uri="{FF2B5EF4-FFF2-40B4-BE49-F238E27FC236}">
                <a16:creationId xmlns:a16="http://schemas.microsoft.com/office/drawing/2014/main" id="{F3F0A27E-2962-4F70-B628-E0190779A06F}"/>
              </a:ext>
            </a:extLst>
          </p:cNvPr>
          <p:cNvSpPr txBox="1"/>
          <p:nvPr/>
        </p:nvSpPr>
        <p:spPr>
          <a:xfrm>
            <a:off x="9871003" y="1329995"/>
            <a:ext cx="2320997" cy="4402167"/>
          </a:xfrm>
          <a:prstGeom prst="rect">
            <a:avLst/>
          </a:prstGeom>
          <a:noFill/>
        </p:spPr>
        <p:txBody>
          <a:bodyPr wrap="square" rtlCol="0">
            <a:spAutoFit/>
          </a:bodyPr>
          <a:lstStyle/>
          <a:p>
            <a:pPr algn="ctr"/>
            <a:r>
              <a:rPr lang="en-US" sz="1867" dirty="0">
                <a:latin typeface="Arial" panose="020B0604020202020204" pitchFamily="34" charset="0"/>
                <a:cs typeface="Arial" panose="020B0604020202020204" pitchFamily="34" charset="0"/>
              </a:rPr>
              <a:t>Central uplift</a:t>
            </a:r>
          </a:p>
          <a:p>
            <a:pPr algn="ctr"/>
            <a:r>
              <a:rPr lang="en-US" sz="1867" dirty="0">
                <a:latin typeface="Arial" panose="020B0604020202020204" pitchFamily="34" charset="0"/>
                <a:cs typeface="Arial" panose="020B0604020202020204" pitchFamily="34" charset="0"/>
              </a:rPr>
              <a:t>(C1, S1)</a:t>
            </a:r>
          </a:p>
          <a:p>
            <a:pPr algn="ctr"/>
            <a:endParaRPr lang="en-US" sz="1867" dirty="0">
              <a:latin typeface="Arial" panose="020B0604020202020204" pitchFamily="34" charset="0"/>
              <a:cs typeface="Arial" panose="020B0604020202020204" pitchFamily="34" charset="0"/>
            </a:endParaRPr>
          </a:p>
          <a:p>
            <a:pPr algn="ctr"/>
            <a:r>
              <a:rPr lang="en-US" sz="1867" dirty="0">
                <a:latin typeface="Arial" panose="020B0604020202020204" pitchFamily="34" charset="0"/>
                <a:cs typeface="Arial" panose="020B0604020202020204" pitchFamily="34" charset="0"/>
              </a:rPr>
              <a:t>Terrace zone</a:t>
            </a:r>
          </a:p>
          <a:p>
            <a:pPr algn="ctr"/>
            <a:r>
              <a:rPr lang="en-US" sz="1867" dirty="0">
                <a:latin typeface="Arial" panose="020B0604020202020204" pitchFamily="34" charset="0"/>
                <a:cs typeface="Arial" panose="020B0604020202020204" pitchFamily="34" charset="0"/>
              </a:rPr>
              <a:t>(Yax-1, Y6)</a:t>
            </a:r>
          </a:p>
          <a:p>
            <a:pPr algn="ctr"/>
            <a:endParaRPr lang="en-US" sz="1867" dirty="0">
              <a:latin typeface="Arial" panose="020B0604020202020204" pitchFamily="34" charset="0"/>
              <a:cs typeface="Arial" panose="020B0604020202020204" pitchFamily="34" charset="0"/>
            </a:endParaRPr>
          </a:p>
          <a:p>
            <a:pPr algn="ctr"/>
            <a:r>
              <a:rPr lang="en-US" sz="1867" dirty="0">
                <a:latin typeface="Arial" panose="020B0604020202020204" pitchFamily="34" charset="0"/>
                <a:cs typeface="Arial" panose="020B0604020202020204" pitchFamily="34" charset="0"/>
              </a:rPr>
              <a:t>Southern Yucatán Trough</a:t>
            </a:r>
          </a:p>
          <a:p>
            <a:pPr algn="ctr"/>
            <a:r>
              <a:rPr lang="en-US" sz="1867" dirty="0">
                <a:latin typeface="Arial" panose="020B0604020202020204" pitchFamily="34" charset="0"/>
                <a:cs typeface="Arial" panose="020B0604020202020204" pitchFamily="34" charset="0"/>
              </a:rPr>
              <a:t>(T1)</a:t>
            </a:r>
          </a:p>
          <a:p>
            <a:pPr algn="ctr"/>
            <a:endParaRPr lang="en-US" sz="1867" dirty="0">
              <a:latin typeface="Arial" panose="020B0604020202020204" pitchFamily="34" charset="0"/>
              <a:cs typeface="Arial" panose="020B0604020202020204" pitchFamily="34" charset="0"/>
            </a:endParaRPr>
          </a:p>
          <a:p>
            <a:pPr algn="ctr"/>
            <a:r>
              <a:rPr lang="en-US" sz="1867" dirty="0">
                <a:latin typeface="Arial" panose="020B0604020202020204" pitchFamily="34" charset="0"/>
                <a:cs typeface="Arial" panose="020B0604020202020204" pitchFamily="34" charset="0"/>
              </a:rPr>
              <a:t>East Yucatán Platform</a:t>
            </a:r>
          </a:p>
          <a:p>
            <a:pPr algn="ctr"/>
            <a:r>
              <a:rPr lang="en-US" sz="1867" dirty="0">
                <a:latin typeface="Arial" panose="020B0604020202020204" pitchFamily="34" charset="0"/>
                <a:cs typeface="Arial" panose="020B0604020202020204" pitchFamily="34" charset="0"/>
              </a:rPr>
              <a:t> (Y4,Y5, BEV-4, Y1,Y2, U6, and U7)</a:t>
            </a:r>
          </a:p>
          <a:p>
            <a:pPr algn="ctr"/>
            <a:endParaRPr lang="en-US" sz="1867"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3BB7146-E9B6-4AFB-AB1C-50C7E328DC4D}"/>
              </a:ext>
            </a:extLst>
          </p:cNvPr>
          <p:cNvPicPr>
            <a:picLocks noChangeAspect="1"/>
          </p:cNvPicPr>
          <p:nvPr/>
        </p:nvPicPr>
        <p:blipFill rotWithShape="1">
          <a:blip r:embed="rId4"/>
          <a:srcRect l="1204" t="4014" r="88944" b="68467"/>
          <a:stretch/>
        </p:blipFill>
        <p:spPr>
          <a:xfrm>
            <a:off x="1179385" y="1020960"/>
            <a:ext cx="1085851" cy="2346835"/>
          </a:xfrm>
          <a:prstGeom prst="rect">
            <a:avLst/>
          </a:prstGeom>
        </p:spPr>
      </p:pic>
      <p:cxnSp>
        <p:nvCxnSpPr>
          <p:cNvPr id="8" name="Straight Arrow Connector 7">
            <a:extLst>
              <a:ext uri="{FF2B5EF4-FFF2-40B4-BE49-F238E27FC236}">
                <a16:creationId xmlns:a16="http://schemas.microsoft.com/office/drawing/2014/main" id="{AF53E1AE-75A3-4FE1-8F82-FD1C9F9E27E8}"/>
              </a:ext>
            </a:extLst>
          </p:cNvPr>
          <p:cNvCxnSpPr>
            <a:cxnSpLocks/>
          </p:cNvCxnSpPr>
          <p:nvPr/>
        </p:nvCxnSpPr>
        <p:spPr>
          <a:xfrm flipH="1">
            <a:off x="5972175" y="1625601"/>
            <a:ext cx="4327963" cy="2633444"/>
          </a:xfrm>
          <a:prstGeom prst="straightConnector1">
            <a:avLst/>
          </a:prstGeom>
          <a:ln w="3175">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12255D5-5833-4F46-B3CD-CF0AEB1B0D5A}"/>
              </a:ext>
            </a:extLst>
          </p:cNvPr>
          <p:cNvCxnSpPr>
            <a:cxnSpLocks/>
          </p:cNvCxnSpPr>
          <p:nvPr/>
        </p:nvCxnSpPr>
        <p:spPr>
          <a:xfrm flipH="1">
            <a:off x="5633545" y="2452414"/>
            <a:ext cx="4666592" cy="2175721"/>
          </a:xfrm>
          <a:prstGeom prst="straightConnector1">
            <a:avLst/>
          </a:prstGeom>
          <a:ln w="3175">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AF17F49-D8D4-4B81-8CBC-7A1688608B52}"/>
              </a:ext>
            </a:extLst>
          </p:cNvPr>
          <p:cNvCxnSpPr>
            <a:cxnSpLocks/>
          </p:cNvCxnSpPr>
          <p:nvPr/>
        </p:nvCxnSpPr>
        <p:spPr>
          <a:xfrm flipH="1">
            <a:off x="5410201" y="3533267"/>
            <a:ext cx="4889937" cy="1810259"/>
          </a:xfrm>
          <a:prstGeom prst="straightConnector1">
            <a:avLst/>
          </a:prstGeom>
          <a:ln w="3175">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5A0ACF6-A1C5-4FA0-9B62-3C49F1123C20}"/>
              </a:ext>
            </a:extLst>
          </p:cNvPr>
          <p:cNvCxnSpPr>
            <a:cxnSpLocks/>
          </p:cNvCxnSpPr>
          <p:nvPr/>
        </p:nvCxnSpPr>
        <p:spPr>
          <a:xfrm flipH="1">
            <a:off x="7273159" y="4586034"/>
            <a:ext cx="3026979" cy="973181"/>
          </a:xfrm>
          <a:prstGeom prst="straightConnector1">
            <a:avLst/>
          </a:prstGeom>
          <a:ln w="3175">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052E6AA-7547-4C10-840A-EEFC86F5D350}"/>
              </a:ext>
            </a:extLst>
          </p:cNvPr>
          <p:cNvCxnSpPr>
            <a:cxnSpLocks/>
          </p:cNvCxnSpPr>
          <p:nvPr/>
        </p:nvCxnSpPr>
        <p:spPr>
          <a:xfrm flipV="1">
            <a:off x="1090009" y="4981576"/>
            <a:ext cx="4053492" cy="91049"/>
          </a:xfrm>
          <a:prstGeom prst="straightConnector1">
            <a:avLst/>
          </a:prstGeom>
          <a:ln w="3175">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FAD833A-B447-4AF7-AEFE-A1D44953FA73}"/>
              </a:ext>
            </a:extLst>
          </p:cNvPr>
          <p:cNvSpPr txBox="1"/>
          <p:nvPr/>
        </p:nvSpPr>
        <p:spPr>
          <a:xfrm>
            <a:off x="-150536" y="4259044"/>
            <a:ext cx="1595904" cy="1241622"/>
          </a:xfrm>
          <a:prstGeom prst="rect">
            <a:avLst/>
          </a:prstGeom>
          <a:noFill/>
        </p:spPr>
        <p:txBody>
          <a:bodyPr wrap="square">
            <a:spAutoFit/>
          </a:bodyPr>
          <a:lstStyle/>
          <a:p>
            <a:pPr algn="ctr"/>
            <a:r>
              <a:rPr lang="en-US" sz="1867" dirty="0">
                <a:latin typeface="Arial" panose="020B0604020202020204" pitchFamily="34" charset="0"/>
                <a:cs typeface="Arial" panose="020B0604020202020204" pitchFamily="34" charset="0"/>
              </a:rPr>
              <a:t>West Yucatán Platform</a:t>
            </a:r>
          </a:p>
          <a:p>
            <a:pPr algn="ctr"/>
            <a:r>
              <a:rPr lang="en-US" sz="1867" dirty="0">
                <a:latin typeface="Arial" panose="020B0604020202020204" pitchFamily="34" charset="0"/>
                <a:cs typeface="Arial" panose="020B0604020202020204" pitchFamily="34" charset="0"/>
              </a:rPr>
              <a:t>U5 </a:t>
            </a:r>
          </a:p>
        </p:txBody>
      </p:sp>
      <p:sp>
        <p:nvSpPr>
          <p:cNvPr id="4" name="TextBox 3">
            <a:extLst>
              <a:ext uri="{FF2B5EF4-FFF2-40B4-BE49-F238E27FC236}">
                <a16:creationId xmlns:a16="http://schemas.microsoft.com/office/drawing/2014/main" id="{469ED749-E1C3-F51F-66DD-C938DBC6E8F8}"/>
              </a:ext>
            </a:extLst>
          </p:cNvPr>
          <p:cNvSpPr txBox="1"/>
          <p:nvPr/>
        </p:nvSpPr>
        <p:spPr>
          <a:xfrm>
            <a:off x="8319542" y="648811"/>
            <a:ext cx="1864357" cy="369332"/>
          </a:xfrm>
          <a:prstGeom prst="rect">
            <a:avLst/>
          </a:prstGeom>
          <a:noFill/>
        </p:spPr>
        <p:txBody>
          <a:bodyPr wrap="none" rtlCol="0">
            <a:spAutoFit/>
          </a:bodyPr>
          <a:lstStyle/>
          <a:p>
            <a:r>
              <a:rPr lang="en-US" dirty="0"/>
              <a:t>Elizabeth Guzman</a:t>
            </a:r>
          </a:p>
        </p:txBody>
      </p:sp>
    </p:spTree>
    <p:extLst>
      <p:ext uri="{BB962C8B-B14F-4D97-AF65-F5344CB8AC3E}">
        <p14:creationId xmlns:p14="http://schemas.microsoft.com/office/powerpoint/2010/main" val="1278333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ED0C19-831D-4EE3-A1A7-69BE3884E61B}"/>
              </a:ext>
            </a:extLst>
          </p:cNvPr>
          <p:cNvPicPr>
            <a:picLocks noChangeAspect="1"/>
          </p:cNvPicPr>
          <p:nvPr/>
        </p:nvPicPr>
        <p:blipFill>
          <a:blip r:embed="rId3"/>
          <a:stretch>
            <a:fillRect/>
          </a:stretch>
        </p:blipFill>
        <p:spPr>
          <a:xfrm>
            <a:off x="2358546" y="1032455"/>
            <a:ext cx="8052279" cy="5701980"/>
          </a:xfrm>
          <a:prstGeom prst="rect">
            <a:avLst/>
          </a:prstGeom>
        </p:spPr>
      </p:pic>
      <p:sp>
        <p:nvSpPr>
          <p:cNvPr id="2" name="Title 1">
            <a:extLst>
              <a:ext uri="{FF2B5EF4-FFF2-40B4-BE49-F238E27FC236}">
                <a16:creationId xmlns:a16="http://schemas.microsoft.com/office/drawing/2014/main" id="{FEC26011-4FD1-46BB-A71B-4C5F3300C7D0}"/>
              </a:ext>
            </a:extLst>
          </p:cNvPr>
          <p:cNvSpPr>
            <a:spLocks noGrp="1"/>
          </p:cNvSpPr>
          <p:nvPr>
            <p:ph type="title"/>
          </p:nvPr>
        </p:nvSpPr>
        <p:spPr>
          <a:xfrm>
            <a:off x="369523" y="235105"/>
            <a:ext cx="10530437" cy="498598"/>
          </a:xfrm>
        </p:spPr>
        <p:txBody>
          <a:bodyPr/>
          <a:lstStyle/>
          <a:p>
            <a:r>
              <a:rPr lang="en-US" b="1" dirty="0"/>
              <a:t>Margins of the Yucatán Trough</a:t>
            </a:r>
          </a:p>
        </p:txBody>
      </p:sp>
      <p:pic>
        <p:nvPicPr>
          <p:cNvPr id="8" name="Picture 7">
            <a:extLst>
              <a:ext uri="{FF2B5EF4-FFF2-40B4-BE49-F238E27FC236}">
                <a16:creationId xmlns:a16="http://schemas.microsoft.com/office/drawing/2014/main" id="{3BE13686-B059-4E24-80F2-BBD5DE23E95F}"/>
              </a:ext>
            </a:extLst>
          </p:cNvPr>
          <p:cNvPicPr>
            <a:picLocks noChangeAspect="1"/>
          </p:cNvPicPr>
          <p:nvPr/>
        </p:nvPicPr>
        <p:blipFill rotWithShape="1">
          <a:blip r:embed="rId4"/>
          <a:srcRect l="1204" t="4014" r="88944" b="68467"/>
          <a:stretch/>
        </p:blipFill>
        <p:spPr>
          <a:xfrm>
            <a:off x="10584464" y="2710027"/>
            <a:ext cx="1085851" cy="2346835"/>
          </a:xfrm>
          <a:prstGeom prst="rect">
            <a:avLst/>
          </a:prstGeom>
        </p:spPr>
      </p:pic>
      <p:sp>
        <p:nvSpPr>
          <p:cNvPr id="3" name="TextBox 2">
            <a:extLst>
              <a:ext uri="{FF2B5EF4-FFF2-40B4-BE49-F238E27FC236}">
                <a16:creationId xmlns:a16="http://schemas.microsoft.com/office/drawing/2014/main" id="{0696E63D-5C06-4027-AFDB-B6964D60E907}"/>
              </a:ext>
            </a:extLst>
          </p:cNvPr>
          <p:cNvSpPr txBox="1"/>
          <p:nvPr/>
        </p:nvSpPr>
        <p:spPr>
          <a:xfrm>
            <a:off x="369523" y="1787525"/>
            <a:ext cx="1869135" cy="2965555"/>
          </a:xfrm>
          <a:prstGeom prst="rect">
            <a:avLst/>
          </a:prstGeom>
          <a:noFill/>
        </p:spPr>
        <p:txBody>
          <a:bodyPr wrap="square" rtlCol="0">
            <a:spAutoFit/>
          </a:bodyPr>
          <a:lstStyle/>
          <a:p>
            <a:pPr algn="ctr"/>
            <a:r>
              <a:rPr lang="en-US" sz="1867" dirty="0">
                <a:latin typeface="Arial" panose="020B0604020202020204" pitchFamily="34" charset="0"/>
                <a:cs typeface="Arial" panose="020B0604020202020204" pitchFamily="34" charset="0"/>
              </a:rPr>
              <a:t>The width of the previous margins is unknown but extrapolating the margins we estimate the trough to be ~80 km before the impact.</a:t>
            </a:r>
          </a:p>
        </p:txBody>
      </p:sp>
      <p:cxnSp>
        <p:nvCxnSpPr>
          <p:cNvPr id="17" name="Straight Arrow Connector 16">
            <a:extLst>
              <a:ext uri="{FF2B5EF4-FFF2-40B4-BE49-F238E27FC236}">
                <a16:creationId xmlns:a16="http://schemas.microsoft.com/office/drawing/2014/main" id="{CF76650C-058B-4D72-A299-7CE0F7D312E8}"/>
              </a:ext>
            </a:extLst>
          </p:cNvPr>
          <p:cNvCxnSpPr>
            <a:cxnSpLocks/>
          </p:cNvCxnSpPr>
          <p:nvPr/>
        </p:nvCxnSpPr>
        <p:spPr>
          <a:xfrm flipV="1">
            <a:off x="5292651" y="3638698"/>
            <a:ext cx="1805172" cy="88807"/>
          </a:xfrm>
          <a:prstGeom prst="straightConnector1">
            <a:avLst/>
          </a:prstGeom>
          <a:ln w="9525">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2A430D9-86F5-4BB0-A2E1-FB348498606C}"/>
              </a:ext>
            </a:extLst>
          </p:cNvPr>
          <p:cNvSpPr txBox="1"/>
          <p:nvPr/>
        </p:nvSpPr>
        <p:spPr>
          <a:xfrm rot="21304646">
            <a:off x="5879560" y="3585124"/>
            <a:ext cx="1085851" cy="338554"/>
          </a:xfrm>
          <a:prstGeom prst="rect">
            <a:avLst/>
          </a:prstGeom>
          <a:noFill/>
        </p:spPr>
        <p:txBody>
          <a:bodyPr wrap="square" rtlCol="0">
            <a:spAutoFit/>
          </a:bodyPr>
          <a:lstStyle/>
          <a:p>
            <a:r>
              <a:rPr lang="en-US" sz="1600" b="1" dirty="0">
                <a:solidFill>
                  <a:srgbClr val="FFFF00"/>
                </a:solidFill>
              </a:rPr>
              <a:t>80 km</a:t>
            </a:r>
          </a:p>
        </p:txBody>
      </p:sp>
      <p:sp>
        <p:nvSpPr>
          <p:cNvPr id="4" name="TextBox 3">
            <a:extLst>
              <a:ext uri="{FF2B5EF4-FFF2-40B4-BE49-F238E27FC236}">
                <a16:creationId xmlns:a16="http://schemas.microsoft.com/office/drawing/2014/main" id="{9EE7F835-6E05-4E3F-AB19-E017F9F6E1F4}"/>
              </a:ext>
            </a:extLst>
          </p:cNvPr>
          <p:cNvSpPr txBox="1"/>
          <p:nvPr/>
        </p:nvSpPr>
        <p:spPr>
          <a:xfrm>
            <a:off x="7929797" y="484693"/>
            <a:ext cx="1864357" cy="369332"/>
          </a:xfrm>
          <a:prstGeom prst="rect">
            <a:avLst/>
          </a:prstGeom>
          <a:noFill/>
        </p:spPr>
        <p:txBody>
          <a:bodyPr wrap="none" rtlCol="0">
            <a:spAutoFit/>
          </a:bodyPr>
          <a:lstStyle/>
          <a:p>
            <a:r>
              <a:rPr lang="en-US" dirty="0"/>
              <a:t>Elizabeth Guzman</a:t>
            </a:r>
          </a:p>
        </p:txBody>
      </p:sp>
    </p:spTree>
    <p:extLst>
      <p:ext uri="{BB962C8B-B14F-4D97-AF65-F5344CB8AC3E}">
        <p14:creationId xmlns:p14="http://schemas.microsoft.com/office/powerpoint/2010/main" val="2717107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C5EC5-4387-BB45-87B7-6FF779DB3250}"/>
              </a:ext>
            </a:extLst>
          </p:cNvPr>
          <p:cNvSpPr>
            <a:spLocks noGrp="1"/>
          </p:cNvSpPr>
          <p:nvPr>
            <p:ph type="title"/>
          </p:nvPr>
        </p:nvSpPr>
        <p:spPr>
          <a:xfrm>
            <a:off x="830781" y="207694"/>
            <a:ext cx="10530437" cy="553998"/>
          </a:xfrm>
        </p:spPr>
        <p:txBody>
          <a:bodyPr/>
          <a:lstStyle/>
          <a:p>
            <a:r>
              <a:rPr lang="en-US" sz="4000" b="1" dirty="0"/>
              <a:t>Comparison of size of seaway</a:t>
            </a:r>
          </a:p>
        </p:txBody>
      </p:sp>
      <p:pic>
        <p:nvPicPr>
          <p:cNvPr id="4" name="Picture 1" descr="page1image2456184256">
            <a:extLst>
              <a:ext uri="{FF2B5EF4-FFF2-40B4-BE49-F238E27FC236}">
                <a16:creationId xmlns:a16="http://schemas.microsoft.com/office/drawing/2014/main" id="{758C43FE-7448-0744-A801-13C188B49B5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9763" t="37776" r="27043" b="43528"/>
          <a:stretch/>
        </p:blipFill>
        <p:spPr bwMode="auto">
          <a:xfrm>
            <a:off x="183813" y="1338757"/>
            <a:ext cx="5537079" cy="42607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08593D1-DC91-BD4D-9DC2-6928A183ACEC}"/>
              </a:ext>
            </a:extLst>
          </p:cNvPr>
          <p:cNvPicPr>
            <a:picLocks noChangeAspect="1"/>
          </p:cNvPicPr>
          <p:nvPr/>
        </p:nvPicPr>
        <p:blipFill>
          <a:blip r:embed="rId3"/>
          <a:stretch>
            <a:fillRect/>
          </a:stretch>
        </p:blipFill>
        <p:spPr>
          <a:xfrm>
            <a:off x="5892679" y="1338757"/>
            <a:ext cx="6017009" cy="4260765"/>
          </a:xfrm>
          <a:prstGeom prst="rect">
            <a:avLst/>
          </a:prstGeom>
        </p:spPr>
      </p:pic>
      <p:pic>
        <p:nvPicPr>
          <p:cNvPr id="6" name="Picture 5">
            <a:extLst>
              <a:ext uri="{FF2B5EF4-FFF2-40B4-BE49-F238E27FC236}">
                <a16:creationId xmlns:a16="http://schemas.microsoft.com/office/drawing/2014/main" id="{98454764-F7D3-6A4C-A81A-7C27D8509C9A}"/>
              </a:ext>
            </a:extLst>
          </p:cNvPr>
          <p:cNvPicPr>
            <a:picLocks noChangeAspect="1"/>
          </p:cNvPicPr>
          <p:nvPr/>
        </p:nvPicPr>
        <p:blipFill rotWithShape="1">
          <a:blip r:embed="rId4"/>
          <a:srcRect l="1204" t="4014" r="88944" b="68467"/>
          <a:stretch/>
        </p:blipFill>
        <p:spPr>
          <a:xfrm>
            <a:off x="10584464" y="2710027"/>
            <a:ext cx="1085851" cy="2346835"/>
          </a:xfrm>
          <a:prstGeom prst="rect">
            <a:avLst/>
          </a:prstGeom>
        </p:spPr>
      </p:pic>
      <p:cxnSp>
        <p:nvCxnSpPr>
          <p:cNvPr id="7" name="Straight Arrow Connector 6">
            <a:extLst>
              <a:ext uri="{FF2B5EF4-FFF2-40B4-BE49-F238E27FC236}">
                <a16:creationId xmlns:a16="http://schemas.microsoft.com/office/drawing/2014/main" id="{FCA70A31-FD48-4C4C-88FB-760B3C281D54}"/>
              </a:ext>
            </a:extLst>
          </p:cNvPr>
          <p:cNvCxnSpPr>
            <a:cxnSpLocks/>
          </p:cNvCxnSpPr>
          <p:nvPr/>
        </p:nvCxnSpPr>
        <p:spPr>
          <a:xfrm flipV="1">
            <a:off x="8066785" y="3254247"/>
            <a:ext cx="1350592" cy="1"/>
          </a:xfrm>
          <a:prstGeom prst="straightConnector1">
            <a:avLst/>
          </a:prstGeom>
          <a:ln w="9525">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5C5A96B-7555-BC4B-946E-8A8D3140540A}"/>
              </a:ext>
            </a:extLst>
          </p:cNvPr>
          <p:cNvSpPr txBox="1"/>
          <p:nvPr/>
        </p:nvSpPr>
        <p:spPr>
          <a:xfrm rot="21304646">
            <a:off x="8276161" y="2885016"/>
            <a:ext cx="729550" cy="338554"/>
          </a:xfrm>
          <a:prstGeom prst="rect">
            <a:avLst/>
          </a:prstGeom>
          <a:noFill/>
        </p:spPr>
        <p:txBody>
          <a:bodyPr wrap="square" rtlCol="0">
            <a:spAutoFit/>
          </a:bodyPr>
          <a:lstStyle/>
          <a:p>
            <a:r>
              <a:rPr lang="en-US" sz="1600" b="1" dirty="0">
                <a:solidFill>
                  <a:srgbClr val="FFFF00"/>
                </a:solidFill>
              </a:rPr>
              <a:t>80 km</a:t>
            </a:r>
          </a:p>
        </p:txBody>
      </p:sp>
      <p:sp>
        <p:nvSpPr>
          <p:cNvPr id="11" name="TextBox 10">
            <a:extLst>
              <a:ext uri="{FF2B5EF4-FFF2-40B4-BE49-F238E27FC236}">
                <a16:creationId xmlns:a16="http://schemas.microsoft.com/office/drawing/2014/main" id="{72B867D6-6503-B341-9DCE-87B124852E9D}"/>
              </a:ext>
            </a:extLst>
          </p:cNvPr>
          <p:cNvSpPr txBox="1"/>
          <p:nvPr/>
        </p:nvSpPr>
        <p:spPr>
          <a:xfrm>
            <a:off x="1313897" y="2556138"/>
            <a:ext cx="952107" cy="307777"/>
          </a:xfrm>
          <a:prstGeom prst="rect">
            <a:avLst/>
          </a:prstGeom>
          <a:noFill/>
        </p:spPr>
        <p:txBody>
          <a:bodyPr wrap="square" rtlCol="0">
            <a:spAutoFit/>
          </a:bodyPr>
          <a:lstStyle/>
          <a:p>
            <a:r>
              <a:rPr lang="en-US" sz="1400" dirty="0"/>
              <a:t>Miami</a:t>
            </a:r>
          </a:p>
        </p:txBody>
      </p:sp>
      <p:sp>
        <p:nvSpPr>
          <p:cNvPr id="12" name="TextBox 11">
            <a:extLst>
              <a:ext uri="{FF2B5EF4-FFF2-40B4-BE49-F238E27FC236}">
                <a16:creationId xmlns:a16="http://schemas.microsoft.com/office/drawing/2014/main" id="{BB104226-FB20-1445-8815-B8A8D2A0B928}"/>
              </a:ext>
            </a:extLst>
          </p:cNvPr>
          <p:cNvSpPr txBox="1"/>
          <p:nvPr/>
        </p:nvSpPr>
        <p:spPr>
          <a:xfrm>
            <a:off x="3279368" y="2824765"/>
            <a:ext cx="952107" cy="307777"/>
          </a:xfrm>
          <a:prstGeom prst="rect">
            <a:avLst/>
          </a:prstGeom>
          <a:noFill/>
        </p:spPr>
        <p:txBody>
          <a:bodyPr wrap="square" rtlCol="0">
            <a:spAutoFit/>
          </a:bodyPr>
          <a:lstStyle/>
          <a:p>
            <a:r>
              <a:rPr lang="en-US" sz="1400" dirty="0">
                <a:solidFill>
                  <a:schemeClr val="bg1"/>
                </a:solidFill>
              </a:rPr>
              <a:t>Bimini</a:t>
            </a:r>
          </a:p>
        </p:txBody>
      </p:sp>
      <p:cxnSp>
        <p:nvCxnSpPr>
          <p:cNvPr id="13" name="Straight Arrow Connector 12">
            <a:extLst>
              <a:ext uri="{FF2B5EF4-FFF2-40B4-BE49-F238E27FC236}">
                <a16:creationId xmlns:a16="http://schemas.microsoft.com/office/drawing/2014/main" id="{16CD60F1-4207-244E-8FBC-9193A717983C}"/>
              </a:ext>
            </a:extLst>
          </p:cNvPr>
          <p:cNvCxnSpPr>
            <a:cxnSpLocks/>
          </p:cNvCxnSpPr>
          <p:nvPr/>
        </p:nvCxnSpPr>
        <p:spPr>
          <a:xfrm flipV="1">
            <a:off x="1887861" y="4208989"/>
            <a:ext cx="1350592" cy="1"/>
          </a:xfrm>
          <a:prstGeom prst="straightConnector1">
            <a:avLst/>
          </a:prstGeom>
          <a:ln w="9525">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1EE0C28-23CC-D24B-9BD9-AF558C1CFA59}"/>
              </a:ext>
            </a:extLst>
          </p:cNvPr>
          <p:cNvSpPr txBox="1"/>
          <p:nvPr/>
        </p:nvSpPr>
        <p:spPr>
          <a:xfrm>
            <a:off x="2097237" y="3839758"/>
            <a:ext cx="729550" cy="338554"/>
          </a:xfrm>
          <a:prstGeom prst="rect">
            <a:avLst/>
          </a:prstGeom>
          <a:noFill/>
        </p:spPr>
        <p:txBody>
          <a:bodyPr wrap="square" rtlCol="0">
            <a:spAutoFit/>
          </a:bodyPr>
          <a:lstStyle/>
          <a:p>
            <a:r>
              <a:rPr lang="en-US" sz="1600" b="1" dirty="0">
                <a:solidFill>
                  <a:srgbClr val="FFFF00"/>
                </a:solidFill>
              </a:rPr>
              <a:t>80 km</a:t>
            </a:r>
          </a:p>
        </p:txBody>
      </p:sp>
      <p:sp>
        <p:nvSpPr>
          <p:cNvPr id="3" name="TextBox 2">
            <a:extLst>
              <a:ext uri="{FF2B5EF4-FFF2-40B4-BE49-F238E27FC236}">
                <a16:creationId xmlns:a16="http://schemas.microsoft.com/office/drawing/2014/main" id="{08EE82CE-0E70-CFE2-B10D-84A70672A575}"/>
              </a:ext>
            </a:extLst>
          </p:cNvPr>
          <p:cNvSpPr txBox="1"/>
          <p:nvPr/>
        </p:nvSpPr>
        <p:spPr>
          <a:xfrm>
            <a:off x="8901183" y="935020"/>
            <a:ext cx="1864357" cy="369332"/>
          </a:xfrm>
          <a:prstGeom prst="rect">
            <a:avLst/>
          </a:prstGeom>
          <a:noFill/>
        </p:spPr>
        <p:txBody>
          <a:bodyPr wrap="none" rtlCol="0">
            <a:spAutoFit/>
          </a:bodyPr>
          <a:lstStyle/>
          <a:p>
            <a:r>
              <a:rPr lang="en-US" dirty="0"/>
              <a:t>Elizabeth Guzman</a:t>
            </a:r>
          </a:p>
        </p:txBody>
      </p:sp>
      <p:sp>
        <p:nvSpPr>
          <p:cNvPr id="9" name="TextBox 8">
            <a:extLst>
              <a:ext uri="{FF2B5EF4-FFF2-40B4-BE49-F238E27FC236}">
                <a16:creationId xmlns:a16="http://schemas.microsoft.com/office/drawing/2014/main" id="{4D050361-CA7C-8E42-CC25-EC0064F5C9AA}"/>
              </a:ext>
            </a:extLst>
          </p:cNvPr>
          <p:cNvSpPr txBox="1"/>
          <p:nvPr/>
        </p:nvSpPr>
        <p:spPr>
          <a:xfrm>
            <a:off x="235104" y="5662814"/>
            <a:ext cx="11956896" cy="830997"/>
          </a:xfrm>
          <a:prstGeom prst="rect">
            <a:avLst/>
          </a:prstGeom>
          <a:noFill/>
        </p:spPr>
        <p:txBody>
          <a:bodyPr wrap="square" rtlCol="0">
            <a:spAutoFit/>
          </a:bodyPr>
          <a:lstStyle/>
          <a:p>
            <a:r>
              <a:rPr lang="en-US" sz="2400" dirty="0"/>
              <a:t>The Seaway was comparable in width to the Straits of Florida but it was </a:t>
            </a:r>
            <a:r>
              <a:rPr lang="en-US" sz="2400" dirty="0" err="1"/>
              <a:t>deeping</a:t>
            </a:r>
            <a:r>
              <a:rPr lang="en-US" sz="2400" dirty="0"/>
              <a:t> to the north.</a:t>
            </a:r>
          </a:p>
          <a:p>
            <a:r>
              <a:rPr lang="en-US" sz="2400" dirty="0"/>
              <a:t>This explains the asymmetry in the crater rim and the lack of rim to the north.</a:t>
            </a:r>
          </a:p>
        </p:txBody>
      </p:sp>
      <p:sp>
        <p:nvSpPr>
          <p:cNvPr id="10" name="TextBox 9">
            <a:extLst>
              <a:ext uri="{FF2B5EF4-FFF2-40B4-BE49-F238E27FC236}">
                <a16:creationId xmlns:a16="http://schemas.microsoft.com/office/drawing/2014/main" id="{827299F9-81AF-CA80-84DB-CF678CBBD645}"/>
              </a:ext>
            </a:extLst>
          </p:cNvPr>
          <p:cNvSpPr txBox="1"/>
          <p:nvPr/>
        </p:nvSpPr>
        <p:spPr>
          <a:xfrm>
            <a:off x="3556179" y="4764474"/>
            <a:ext cx="1350592" cy="584775"/>
          </a:xfrm>
          <a:prstGeom prst="rect">
            <a:avLst/>
          </a:prstGeom>
          <a:noFill/>
        </p:spPr>
        <p:txBody>
          <a:bodyPr wrap="square" rtlCol="0">
            <a:spAutoFit/>
          </a:bodyPr>
          <a:lstStyle/>
          <a:p>
            <a:r>
              <a:rPr lang="en-US" sz="1600" b="1" dirty="0">
                <a:solidFill>
                  <a:srgbClr val="FFFF00"/>
                </a:solidFill>
              </a:rPr>
              <a:t>Great Bahama Bank</a:t>
            </a:r>
          </a:p>
        </p:txBody>
      </p:sp>
      <p:sp>
        <p:nvSpPr>
          <p:cNvPr id="15" name="TextBox 14">
            <a:extLst>
              <a:ext uri="{FF2B5EF4-FFF2-40B4-BE49-F238E27FC236}">
                <a16:creationId xmlns:a16="http://schemas.microsoft.com/office/drawing/2014/main" id="{4830D44B-7F46-4CE0-AB62-378565209EA2}"/>
              </a:ext>
            </a:extLst>
          </p:cNvPr>
          <p:cNvSpPr txBox="1"/>
          <p:nvPr/>
        </p:nvSpPr>
        <p:spPr>
          <a:xfrm>
            <a:off x="163102" y="3912019"/>
            <a:ext cx="1350592" cy="338554"/>
          </a:xfrm>
          <a:prstGeom prst="rect">
            <a:avLst/>
          </a:prstGeom>
          <a:noFill/>
        </p:spPr>
        <p:txBody>
          <a:bodyPr wrap="square" rtlCol="0">
            <a:spAutoFit/>
          </a:bodyPr>
          <a:lstStyle/>
          <a:p>
            <a:r>
              <a:rPr lang="en-US" sz="1600" b="1" dirty="0">
                <a:solidFill>
                  <a:srgbClr val="FFFF00"/>
                </a:solidFill>
              </a:rPr>
              <a:t>Florida Shelf</a:t>
            </a:r>
          </a:p>
        </p:txBody>
      </p:sp>
      <p:sp>
        <p:nvSpPr>
          <p:cNvPr id="16" name="TextBox 15">
            <a:extLst>
              <a:ext uri="{FF2B5EF4-FFF2-40B4-BE49-F238E27FC236}">
                <a16:creationId xmlns:a16="http://schemas.microsoft.com/office/drawing/2014/main" id="{C34484D0-2370-431F-DD19-2AAB6E97D27B}"/>
              </a:ext>
            </a:extLst>
          </p:cNvPr>
          <p:cNvSpPr txBox="1"/>
          <p:nvPr/>
        </p:nvSpPr>
        <p:spPr>
          <a:xfrm rot="16200000">
            <a:off x="1840595" y="2694638"/>
            <a:ext cx="1633829" cy="338554"/>
          </a:xfrm>
          <a:prstGeom prst="rect">
            <a:avLst/>
          </a:prstGeom>
          <a:noFill/>
        </p:spPr>
        <p:txBody>
          <a:bodyPr wrap="square" rtlCol="0">
            <a:spAutoFit/>
          </a:bodyPr>
          <a:lstStyle/>
          <a:p>
            <a:r>
              <a:rPr lang="en-US" sz="1600" b="1" dirty="0">
                <a:solidFill>
                  <a:srgbClr val="FFFF00"/>
                </a:solidFill>
              </a:rPr>
              <a:t>Straits of Florida</a:t>
            </a:r>
          </a:p>
        </p:txBody>
      </p:sp>
    </p:spTree>
    <p:extLst>
      <p:ext uri="{BB962C8B-B14F-4D97-AF65-F5344CB8AC3E}">
        <p14:creationId xmlns:p14="http://schemas.microsoft.com/office/powerpoint/2010/main" val="2529978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A00509-1FF0-FA4E-9FBF-50F4AA35B950}"/>
              </a:ext>
            </a:extLst>
          </p:cNvPr>
          <p:cNvPicPr>
            <a:picLocks noChangeAspect="1"/>
          </p:cNvPicPr>
          <p:nvPr/>
        </p:nvPicPr>
        <p:blipFill rotWithShape="1">
          <a:blip r:embed="rId3"/>
          <a:srcRect b="31177"/>
          <a:stretch/>
        </p:blipFill>
        <p:spPr>
          <a:xfrm>
            <a:off x="830781" y="1080110"/>
            <a:ext cx="9062727" cy="5043227"/>
          </a:xfrm>
          <a:prstGeom prst="rect">
            <a:avLst/>
          </a:prstGeom>
        </p:spPr>
      </p:pic>
      <p:sp>
        <p:nvSpPr>
          <p:cNvPr id="6" name="Title 5">
            <a:extLst>
              <a:ext uri="{FF2B5EF4-FFF2-40B4-BE49-F238E27FC236}">
                <a16:creationId xmlns:a16="http://schemas.microsoft.com/office/drawing/2014/main" id="{D77B5D42-49FC-FD4F-B065-A45B8D0F6A91}"/>
              </a:ext>
            </a:extLst>
          </p:cNvPr>
          <p:cNvSpPr>
            <a:spLocks noGrp="1"/>
          </p:cNvSpPr>
          <p:nvPr>
            <p:ph type="title"/>
          </p:nvPr>
        </p:nvSpPr>
        <p:spPr>
          <a:xfrm>
            <a:off x="830781" y="263094"/>
            <a:ext cx="10530437" cy="443198"/>
          </a:xfrm>
        </p:spPr>
        <p:txBody>
          <a:bodyPr/>
          <a:lstStyle/>
          <a:p>
            <a:r>
              <a:rPr lang="en-US" sz="3200" b="1" dirty="0"/>
              <a:t>Hiding of the crater</a:t>
            </a:r>
          </a:p>
        </p:txBody>
      </p:sp>
      <p:sp>
        <p:nvSpPr>
          <p:cNvPr id="8" name="TextBox 7">
            <a:extLst>
              <a:ext uri="{FF2B5EF4-FFF2-40B4-BE49-F238E27FC236}">
                <a16:creationId xmlns:a16="http://schemas.microsoft.com/office/drawing/2014/main" id="{BEB8F45E-8873-3848-B82E-E1B70E9DD1A6}"/>
              </a:ext>
            </a:extLst>
          </p:cNvPr>
          <p:cNvSpPr txBox="1"/>
          <p:nvPr/>
        </p:nvSpPr>
        <p:spPr>
          <a:xfrm>
            <a:off x="8158837" y="6312489"/>
            <a:ext cx="3469341" cy="369332"/>
          </a:xfrm>
          <a:prstGeom prst="rect">
            <a:avLst/>
          </a:prstGeom>
          <a:noFill/>
        </p:spPr>
        <p:txBody>
          <a:bodyPr wrap="square" rtlCol="0">
            <a:spAutoFit/>
          </a:bodyPr>
          <a:lstStyle/>
          <a:p>
            <a:r>
              <a:rPr lang="en-US" dirty="0"/>
              <a:t>Guzman-et-al-2021</a:t>
            </a:r>
          </a:p>
        </p:txBody>
      </p:sp>
    </p:spTree>
    <p:extLst>
      <p:ext uri="{BB962C8B-B14F-4D97-AF65-F5344CB8AC3E}">
        <p14:creationId xmlns:p14="http://schemas.microsoft.com/office/powerpoint/2010/main" val="2180156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7853350-7207-BF9A-B59C-7972DE7BDF63}"/>
              </a:ext>
            </a:extLst>
          </p:cNvPr>
          <p:cNvSpPr>
            <a:spLocks noGrp="1"/>
          </p:cNvSpPr>
          <p:nvPr>
            <p:ph type="title"/>
          </p:nvPr>
        </p:nvSpPr>
        <p:spPr>
          <a:xfrm>
            <a:off x="609600" y="267971"/>
            <a:ext cx="10972800" cy="596900"/>
          </a:xfrm>
        </p:spPr>
        <p:txBody>
          <a:bodyPr>
            <a:normAutofit/>
          </a:bodyPr>
          <a:lstStyle/>
          <a:p>
            <a:r>
              <a:rPr lang="en-US" sz="3200" b="1" dirty="0"/>
              <a:t>Core through the filling sequences</a:t>
            </a:r>
          </a:p>
        </p:txBody>
      </p:sp>
      <p:grpSp>
        <p:nvGrpSpPr>
          <p:cNvPr id="4" name="Group 3">
            <a:extLst>
              <a:ext uri="{FF2B5EF4-FFF2-40B4-BE49-F238E27FC236}">
                <a16:creationId xmlns:a16="http://schemas.microsoft.com/office/drawing/2014/main" id="{75DF21F1-EBBF-E6A0-A6AD-BF0C0BC6C8A7}"/>
              </a:ext>
            </a:extLst>
          </p:cNvPr>
          <p:cNvGrpSpPr/>
          <p:nvPr/>
        </p:nvGrpSpPr>
        <p:grpSpPr>
          <a:xfrm>
            <a:off x="241300" y="1019081"/>
            <a:ext cx="1925147" cy="5539995"/>
            <a:chOff x="4055186" y="1166018"/>
            <a:chExt cx="1572771" cy="4525963"/>
          </a:xfrm>
        </p:grpSpPr>
        <p:pic>
          <p:nvPicPr>
            <p:cNvPr id="2" name="Picture 1">
              <a:extLst>
                <a:ext uri="{FF2B5EF4-FFF2-40B4-BE49-F238E27FC236}">
                  <a16:creationId xmlns:a16="http://schemas.microsoft.com/office/drawing/2014/main" id="{4C2312F2-B413-DDC6-1FAE-FB32F2E2D705}"/>
                </a:ext>
              </a:extLst>
            </p:cNvPr>
            <p:cNvPicPr>
              <a:picLocks noChangeAspect="1"/>
            </p:cNvPicPr>
            <p:nvPr/>
          </p:nvPicPr>
          <p:blipFill>
            <a:blip r:embed="rId3"/>
            <a:stretch>
              <a:fillRect/>
            </a:stretch>
          </p:blipFill>
          <p:spPr>
            <a:xfrm rot="5400000">
              <a:off x="2578590" y="2642614"/>
              <a:ext cx="4525963" cy="1572771"/>
            </a:xfrm>
            <a:prstGeom prst="rect">
              <a:avLst/>
            </a:prstGeom>
            <a:noFill/>
          </p:spPr>
        </p:pic>
        <p:sp>
          <p:nvSpPr>
            <p:cNvPr id="3" name="Rectangle 2">
              <a:extLst>
                <a:ext uri="{FF2B5EF4-FFF2-40B4-BE49-F238E27FC236}">
                  <a16:creationId xmlns:a16="http://schemas.microsoft.com/office/drawing/2014/main" id="{6D27082D-9FCE-DCA1-AB02-9C36E513F1A4}"/>
                </a:ext>
              </a:extLst>
            </p:cNvPr>
            <p:cNvSpPr/>
            <p:nvPr/>
          </p:nvSpPr>
          <p:spPr>
            <a:xfrm>
              <a:off x="5298006" y="1170613"/>
              <a:ext cx="329951" cy="21653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77535AF-3079-A885-E86E-93DEDB46662C}"/>
              </a:ext>
            </a:extLst>
          </p:cNvPr>
          <p:cNvPicPr>
            <a:picLocks noChangeAspect="1"/>
          </p:cNvPicPr>
          <p:nvPr/>
        </p:nvPicPr>
        <p:blipFill>
          <a:blip r:embed="rId4"/>
          <a:stretch>
            <a:fillRect/>
          </a:stretch>
        </p:blipFill>
        <p:spPr>
          <a:xfrm>
            <a:off x="2273300" y="940887"/>
            <a:ext cx="5945610" cy="1911602"/>
          </a:xfrm>
          <a:prstGeom prst="rect">
            <a:avLst/>
          </a:prstGeom>
        </p:spPr>
      </p:pic>
      <p:pic>
        <p:nvPicPr>
          <p:cNvPr id="6" name="Picture 5">
            <a:extLst>
              <a:ext uri="{FF2B5EF4-FFF2-40B4-BE49-F238E27FC236}">
                <a16:creationId xmlns:a16="http://schemas.microsoft.com/office/drawing/2014/main" id="{CA1737EC-2111-DB8F-4674-1B48BFEA30A1}"/>
              </a:ext>
            </a:extLst>
          </p:cNvPr>
          <p:cNvPicPr>
            <a:picLocks noChangeAspect="1"/>
          </p:cNvPicPr>
          <p:nvPr/>
        </p:nvPicPr>
        <p:blipFill>
          <a:blip r:embed="rId5"/>
          <a:stretch>
            <a:fillRect/>
          </a:stretch>
        </p:blipFill>
        <p:spPr>
          <a:xfrm>
            <a:off x="2166447" y="2852489"/>
            <a:ext cx="7555161" cy="3706587"/>
          </a:xfrm>
          <a:prstGeom prst="rect">
            <a:avLst/>
          </a:prstGeom>
        </p:spPr>
      </p:pic>
      <p:pic>
        <p:nvPicPr>
          <p:cNvPr id="11" name="Picture 10">
            <a:extLst>
              <a:ext uri="{FF2B5EF4-FFF2-40B4-BE49-F238E27FC236}">
                <a16:creationId xmlns:a16="http://schemas.microsoft.com/office/drawing/2014/main" id="{5D940A93-46BC-5F4B-F66E-84FD013D26B4}"/>
              </a:ext>
            </a:extLst>
          </p:cNvPr>
          <p:cNvPicPr>
            <a:picLocks noChangeAspect="1"/>
          </p:cNvPicPr>
          <p:nvPr/>
        </p:nvPicPr>
        <p:blipFill>
          <a:blip r:embed="rId6"/>
          <a:stretch>
            <a:fillRect/>
          </a:stretch>
        </p:blipFill>
        <p:spPr>
          <a:xfrm>
            <a:off x="8738920" y="1223709"/>
            <a:ext cx="2947970" cy="2491035"/>
          </a:xfrm>
          <a:prstGeom prst="rect">
            <a:avLst/>
          </a:prstGeom>
          <a:ln>
            <a:solidFill>
              <a:schemeClr val="tx1"/>
            </a:solidFill>
          </a:ln>
        </p:spPr>
      </p:pic>
      <p:pic>
        <p:nvPicPr>
          <p:cNvPr id="12" name="Picture 11">
            <a:extLst>
              <a:ext uri="{FF2B5EF4-FFF2-40B4-BE49-F238E27FC236}">
                <a16:creationId xmlns:a16="http://schemas.microsoft.com/office/drawing/2014/main" id="{CFE9C213-28B8-0769-74A2-772960FF20A2}"/>
              </a:ext>
            </a:extLst>
          </p:cNvPr>
          <p:cNvPicPr>
            <a:picLocks noChangeAspect="1"/>
          </p:cNvPicPr>
          <p:nvPr/>
        </p:nvPicPr>
        <p:blipFill>
          <a:blip r:embed="rId7"/>
          <a:stretch>
            <a:fillRect/>
          </a:stretch>
        </p:blipFill>
        <p:spPr>
          <a:xfrm>
            <a:off x="8281626" y="5219631"/>
            <a:ext cx="3300774" cy="1339445"/>
          </a:xfrm>
          <a:prstGeom prst="rect">
            <a:avLst/>
          </a:prstGeom>
          <a:ln>
            <a:solidFill>
              <a:schemeClr val="tx1"/>
            </a:solidFill>
          </a:ln>
        </p:spPr>
      </p:pic>
      <p:sp>
        <p:nvSpPr>
          <p:cNvPr id="13" name="Oval 12">
            <a:extLst>
              <a:ext uri="{FF2B5EF4-FFF2-40B4-BE49-F238E27FC236}">
                <a16:creationId xmlns:a16="http://schemas.microsoft.com/office/drawing/2014/main" id="{97F308E4-B35D-160B-282D-D14F780D6AE3}"/>
              </a:ext>
            </a:extLst>
          </p:cNvPr>
          <p:cNvSpPr/>
          <p:nvPr/>
        </p:nvSpPr>
        <p:spPr>
          <a:xfrm>
            <a:off x="10052814" y="2646017"/>
            <a:ext cx="377607" cy="344239"/>
          </a:xfrm>
          <a:prstGeom prst="ellipse">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736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C006A-4EDD-6363-8318-BBFBDEE48343}"/>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CB13F876-BF0C-CE6F-4615-6240D0596C48}"/>
              </a:ext>
            </a:extLst>
          </p:cNvPr>
          <p:cNvSpPr>
            <a:spLocks noGrp="1" noChangeArrowheads="1"/>
          </p:cNvSpPr>
          <p:nvPr>
            <p:ph type="title"/>
          </p:nvPr>
        </p:nvSpPr>
        <p:spPr bwMode="auto">
          <a:xfrm>
            <a:off x="138952" y="261191"/>
            <a:ext cx="10972800" cy="59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200" b="1" dirty="0">
                <a:solidFill>
                  <a:schemeClr val="accent1">
                    <a:lumMod val="75000"/>
                  </a:schemeClr>
                </a:solidFill>
                <a:latin typeface="Montserrat" pitchFamily="2" charset="77"/>
                <a:ea typeface="ＭＳ Ｐゴシック" panose="020B0600070205080204" pitchFamily="34" charset="-128"/>
              </a:rPr>
              <a:t>Mike Whalen – a great field geologist</a:t>
            </a:r>
          </a:p>
        </p:txBody>
      </p:sp>
      <p:pic>
        <p:nvPicPr>
          <p:cNvPr id="3" name="Picture 2" descr="A person with a beard&#10;&#10;AI-generated content may be incorrect.">
            <a:extLst>
              <a:ext uri="{FF2B5EF4-FFF2-40B4-BE49-F238E27FC236}">
                <a16:creationId xmlns:a16="http://schemas.microsoft.com/office/drawing/2014/main" id="{5EB41D6E-8779-18FE-30B5-24B47A815B63}"/>
              </a:ext>
            </a:extLst>
          </p:cNvPr>
          <p:cNvPicPr>
            <a:picLocks noChangeAspect="1"/>
          </p:cNvPicPr>
          <p:nvPr/>
        </p:nvPicPr>
        <p:blipFill>
          <a:blip r:embed="rId2"/>
          <a:stretch>
            <a:fillRect/>
          </a:stretch>
        </p:blipFill>
        <p:spPr>
          <a:xfrm>
            <a:off x="7918207" y="1165590"/>
            <a:ext cx="4166215" cy="5091401"/>
          </a:xfrm>
          <a:prstGeom prst="rect">
            <a:avLst/>
          </a:prstGeom>
        </p:spPr>
      </p:pic>
      <p:pic>
        <p:nvPicPr>
          <p:cNvPr id="5" name="Picture 4" descr="A person standing in front of a tent&#10;&#10;AI-generated content may be incorrect.">
            <a:extLst>
              <a:ext uri="{FF2B5EF4-FFF2-40B4-BE49-F238E27FC236}">
                <a16:creationId xmlns:a16="http://schemas.microsoft.com/office/drawing/2014/main" id="{57D29964-AA4D-5DC3-A3C8-71DCC420FE89}"/>
              </a:ext>
            </a:extLst>
          </p:cNvPr>
          <p:cNvPicPr>
            <a:picLocks noChangeAspect="1"/>
          </p:cNvPicPr>
          <p:nvPr/>
        </p:nvPicPr>
        <p:blipFill>
          <a:blip r:embed="rId3"/>
          <a:stretch>
            <a:fillRect/>
          </a:stretch>
        </p:blipFill>
        <p:spPr>
          <a:xfrm>
            <a:off x="107578" y="1165590"/>
            <a:ext cx="7904278" cy="5105257"/>
          </a:xfrm>
          <a:prstGeom prst="rect">
            <a:avLst/>
          </a:prstGeom>
        </p:spPr>
      </p:pic>
    </p:spTree>
    <p:extLst>
      <p:ext uri="{BB962C8B-B14F-4D97-AF65-F5344CB8AC3E}">
        <p14:creationId xmlns:p14="http://schemas.microsoft.com/office/powerpoint/2010/main" val="3916183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A3083-F985-1DF3-B6C6-F94DD0112ED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D39A67A-1EBE-6114-D2F9-D7CBF782905D}"/>
              </a:ext>
            </a:extLst>
          </p:cNvPr>
          <p:cNvSpPr>
            <a:spLocks noGrp="1"/>
          </p:cNvSpPr>
          <p:nvPr>
            <p:ph type="title"/>
          </p:nvPr>
        </p:nvSpPr>
        <p:spPr>
          <a:xfrm>
            <a:off x="609600" y="267971"/>
            <a:ext cx="10972800" cy="596900"/>
          </a:xfrm>
        </p:spPr>
        <p:txBody>
          <a:bodyPr>
            <a:normAutofit/>
          </a:bodyPr>
          <a:lstStyle/>
          <a:p>
            <a:r>
              <a:rPr lang="en-US" sz="3200" b="1" dirty="0"/>
              <a:t>Sediment in the </a:t>
            </a:r>
            <a:r>
              <a:rPr lang="en-US" sz="3200" b="1" dirty="0" err="1"/>
              <a:t>prograding</a:t>
            </a:r>
            <a:r>
              <a:rPr lang="en-US" sz="3200" b="1" dirty="0"/>
              <a:t> sequences</a:t>
            </a:r>
          </a:p>
        </p:txBody>
      </p:sp>
      <p:pic>
        <p:nvPicPr>
          <p:cNvPr id="8" name="Picture 7">
            <a:extLst>
              <a:ext uri="{FF2B5EF4-FFF2-40B4-BE49-F238E27FC236}">
                <a16:creationId xmlns:a16="http://schemas.microsoft.com/office/drawing/2014/main" id="{A8B20F76-9814-F9E4-7BE7-65948828B3B4}"/>
              </a:ext>
            </a:extLst>
          </p:cNvPr>
          <p:cNvPicPr>
            <a:picLocks noChangeAspect="1"/>
          </p:cNvPicPr>
          <p:nvPr/>
        </p:nvPicPr>
        <p:blipFill>
          <a:blip r:embed="rId3"/>
          <a:stretch>
            <a:fillRect/>
          </a:stretch>
        </p:blipFill>
        <p:spPr>
          <a:xfrm>
            <a:off x="609600" y="1140505"/>
            <a:ext cx="2668199" cy="5318248"/>
          </a:xfrm>
          <a:prstGeom prst="rect">
            <a:avLst/>
          </a:prstGeom>
        </p:spPr>
      </p:pic>
      <p:pic>
        <p:nvPicPr>
          <p:cNvPr id="9" name="Picture 8">
            <a:extLst>
              <a:ext uri="{FF2B5EF4-FFF2-40B4-BE49-F238E27FC236}">
                <a16:creationId xmlns:a16="http://schemas.microsoft.com/office/drawing/2014/main" id="{5BB95D51-AB20-04AC-1104-E57A5BEC85A3}"/>
              </a:ext>
            </a:extLst>
          </p:cNvPr>
          <p:cNvPicPr>
            <a:picLocks noChangeAspect="1"/>
          </p:cNvPicPr>
          <p:nvPr/>
        </p:nvPicPr>
        <p:blipFill>
          <a:blip r:embed="rId4"/>
          <a:srcRect l="37251"/>
          <a:stretch>
            <a:fillRect/>
          </a:stretch>
        </p:blipFill>
        <p:spPr>
          <a:xfrm>
            <a:off x="7758284" y="1140505"/>
            <a:ext cx="3824116" cy="3252324"/>
          </a:xfrm>
          <a:prstGeom prst="rect">
            <a:avLst/>
          </a:prstGeom>
        </p:spPr>
      </p:pic>
      <p:pic>
        <p:nvPicPr>
          <p:cNvPr id="5" name="Picture 4">
            <a:extLst>
              <a:ext uri="{FF2B5EF4-FFF2-40B4-BE49-F238E27FC236}">
                <a16:creationId xmlns:a16="http://schemas.microsoft.com/office/drawing/2014/main" id="{45200F63-2402-D2CB-2B2D-F526DCD4BE8C}"/>
              </a:ext>
            </a:extLst>
          </p:cNvPr>
          <p:cNvPicPr>
            <a:picLocks noChangeAspect="1"/>
          </p:cNvPicPr>
          <p:nvPr/>
        </p:nvPicPr>
        <p:blipFill>
          <a:blip r:embed="rId5"/>
          <a:stretch>
            <a:fillRect/>
          </a:stretch>
        </p:blipFill>
        <p:spPr>
          <a:xfrm>
            <a:off x="3694782" y="1140505"/>
            <a:ext cx="3646519" cy="5318248"/>
          </a:xfrm>
          <a:prstGeom prst="rect">
            <a:avLst/>
          </a:prstGeom>
        </p:spPr>
      </p:pic>
      <p:sp>
        <p:nvSpPr>
          <p:cNvPr id="11" name="TextBox 10">
            <a:extLst>
              <a:ext uri="{FF2B5EF4-FFF2-40B4-BE49-F238E27FC236}">
                <a16:creationId xmlns:a16="http://schemas.microsoft.com/office/drawing/2014/main" id="{AED6D5EC-AB6F-F88A-02D0-01DE338C1DF9}"/>
              </a:ext>
            </a:extLst>
          </p:cNvPr>
          <p:cNvSpPr txBox="1"/>
          <p:nvPr/>
        </p:nvSpPr>
        <p:spPr>
          <a:xfrm>
            <a:off x="8064708" y="5456420"/>
            <a:ext cx="2578308" cy="369332"/>
          </a:xfrm>
          <a:prstGeom prst="rect">
            <a:avLst/>
          </a:prstGeom>
          <a:noFill/>
        </p:spPr>
        <p:txBody>
          <a:bodyPr wrap="square" rtlCol="0">
            <a:spAutoFit/>
          </a:bodyPr>
          <a:lstStyle/>
          <a:p>
            <a:r>
              <a:rPr lang="en-US" dirty="0"/>
              <a:t>Whalen et. 2009</a:t>
            </a:r>
          </a:p>
        </p:txBody>
      </p:sp>
    </p:spTree>
    <p:extLst>
      <p:ext uri="{BB962C8B-B14F-4D97-AF65-F5344CB8AC3E}">
        <p14:creationId xmlns:p14="http://schemas.microsoft.com/office/powerpoint/2010/main" val="1942223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88964EA-EE4F-4DEB-87CB-E9A9D0463E12}"/>
              </a:ext>
            </a:extLst>
          </p:cNvPr>
          <p:cNvGrpSpPr/>
          <p:nvPr/>
        </p:nvGrpSpPr>
        <p:grpSpPr>
          <a:xfrm>
            <a:off x="1131390" y="1000167"/>
            <a:ext cx="8588621" cy="4018267"/>
            <a:chOff x="190299" y="647405"/>
            <a:chExt cx="6441466" cy="3013700"/>
          </a:xfrm>
        </p:grpSpPr>
        <p:pic>
          <p:nvPicPr>
            <p:cNvPr id="37" name="Picture 36">
              <a:extLst>
                <a:ext uri="{FF2B5EF4-FFF2-40B4-BE49-F238E27FC236}">
                  <a16:creationId xmlns:a16="http://schemas.microsoft.com/office/drawing/2014/main" id="{86033B91-C166-468D-A69C-CC3A4A268439}"/>
                </a:ext>
              </a:extLst>
            </p:cNvPr>
            <p:cNvPicPr>
              <a:picLocks noChangeAspect="1"/>
            </p:cNvPicPr>
            <p:nvPr/>
          </p:nvPicPr>
          <p:blipFill rotWithShape="1">
            <a:blip r:embed="rId3"/>
            <a:srcRect t="5200" b="34331"/>
            <a:stretch/>
          </p:blipFill>
          <p:spPr>
            <a:xfrm>
              <a:off x="190299" y="647405"/>
              <a:ext cx="6441466" cy="3013700"/>
            </a:xfrm>
            <a:prstGeom prst="rect">
              <a:avLst/>
            </a:prstGeom>
          </p:spPr>
        </p:pic>
        <p:sp>
          <p:nvSpPr>
            <p:cNvPr id="39" name="Rectangle 38">
              <a:extLst>
                <a:ext uri="{FF2B5EF4-FFF2-40B4-BE49-F238E27FC236}">
                  <a16:creationId xmlns:a16="http://schemas.microsoft.com/office/drawing/2014/main" id="{31AD7FE6-8F2B-4AFA-B110-D0C815EC3AFE}"/>
                </a:ext>
              </a:extLst>
            </p:cNvPr>
            <p:cNvSpPr/>
            <p:nvPr/>
          </p:nvSpPr>
          <p:spPr>
            <a:xfrm>
              <a:off x="2758966" y="834136"/>
              <a:ext cx="574175" cy="58400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0" name="Rectangle 39">
              <a:extLst>
                <a:ext uri="{FF2B5EF4-FFF2-40B4-BE49-F238E27FC236}">
                  <a16:creationId xmlns:a16="http://schemas.microsoft.com/office/drawing/2014/main" id="{06DE671A-B79D-4C31-B981-85919FBB85D9}"/>
                </a:ext>
              </a:extLst>
            </p:cNvPr>
            <p:cNvSpPr/>
            <p:nvPr/>
          </p:nvSpPr>
          <p:spPr>
            <a:xfrm>
              <a:off x="430573" y="834136"/>
              <a:ext cx="1586486" cy="11738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pic>
        <p:nvPicPr>
          <p:cNvPr id="25" name="Picture 24">
            <a:extLst>
              <a:ext uri="{FF2B5EF4-FFF2-40B4-BE49-F238E27FC236}">
                <a16:creationId xmlns:a16="http://schemas.microsoft.com/office/drawing/2014/main" id="{32B79FE3-55D0-463C-84FA-E005A01DEA13}"/>
              </a:ext>
            </a:extLst>
          </p:cNvPr>
          <p:cNvPicPr>
            <a:picLocks noChangeAspect="1"/>
          </p:cNvPicPr>
          <p:nvPr/>
        </p:nvPicPr>
        <p:blipFill rotWithShape="1">
          <a:blip r:embed="rId4"/>
          <a:srcRect t="6431" r="923" b="1330"/>
          <a:stretch/>
        </p:blipFill>
        <p:spPr>
          <a:xfrm>
            <a:off x="4908122" y="3932787"/>
            <a:ext cx="3564751" cy="2699184"/>
          </a:xfrm>
          <a:prstGeom prst="rect">
            <a:avLst/>
          </a:prstGeom>
          <a:ln>
            <a:solidFill>
              <a:schemeClr val="tx1"/>
            </a:solidFill>
          </a:ln>
        </p:spPr>
      </p:pic>
      <p:pic>
        <p:nvPicPr>
          <p:cNvPr id="41" name="Picture 40">
            <a:extLst>
              <a:ext uri="{FF2B5EF4-FFF2-40B4-BE49-F238E27FC236}">
                <a16:creationId xmlns:a16="http://schemas.microsoft.com/office/drawing/2014/main" id="{459CAC53-9CF8-4138-AC5C-F9B1C791C863}"/>
              </a:ext>
            </a:extLst>
          </p:cNvPr>
          <p:cNvPicPr>
            <a:picLocks noChangeAspect="1"/>
          </p:cNvPicPr>
          <p:nvPr/>
        </p:nvPicPr>
        <p:blipFill rotWithShape="1">
          <a:blip r:embed="rId5"/>
          <a:srcRect t="6588" r="923" b="1330"/>
          <a:stretch/>
        </p:blipFill>
        <p:spPr>
          <a:xfrm>
            <a:off x="1185721" y="3932787"/>
            <a:ext cx="3644331" cy="2699184"/>
          </a:xfrm>
          <a:prstGeom prst="rect">
            <a:avLst/>
          </a:prstGeom>
          <a:ln>
            <a:solidFill>
              <a:schemeClr val="tx1"/>
            </a:solidFill>
          </a:ln>
        </p:spPr>
      </p:pic>
      <p:sp>
        <p:nvSpPr>
          <p:cNvPr id="32" name="TextBox 31">
            <a:extLst>
              <a:ext uri="{FF2B5EF4-FFF2-40B4-BE49-F238E27FC236}">
                <a16:creationId xmlns:a16="http://schemas.microsoft.com/office/drawing/2014/main" id="{99AC4814-D20D-43A4-B8CB-6D8239A5B464}"/>
              </a:ext>
            </a:extLst>
          </p:cNvPr>
          <p:cNvSpPr txBox="1"/>
          <p:nvPr/>
        </p:nvSpPr>
        <p:spPr>
          <a:xfrm>
            <a:off x="5845271" y="4336879"/>
            <a:ext cx="1109283" cy="369332"/>
          </a:xfrm>
          <a:prstGeom prst="rect">
            <a:avLst/>
          </a:prstGeom>
          <a:noFill/>
        </p:spPr>
        <p:txBody>
          <a:bodyPr wrap="square" rtlCol="0">
            <a:spAutoFit/>
          </a:bodyPr>
          <a:lstStyle/>
          <a:p>
            <a:r>
              <a:rPr lang="en-US" dirty="0"/>
              <a:t>Cenozoic</a:t>
            </a:r>
          </a:p>
        </p:txBody>
      </p:sp>
      <p:sp>
        <p:nvSpPr>
          <p:cNvPr id="2" name="Title 1">
            <a:extLst>
              <a:ext uri="{FF2B5EF4-FFF2-40B4-BE49-F238E27FC236}">
                <a16:creationId xmlns:a16="http://schemas.microsoft.com/office/drawing/2014/main" id="{7C402B24-0F63-427C-9E73-C286C9AA5B2D}"/>
              </a:ext>
            </a:extLst>
          </p:cNvPr>
          <p:cNvSpPr>
            <a:spLocks noGrp="1"/>
          </p:cNvSpPr>
          <p:nvPr>
            <p:ph type="title"/>
          </p:nvPr>
        </p:nvSpPr>
        <p:spPr/>
        <p:txBody>
          <a:bodyPr>
            <a:normAutofit/>
          </a:bodyPr>
          <a:lstStyle/>
          <a:p>
            <a:r>
              <a:rPr lang="en-US" sz="3200" b="1" dirty="0"/>
              <a:t>Expansion of the western  platform</a:t>
            </a:r>
            <a:endParaRPr lang="en-US" sz="3200" dirty="0"/>
          </a:p>
        </p:txBody>
      </p:sp>
      <p:sp>
        <p:nvSpPr>
          <p:cNvPr id="11" name="TextBox 10">
            <a:extLst>
              <a:ext uri="{FF2B5EF4-FFF2-40B4-BE49-F238E27FC236}">
                <a16:creationId xmlns:a16="http://schemas.microsoft.com/office/drawing/2014/main" id="{445E57AC-F7A2-414B-ACD5-A0C62CAA07E1}"/>
              </a:ext>
            </a:extLst>
          </p:cNvPr>
          <p:cNvSpPr txBox="1"/>
          <p:nvPr/>
        </p:nvSpPr>
        <p:spPr>
          <a:xfrm>
            <a:off x="8790682" y="5383684"/>
            <a:ext cx="3138975" cy="830997"/>
          </a:xfrm>
          <a:prstGeom prst="rect">
            <a:avLst/>
          </a:prstGeom>
          <a:solidFill>
            <a:schemeClr val="bg2"/>
          </a:solidFill>
        </p:spPr>
        <p:txBody>
          <a:bodyPr wrap="square" rtlCol="0">
            <a:spAutoFit/>
          </a:bodyPr>
          <a:lstStyle>
            <a:defPPr>
              <a:defRPr lang="en-US"/>
            </a:defPPr>
            <a:lvl1pPr>
              <a:defRPr sz="1600"/>
            </a:lvl1pPr>
          </a:lstStyle>
          <a:p>
            <a:r>
              <a:rPr lang="en-US" dirty="0"/>
              <a:t>Chaotic reflection patterns </a:t>
            </a:r>
          </a:p>
          <a:p>
            <a:r>
              <a:rPr lang="en-US" dirty="0" err="1"/>
              <a:t>Aggradational</a:t>
            </a:r>
            <a:r>
              <a:rPr lang="en-US" dirty="0"/>
              <a:t> patterns</a:t>
            </a:r>
          </a:p>
          <a:p>
            <a:r>
              <a:rPr lang="en-US" dirty="0"/>
              <a:t>Slight </a:t>
            </a:r>
            <a:r>
              <a:rPr lang="en-US" dirty="0" err="1"/>
              <a:t>progradational</a:t>
            </a:r>
            <a:r>
              <a:rPr lang="en-US" dirty="0"/>
              <a:t> patterns</a:t>
            </a:r>
          </a:p>
        </p:txBody>
      </p:sp>
      <p:sp>
        <p:nvSpPr>
          <p:cNvPr id="13" name="Left Brace 12">
            <a:extLst>
              <a:ext uri="{FF2B5EF4-FFF2-40B4-BE49-F238E27FC236}">
                <a16:creationId xmlns:a16="http://schemas.microsoft.com/office/drawing/2014/main" id="{2294CE08-B4E6-49F3-92E6-535A078684C7}"/>
              </a:ext>
            </a:extLst>
          </p:cNvPr>
          <p:cNvSpPr/>
          <p:nvPr/>
        </p:nvSpPr>
        <p:spPr>
          <a:xfrm rot="10800000">
            <a:off x="8550944" y="5217459"/>
            <a:ext cx="145971" cy="1400608"/>
          </a:xfrm>
          <a:prstGeom prst="leftBrace">
            <a:avLst/>
          </a:prstGeom>
          <a:ln w="38100">
            <a:solidFill>
              <a:srgbClr val="171C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171CF1"/>
                </a:solidFill>
              </a:ln>
            </a:endParaRPr>
          </a:p>
        </p:txBody>
      </p:sp>
      <p:sp>
        <p:nvSpPr>
          <p:cNvPr id="15" name="TextBox 14">
            <a:extLst>
              <a:ext uri="{FF2B5EF4-FFF2-40B4-BE49-F238E27FC236}">
                <a16:creationId xmlns:a16="http://schemas.microsoft.com/office/drawing/2014/main" id="{26123003-7E78-4980-956E-0E79D9EE6354}"/>
              </a:ext>
            </a:extLst>
          </p:cNvPr>
          <p:cNvSpPr txBox="1"/>
          <p:nvPr/>
        </p:nvSpPr>
        <p:spPr>
          <a:xfrm>
            <a:off x="5043845" y="6136933"/>
            <a:ext cx="1328543" cy="369332"/>
          </a:xfrm>
          <a:prstGeom prst="rect">
            <a:avLst/>
          </a:prstGeom>
          <a:noFill/>
        </p:spPr>
        <p:txBody>
          <a:bodyPr wrap="square" rtlCol="0">
            <a:spAutoFit/>
          </a:bodyPr>
          <a:lstStyle/>
          <a:p>
            <a:r>
              <a:rPr lang="en-US" dirty="0"/>
              <a:t>Mesozoic</a:t>
            </a:r>
          </a:p>
        </p:txBody>
      </p:sp>
      <p:grpSp>
        <p:nvGrpSpPr>
          <p:cNvPr id="34" name="Group 33">
            <a:extLst>
              <a:ext uri="{FF2B5EF4-FFF2-40B4-BE49-F238E27FC236}">
                <a16:creationId xmlns:a16="http://schemas.microsoft.com/office/drawing/2014/main" id="{CB9865C5-857F-4598-8E11-3EDC0FE26754}"/>
              </a:ext>
            </a:extLst>
          </p:cNvPr>
          <p:cNvGrpSpPr/>
          <p:nvPr/>
        </p:nvGrpSpPr>
        <p:grpSpPr>
          <a:xfrm>
            <a:off x="9757371" y="1364058"/>
            <a:ext cx="2172285" cy="2806839"/>
            <a:chOff x="6631766" y="703920"/>
            <a:chExt cx="1629214" cy="2105129"/>
          </a:xfrm>
        </p:grpSpPr>
        <p:pic>
          <p:nvPicPr>
            <p:cNvPr id="35" name="Picture 34">
              <a:extLst>
                <a:ext uri="{FF2B5EF4-FFF2-40B4-BE49-F238E27FC236}">
                  <a16:creationId xmlns:a16="http://schemas.microsoft.com/office/drawing/2014/main" id="{15913FEF-62C0-4F6D-AFFE-2180B29E8A8A}"/>
                </a:ext>
              </a:extLst>
            </p:cNvPr>
            <p:cNvPicPr>
              <a:picLocks noChangeAspect="1"/>
            </p:cNvPicPr>
            <p:nvPr/>
          </p:nvPicPr>
          <p:blipFill rotWithShape="1">
            <a:blip r:embed="rId6"/>
            <a:srcRect r="30796"/>
            <a:stretch/>
          </p:blipFill>
          <p:spPr>
            <a:xfrm>
              <a:off x="6631766" y="703920"/>
              <a:ext cx="1629214" cy="2105129"/>
            </a:xfrm>
            <a:prstGeom prst="rect">
              <a:avLst/>
            </a:prstGeom>
          </p:spPr>
        </p:pic>
        <p:cxnSp>
          <p:nvCxnSpPr>
            <p:cNvPr id="36" name="Straight Connector 35">
              <a:extLst>
                <a:ext uri="{FF2B5EF4-FFF2-40B4-BE49-F238E27FC236}">
                  <a16:creationId xmlns:a16="http://schemas.microsoft.com/office/drawing/2014/main" id="{37470434-A292-4D08-9F9C-89F6F81F766B}"/>
                </a:ext>
              </a:extLst>
            </p:cNvPr>
            <p:cNvCxnSpPr>
              <a:cxnSpLocks/>
            </p:cNvCxnSpPr>
            <p:nvPr/>
          </p:nvCxnSpPr>
          <p:spPr>
            <a:xfrm flipH="1" flipV="1">
              <a:off x="7018903" y="1704659"/>
              <a:ext cx="148590" cy="256393"/>
            </a:xfrm>
            <a:prstGeom prst="line">
              <a:avLst/>
            </a:prstGeom>
            <a:ln w="28575">
              <a:solidFill>
                <a:srgbClr val="171CF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B4201EB8-8440-4D2E-A328-99B263882FFF}"/>
              </a:ext>
            </a:extLst>
          </p:cNvPr>
          <p:cNvSpPr txBox="1"/>
          <p:nvPr/>
        </p:nvSpPr>
        <p:spPr>
          <a:xfrm>
            <a:off x="0" y="4429378"/>
            <a:ext cx="1646336" cy="584775"/>
          </a:xfrm>
          <a:prstGeom prst="rect">
            <a:avLst/>
          </a:prstGeom>
          <a:noFill/>
        </p:spPr>
        <p:txBody>
          <a:bodyPr wrap="square">
            <a:spAutoFit/>
          </a:bodyPr>
          <a:lstStyle/>
          <a:p>
            <a:r>
              <a:rPr lang="en-US" sz="1600" dirty="0" err="1">
                <a:latin typeface="Arial" panose="020B0604020202020204" pitchFamily="34" charset="0"/>
                <a:cs typeface="Arial" panose="020B0604020202020204" pitchFamily="34" charset="0"/>
              </a:rPr>
              <a:t>Progradational</a:t>
            </a:r>
            <a:r>
              <a:rPr lang="en-US" sz="1600" dirty="0">
                <a:latin typeface="Arial" panose="020B0604020202020204" pitchFamily="34" charset="0"/>
                <a:cs typeface="Arial" panose="020B0604020202020204" pitchFamily="34" charset="0"/>
              </a:rPr>
              <a:t> patterns</a:t>
            </a:r>
          </a:p>
        </p:txBody>
      </p:sp>
      <p:cxnSp>
        <p:nvCxnSpPr>
          <p:cNvPr id="24" name="Straight Arrow Connector 23">
            <a:extLst>
              <a:ext uri="{FF2B5EF4-FFF2-40B4-BE49-F238E27FC236}">
                <a16:creationId xmlns:a16="http://schemas.microsoft.com/office/drawing/2014/main" id="{00C13BA7-11B9-4A83-B0BA-3AF9A0F12850}"/>
              </a:ext>
            </a:extLst>
          </p:cNvPr>
          <p:cNvCxnSpPr/>
          <p:nvPr/>
        </p:nvCxnSpPr>
        <p:spPr>
          <a:xfrm>
            <a:off x="1515850" y="4681927"/>
            <a:ext cx="415047" cy="24505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7E3A7DE-DC9D-4A23-A889-844688C2786B}"/>
              </a:ext>
            </a:extLst>
          </p:cNvPr>
          <p:cNvSpPr txBox="1"/>
          <p:nvPr/>
        </p:nvSpPr>
        <p:spPr>
          <a:xfrm>
            <a:off x="8693728" y="4336879"/>
            <a:ext cx="3235929" cy="584775"/>
          </a:xfrm>
          <a:prstGeom prst="rect">
            <a:avLst/>
          </a:prstGeom>
          <a:solidFill>
            <a:schemeClr val="bg2"/>
          </a:solidFill>
        </p:spPr>
        <p:txBody>
          <a:bodyPr wrap="square" rtlCol="0">
            <a:spAutoFit/>
          </a:bodyPr>
          <a:lstStyle/>
          <a:p>
            <a:r>
              <a:rPr lang="en-US" sz="1600" dirty="0"/>
              <a:t>High, medium, and low amplitude reflectors, </a:t>
            </a:r>
            <a:r>
              <a:rPr lang="en-US" sz="1600" dirty="0" err="1"/>
              <a:t>downlaping</a:t>
            </a:r>
            <a:r>
              <a:rPr lang="en-US" sz="1600" dirty="0"/>
              <a:t> terminations</a:t>
            </a:r>
          </a:p>
        </p:txBody>
      </p:sp>
      <p:sp>
        <p:nvSpPr>
          <p:cNvPr id="30" name="Left Brace 29">
            <a:extLst>
              <a:ext uri="{FF2B5EF4-FFF2-40B4-BE49-F238E27FC236}">
                <a16:creationId xmlns:a16="http://schemas.microsoft.com/office/drawing/2014/main" id="{F2E5DA4F-C6FB-461B-8F71-7B3175AED8F0}"/>
              </a:ext>
            </a:extLst>
          </p:cNvPr>
          <p:cNvSpPr/>
          <p:nvPr/>
        </p:nvSpPr>
        <p:spPr>
          <a:xfrm rot="10800000">
            <a:off x="8560311" y="3973878"/>
            <a:ext cx="60959" cy="1178365"/>
          </a:xfrm>
          <a:prstGeom prst="leftBrace">
            <a:avLst/>
          </a:prstGeom>
          <a:ln w="38100">
            <a:solidFill>
              <a:srgbClr val="171C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171CF1"/>
                </a:solidFill>
              </a:ln>
            </a:endParaRPr>
          </a:p>
        </p:txBody>
      </p:sp>
      <p:sp>
        <p:nvSpPr>
          <p:cNvPr id="3" name="Freeform: Shape 2">
            <a:extLst>
              <a:ext uri="{FF2B5EF4-FFF2-40B4-BE49-F238E27FC236}">
                <a16:creationId xmlns:a16="http://schemas.microsoft.com/office/drawing/2014/main" id="{640656C1-6AFA-4EEE-BC9E-FA6605C852FD}"/>
              </a:ext>
            </a:extLst>
          </p:cNvPr>
          <p:cNvSpPr/>
          <p:nvPr/>
        </p:nvSpPr>
        <p:spPr>
          <a:xfrm>
            <a:off x="6393117" y="5204652"/>
            <a:ext cx="722519" cy="158611"/>
          </a:xfrm>
          <a:custGeom>
            <a:avLst/>
            <a:gdLst>
              <a:gd name="connsiteX0" fmla="*/ 0 w 541889"/>
              <a:gd name="connsiteY0" fmla="*/ 0 h 118958"/>
              <a:gd name="connsiteX1" fmla="*/ 238205 w 541889"/>
              <a:gd name="connsiteY1" fmla="*/ 76840 h 118958"/>
              <a:gd name="connsiteX2" fmla="*/ 507146 w 541889"/>
              <a:gd name="connsiteY2" fmla="*/ 115261 h 118958"/>
              <a:gd name="connsiteX3" fmla="*/ 530198 w 541889"/>
              <a:gd name="connsiteY3" fmla="*/ 115261 h 118958"/>
            </a:gdLst>
            <a:ahLst/>
            <a:cxnLst>
              <a:cxn ang="0">
                <a:pos x="connsiteX0" y="connsiteY0"/>
              </a:cxn>
              <a:cxn ang="0">
                <a:pos x="connsiteX1" y="connsiteY1"/>
              </a:cxn>
              <a:cxn ang="0">
                <a:pos x="connsiteX2" y="connsiteY2"/>
              </a:cxn>
              <a:cxn ang="0">
                <a:pos x="connsiteX3" y="connsiteY3"/>
              </a:cxn>
            </a:cxnLst>
            <a:rect l="l" t="t" r="r" b="b"/>
            <a:pathLst>
              <a:path w="541889" h="118958">
                <a:moveTo>
                  <a:pt x="0" y="0"/>
                </a:moveTo>
                <a:cubicBezTo>
                  <a:pt x="76840" y="28815"/>
                  <a:pt x="153681" y="57630"/>
                  <a:pt x="238205" y="76840"/>
                </a:cubicBezTo>
                <a:cubicBezTo>
                  <a:pt x="322729" y="96050"/>
                  <a:pt x="507146" y="115261"/>
                  <a:pt x="507146" y="115261"/>
                </a:cubicBezTo>
                <a:cubicBezTo>
                  <a:pt x="555812" y="121665"/>
                  <a:pt x="543005" y="118463"/>
                  <a:pt x="530198" y="115261"/>
                </a:cubicBezTo>
              </a:path>
            </a:pathLst>
          </a:custGeom>
          <a:noFill/>
          <a:ln>
            <a:solidFill>
              <a:schemeClr val="bg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Freeform: Shape 20">
            <a:extLst>
              <a:ext uri="{FF2B5EF4-FFF2-40B4-BE49-F238E27FC236}">
                <a16:creationId xmlns:a16="http://schemas.microsoft.com/office/drawing/2014/main" id="{91926FA1-8258-4410-9626-CADF36B3D8C6}"/>
              </a:ext>
            </a:extLst>
          </p:cNvPr>
          <p:cNvSpPr/>
          <p:nvPr/>
        </p:nvSpPr>
        <p:spPr>
          <a:xfrm>
            <a:off x="6031857" y="5407852"/>
            <a:ext cx="722519" cy="158611"/>
          </a:xfrm>
          <a:custGeom>
            <a:avLst/>
            <a:gdLst>
              <a:gd name="connsiteX0" fmla="*/ 0 w 541889"/>
              <a:gd name="connsiteY0" fmla="*/ 0 h 118958"/>
              <a:gd name="connsiteX1" fmla="*/ 238205 w 541889"/>
              <a:gd name="connsiteY1" fmla="*/ 76840 h 118958"/>
              <a:gd name="connsiteX2" fmla="*/ 507146 w 541889"/>
              <a:gd name="connsiteY2" fmla="*/ 115261 h 118958"/>
              <a:gd name="connsiteX3" fmla="*/ 530198 w 541889"/>
              <a:gd name="connsiteY3" fmla="*/ 115261 h 118958"/>
            </a:gdLst>
            <a:ahLst/>
            <a:cxnLst>
              <a:cxn ang="0">
                <a:pos x="connsiteX0" y="connsiteY0"/>
              </a:cxn>
              <a:cxn ang="0">
                <a:pos x="connsiteX1" y="connsiteY1"/>
              </a:cxn>
              <a:cxn ang="0">
                <a:pos x="connsiteX2" y="connsiteY2"/>
              </a:cxn>
              <a:cxn ang="0">
                <a:pos x="connsiteX3" y="connsiteY3"/>
              </a:cxn>
            </a:cxnLst>
            <a:rect l="l" t="t" r="r" b="b"/>
            <a:pathLst>
              <a:path w="541889" h="118958">
                <a:moveTo>
                  <a:pt x="0" y="0"/>
                </a:moveTo>
                <a:cubicBezTo>
                  <a:pt x="76840" y="28815"/>
                  <a:pt x="153681" y="57630"/>
                  <a:pt x="238205" y="76840"/>
                </a:cubicBezTo>
                <a:cubicBezTo>
                  <a:pt x="322729" y="96050"/>
                  <a:pt x="507146" y="115261"/>
                  <a:pt x="507146" y="115261"/>
                </a:cubicBezTo>
                <a:cubicBezTo>
                  <a:pt x="555812" y="121665"/>
                  <a:pt x="543005" y="118463"/>
                  <a:pt x="530198" y="115261"/>
                </a:cubicBezTo>
              </a:path>
            </a:pathLst>
          </a:custGeom>
          <a:noFill/>
          <a:ln>
            <a:solidFill>
              <a:schemeClr val="bg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5" name="Straight Arrow Connector 4">
            <a:extLst>
              <a:ext uri="{FF2B5EF4-FFF2-40B4-BE49-F238E27FC236}">
                <a16:creationId xmlns:a16="http://schemas.microsoft.com/office/drawing/2014/main" id="{32962384-EA25-4A77-A4D6-31B7759575BB}"/>
              </a:ext>
            </a:extLst>
          </p:cNvPr>
          <p:cNvCxnSpPr/>
          <p:nvPr/>
        </p:nvCxnSpPr>
        <p:spPr>
          <a:xfrm flipH="1">
            <a:off x="5261940" y="4336879"/>
            <a:ext cx="660608"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6235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E92D1-A083-148E-E474-6B9FB8324D60}"/>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E56C5AD-2E2E-1091-9A73-3EC6328A6A4D}"/>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chemeClr val="accent1"/>
                </a:solidFill>
                <a:latin typeface="Montserrat" pitchFamily="2" charset="77"/>
                <a:ea typeface="ＭＳ Ｐゴシック" panose="020B0600070205080204" pitchFamily="34" charset="-128"/>
              </a:rPr>
              <a:t>Conclusions and Implications</a:t>
            </a:r>
          </a:p>
        </p:txBody>
      </p:sp>
      <p:sp>
        <p:nvSpPr>
          <p:cNvPr id="17411" name="Rectangle 3">
            <a:extLst>
              <a:ext uri="{FF2B5EF4-FFF2-40B4-BE49-F238E27FC236}">
                <a16:creationId xmlns:a16="http://schemas.microsoft.com/office/drawing/2014/main" id="{F0C43378-A7D9-3033-FE1A-0D5EC1B84244}"/>
              </a:ext>
            </a:extLst>
          </p:cNvPr>
          <p:cNvSpPr>
            <a:spLocks noGrp="1" noChangeArrowheads="1"/>
          </p:cNvSpPr>
          <p:nvPr>
            <p:ph idx="1"/>
          </p:nvPr>
        </p:nvSpPr>
        <p:spPr bwMode="auto">
          <a:xfrm>
            <a:off x="609600" y="1544946"/>
            <a:ext cx="109728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spcAft>
                <a:spcPts val="2400"/>
              </a:spcAft>
              <a:buClr>
                <a:schemeClr val="tx1"/>
              </a:buClr>
            </a:pPr>
            <a:r>
              <a:rPr lang="en-US" dirty="0">
                <a:latin typeface="Montserrat" pitchFamily="2" charset="77"/>
                <a:ea typeface="Verdana" panose="020B0604030504040204" pitchFamily="34" charset="0"/>
                <a:cs typeface="Verdana" panose="020B0604030504040204" pitchFamily="34" charset="0"/>
              </a:rPr>
              <a:t>Mike Whalen documented that microbial carbonates are an integral part of the Frasnian build-up in the western Canadian Basin.  </a:t>
            </a:r>
          </a:p>
          <a:p>
            <a:pPr>
              <a:spcBef>
                <a:spcPts val="0"/>
              </a:spcBef>
              <a:spcAft>
                <a:spcPts val="2400"/>
              </a:spcAft>
              <a:buClr>
                <a:schemeClr val="tx1"/>
              </a:buClr>
            </a:pPr>
            <a:r>
              <a:rPr lang="en-US" dirty="0">
                <a:latin typeface="Montserrat" pitchFamily="2" charset="77"/>
                <a:ea typeface="Verdana" panose="020B0604030504040204" pitchFamily="34" charset="0"/>
                <a:cs typeface="Verdana" panose="020B0604030504040204" pitchFamily="34" charset="0"/>
              </a:rPr>
              <a:t>The stromatolite, </a:t>
            </a:r>
            <a:r>
              <a:rPr lang="en-US" dirty="0" err="1">
                <a:latin typeface="Montserrat" pitchFamily="2" charset="77"/>
                <a:ea typeface="Verdana" panose="020B0604030504040204" pitchFamily="34" charset="0"/>
                <a:cs typeface="Verdana" panose="020B0604030504040204" pitchFamily="34" charset="0"/>
              </a:rPr>
              <a:t>oncoids</a:t>
            </a:r>
            <a:r>
              <a:rPr lang="en-US" dirty="0">
                <a:latin typeface="Montserrat" pitchFamily="2" charset="77"/>
                <a:ea typeface="Verdana" panose="020B0604030504040204" pitchFamily="34" charset="0"/>
                <a:cs typeface="Verdana" panose="020B0604030504040204" pitchFamily="34" charset="0"/>
              </a:rPr>
              <a:t> and thrombolites at the F-F boundary are survivors not disaster taxa.</a:t>
            </a:r>
          </a:p>
          <a:p>
            <a:pPr>
              <a:spcBef>
                <a:spcPts val="0"/>
              </a:spcBef>
              <a:spcAft>
                <a:spcPts val="2400"/>
              </a:spcAft>
              <a:buClr>
                <a:schemeClr val="tx1"/>
              </a:buClr>
            </a:pPr>
            <a:r>
              <a:rPr lang="en-US" altLang="en-US" dirty="0">
                <a:latin typeface="Montserrat" pitchFamily="2" charset="77"/>
                <a:ea typeface="ＭＳ Ｐゴシック" panose="020B0600070205080204" pitchFamily="34" charset="-128"/>
              </a:rPr>
              <a:t>The asteroid causing the end Cretaceous extinction hit a seaway in the Yucatan platform. </a:t>
            </a:r>
          </a:p>
          <a:p>
            <a:pPr>
              <a:spcBef>
                <a:spcPts val="0"/>
              </a:spcBef>
              <a:spcAft>
                <a:spcPts val="2400"/>
              </a:spcAft>
              <a:buClr>
                <a:schemeClr val="tx1"/>
              </a:buClr>
            </a:pPr>
            <a:r>
              <a:rPr lang="en-US" altLang="en-US" dirty="0" err="1">
                <a:latin typeface="Montserrat" pitchFamily="2" charset="77"/>
                <a:ea typeface="ＭＳ Ｐゴシック" panose="020B0600070205080204" pitchFamily="34" charset="-128"/>
              </a:rPr>
              <a:t>Prograding</a:t>
            </a:r>
            <a:r>
              <a:rPr lang="en-US" altLang="en-US" dirty="0">
                <a:latin typeface="Montserrat" pitchFamily="2" charset="77"/>
                <a:ea typeface="ＭＳ Ｐゴシック" panose="020B0600070205080204" pitchFamily="34" charset="-128"/>
              </a:rPr>
              <a:t> carbonates did hide the crater and expand the Yucatan Platform to its large modern size.</a:t>
            </a:r>
          </a:p>
        </p:txBody>
      </p:sp>
    </p:spTree>
    <p:extLst>
      <p:ext uri="{BB962C8B-B14F-4D97-AF65-F5344CB8AC3E}">
        <p14:creationId xmlns:p14="http://schemas.microsoft.com/office/powerpoint/2010/main" val="282093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4B26A-E867-3DE1-9C79-61011F9DAFE4}"/>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AAFD262D-DD6D-EB15-1FAE-364BFA750036}"/>
              </a:ext>
            </a:extLst>
          </p:cNvPr>
          <p:cNvSpPr>
            <a:spLocks noGrp="1" noChangeArrowheads="1"/>
          </p:cNvSpPr>
          <p:nvPr>
            <p:ph type="title"/>
          </p:nvPr>
        </p:nvSpPr>
        <p:spPr bwMode="auto">
          <a:xfrm>
            <a:off x="138952" y="261191"/>
            <a:ext cx="10972800" cy="59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200" b="1" dirty="0">
                <a:solidFill>
                  <a:schemeClr val="accent1">
                    <a:lumMod val="75000"/>
                  </a:schemeClr>
                </a:solidFill>
                <a:ea typeface="ＭＳ Ｐゴシック" panose="020B0600070205080204" pitchFamily="34" charset="-128"/>
              </a:rPr>
              <a:t>Medal of Merit – Canadian Geological Society</a:t>
            </a:r>
            <a:endParaRPr lang="en-US" altLang="en-US" sz="3200" b="1" dirty="0">
              <a:solidFill>
                <a:schemeClr val="accent1">
                  <a:lumMod val="75000"/>
                </a:schemeClr>
              </a:solidFill>
              <a:latin typeface="Montserrat" pitchFamily="2" charset="77"/>
              <a:ea typeface="ＭＳ Ｐゴシック" panose="020B0600070205080204" pitchFamily="34" charset="-128"/>
            </a:endParaRPr>
          </a:p>
        </p:txBody>
      </p:sp>
      <p:pic>
        <p:nvPicPr>
          <p:cNvPr id="3" name="Picture 2">
            <a:extLst>
              <a:ext uri="{FF2B5EF4-FFF2-40B4-BE49-F238E27FC236}">
                <a16:creationId xmlns:a16="http://schemas.microsoft.com/office/drawing/2014/main" id="{05441047-97E3-2122-EB0D-236CEA731569}"/>
              </a:ext>
            </a:extLst>
          </p:cNvPr>
          <p:cNvPicPr>
            <a:picLocks noChangeAspect="1"/>
          </p:cNvPicPr>
          <p:nvPr/>
        </p:nvPicPr>
        <p:blipFill>
          <a:blip r:embed="rId3"/>
          <a:stretch>
            <a:fillRect/>
          </a:stretch>
        </p:blipFill>
        <p:spPr>
          <a:xfrm>
            <a:off x="1679995" y="985730"/>
            <a:ext cx="7890711" cy="2214936"/>
          </a:xfrm>
          <a:prstGeom prst="rect">
            <a:avLst/>
          </a:prstGeom>
        </p:spPr>
      </p:pic>
      <p:sp>
        <p:nvSpPr>
          <p:cNvPr id="5" name="TextBox 4">
            <a:extLst>
              <a:ext uri="{FF2B5EF4-FFF2-40B4-BE49-F238E27FC236}">
                <a16:creationId xmlns:a16="http://schemas.microsoft.com/office/drawing/2014/main" id="{6C37A98D-D66E-33F9-A32D-67A78B8C2AE1}"/>
              </a:ext>
            </a:extLst>
          </p:cNvPr>
          <p:cNvSpPr txBox="1"/>
          <p:nvPr/>
        </p:nvSpPr>
        <p:spPr>
          <a:xfrm>
            <a:off x="2698007" y="6363963"/>
            <a:ext cx="6795986" cy="523220"/>
          </a:xfrm>
          <a:prstGeom prst="rect">
            <a:avLst/>
          </a:prstGeom>
          <a:noFill/>
        </p:spPr>
        <p:txBody>
          <a:bodyPr wrap="square" rtlCol="0">
            <a:spAutoFit/>
          </a:bodyPr>
          <a:lstStyle/>
          <a:p>
            <a:r>
              <a:rPr lang="en-US" sz="1400" dirty="0">
                <a:effectLst/>
                <a:latin typeface="Times" pitchFamily="2" charset="0"/>
              </a:rPr>
              <a:t>JOURNAL OF SEDIMENTARY RESEARCH, VOL. 70, NO. 4, JULY, 2000, P. 913–936</a:t>
            </a:r>
          </a:p>
          <a:p>
            <a:endParaRPr lang="en-US" sz="1400" dirty="0"/>
          </a:p>
        </p:txBody>
      </p:sp>
      <p:pic>
        <p:nvPicPr>
          <p:cNvPr id="6" name="Picture 5" descr="A group of men standing on a rocky hill&#10;&#10;AI-generated content may be incorrect.">
            <a:extLst>
              <a:ext uri="{FF2B5EF4-FFF2-40B4-BE49-F238E27FC236}">
                <a16:creationId xmlns:a16="http://schemas.microsoft.com/office/drawing/2014/main" id="{4B48D4E1-4BD3-3272-151C-952058A19A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4000"/>
                    </a14:imgEffect>
                    <a14:imgEffect>
                      <a14:brightnessContrast bright="28000" contrast="-22000"/>
                    </a14:imgEffect>
                  </a14:imgLayer>
                </a14:imgProps>
              </a:ext>
            </a:extLst>
          </a:blip>
          <a:srcRect l="23966" t="33016" r="26943" b="20769"/>
          <a:stretch/>
        </p:blipFill>
        <p:spPr>
          <a:xfrm>
            <a:off x="2329833" y="2268809"/>
            <a:ext cx="6591034" cy="4095154"/>
          </a:xfrm>
          <a:prstGeom prst="rect">
            <a:avLst/>
          </a:prstGeom>
        </p:spPr>
      </p:pic>
    </p:spTree>
    <p:extLst>
      <p:ext uri="{BB962C8B-B14F-4D97-AF65-F5344CB8AC3E}">
        <p14:creationId xmlns:p14="http://schemas.microsoft.com/office/powerpoint/2010/main" val="3017439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2B28C-BF53-2F34-9B99-10E216C6C58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3A0B10E7-D071-31D1-BFE2-B500E557BE72}"/>
              </a:ext>
            </a:extLst>
          </p:cNvPr>
          <p:cNvSpPr>
            <a:spLocks noGrp="1" noChangeArrowheads="1"/>
          </p:cNvSpPr>
          <p:nvPr>
            <p:ph type="title"/>
          </p:nvPr>
        </p:nvSpPr>
        <p:spPr bwMode="auto">
          <a:xfrm>
            <a:off x="138952" y="261191"/>
            <a:ext cx="10972800" cy="59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200" b="1" dirty="0">
                <a:solidFill>
                  <a:schemeClr val="accent1">
                    <a:lumMod val="75000"/>
                  </a:schemeClr>
                </a:solidFill>
                <a:ea typeface="ＭＳ Ｐゴシック" panose="020B0600070205080204" pitchFamily="34" charset="-128"/>
              </a:rPr>
              <a:t>C</a:t>
            </a:r>
            <a:r>
              <a:rPr lang="en-US" altLang="en-US" sz="3200" b="1" dirty="0">
                <a:solidFill>
                  <a:schemeClr val="accent1">
                    <a:lumMod val="75000"/>
                  </a:schemeClr>
                </a:solidFill>
                <a:latin typeface="Montserrat" pitchFamily="2" charset="77"/>
                <a:ea typeface="ＭＳ Ｐゴシック" panose="020B0600070205080204" pitchFamily="34" charset="-128"/>
              </a:rPr>
              <a:t>arbonate platforms and ocean circulation</a:t>
            </a:r>
          </a:p>
        </p:txBody>
      </p:sp>
      <p:pic>
        <p:nvPicPr>
          <p:cNvPr id="2" name="Picture 1">
            <a:extLst>
              <a:ext uri="{FF2B5EF4-FFF2-40B4-BE49-F238E27FC236}">
                <a16:creationId xmlns:a16="http://schemas.microsoft.com/office/drawing/2014/main" id="{B5D126E6-BFC6-850B-0899-5A536D0C5B86}"/>
              </a:ext>
            </a:extLst>
          </p:cNvPr>
          <p:cNvPicPr>
            <a:picLocks noChangeAspect="1"/>
          </p:cNvPicPr>
          <p:nvPr/>
        </p:nvPicPr>
        <p:blipFill>
          <a:blip r:embed="rId3"/>
          <a:stretch>
            <a:fillRect/>
          </a:stretch>
        </p:blipFill>
        <p:spPr>
          <a:xfrm>
            <a:off x="276069" y="1463024"/>
            <a:ext cx="6957635" cy="1231900"/>
          </a:xfrm>
          <a:prstGeom prst="rect">
            <a:avLst/>
          </a:prstGeom>
        </p:spPr>
      </p:pic>
      <p:sp>
        <p:nvSpPr>
          <p:cNvPr id="4" name="TextBox 3">
            <a:extLst>
              <a:ext uri="{FF2B5EF4-FFF2-40B4-BE49-F238E27FC236}">
                <a16:creationId xmlns:a16="http://schemas.microsoft.com/office/drawing/2014/main" id="{B57F2178-3F96-AD68-363D-1AAAB430DE8D}"/>
              </a:ext>
            </a:extLst>
          </p:cNvPr>
          <p:cNvSpPr txBox="1"/>
          <p:nvPr/>
        </p:nvSpPr>
        <p:spPr>
          <a:xfrm>
            <a:off x="276069" y="1068639"/>
            <a:ext cx="6760564" cy="646331"/>
          </a:xfrm>
          <a:prstGeom prst="rect">
            <a:avLst/>
          </a:prstGeom>
          <a:noFill/>
        </p:spPr>
        <p:txBody>
          <a:bodyPr wrap="square" rtlCol="0">
            <a:spAutoFit/>
          </a:bodyPr>
          <a:lstStyle/>
          <a:p>
            <a:r>
              <a:rPr lang="en-US" dirty="0">
                <a:effectLst/>
                <a:latin typeface="Helvetica" pitchFamily="2" charset="0"/>
              </a:rPr>
              <a:t>Geology</a:t>
            </a:r>
            <a:r>
              <a:rPr lang="en-US" dirty="0">
                <a:effectLst/>
                <a:latin typeface="Times" pitchFamily="2" charset="0"/>
              </a:rPr>
              <a:t>; July 1995; v. 23; no. 7; p. 625–628; 4 figures.</a:t>
            </a:r>
          </a:p>
          <a:p>
            <a:endParaRPr lang="en-US" dirty="0"/>
          </a:p>
        </p:txBody>
      </p:sp>
      <p:pic>
        <p:nvPicPr>
          <p:cNvPr id="7" name="Picture 6">
            <a:extLst>
              <a:ext uri="{FF2B5EF4-FFF2-40B4-BE49-F238E27FC236}">
                <a16:creationId xmlns:a16="http://schemas.microsoft.com/office/drawing/2014/main" id="{F968160F-A6AB-0935-46F1-4F40EA7641C5}"/>
              </a:ext>
            </a:extLst>
          </p:cNvPr>
          <p:cNvPicPr>
            <a:picLocks noChangeAspect="1"/>
          </p:cNvPicPr>
          <p:nvPr/>
        </p:nvPicPr>
        <p:blipFill>
          <a:blip r:embed="rId4"/>
          <a:stretch>
            <a:fillRect/>
          </a:stretch>
        </p:blipFill>
        <p:spPr>
          <a:xfrm>
            <a:off x="394533" y="2886109"/>
            <a:ext cx="4338388" cy="3259061"/>
          </a:xfrm>
          <a:prstGeom prst="rect">
            <a:avLst/>
          </a:prstGeom>
        </p:spPr>
      </p:pic>
      <p:grpSp>
        <p:nvGrpSpPr>
          <p:cNvPr id="10" name="Group 9">
            <a:extLst>
              <a:ext uri="{FF2B5EF4-FFF2-40B4-BE49-F238E27FC236}">
                <a16:creationId xmlns:a16="http://schemas.microsoft.com/office/drawing/2014/main" id="{72EF4495-2EB1-4029-D78E-01334F4DEDF5}"/>
              </a:ext>
            </a:extLst>
          </p:cNvPr>
          <p:cNvGrpSpPr/>
          <p:nvPr/>
        </p:nvGrpSpPr>
        <p:grpSpPr>
          <a:xfrm>
            <a:off x="4919750" y="2886108"/>
            <a:ext cx="2837427" cy="3259061"/>
            <a:chOff x="4912487" y="2924208"/>
            <a:chExt cx="2757399" cy="3232092"/>
          </a:xfrm>
        </p:grpSpPr>
        <p:pic>
          <p:nvPicPr>
            <p:cNvPr id="8" name="Picture 7">
              <a:extLst>
                <a:ext uri="{FF2B5EF4-FFF2-40B4-BE49-F238E27FC236}">
                  <a16:creationId xmlns:a16="http://schemas.microsoft.com/office/drawing/2014/main" id="{E9D67CA9-81C2-E0F8-56B9-2C073886C223}"/>
                </a:ext>
              </a:extLst>
            </p:cNvPr>
            <p:cNvPicPr>
              <a:picLocks noChangeAspect="1"/>
            </p:cNvPicPr>
            <p:nvPr/>
          </p:nvPicPr>
          <p:blipFill>
            <a:blip r:embed="rId5"/>
            <a:stretch>
              <a:fillRect/>
            </a:stretch>
          </p:blipFill>
          <p:spPr>
            <a:xfrm>
              <a:off x="4912487" y="2924208"/>
              <a:ext cx="2757399" cy="3220961"/>
            </a:xfrm>
            <a:prstGeom prst="rect">
              <a:avLst/>
            </a:prstGeom>
          </p:spPr>
        </p:pic>
        <p:sp>
          <p:nvSpPr>
            <p:cNvPr id="9" name="TextBox 8">
              <a:extLst>
                <a:ext uri="{FF2B5EF4-FFF2-40B4-BE49-F238E27FC236}">
                  <a16:creationId xmlns:a16="http://schemas.microsoft.com/office/drawing/2014/main" id="{C6CB4844-E9A2-D163-D384-FF54D6AA3A52}"/>
                </a:ext>
              </a:extLst>
            </p:cNvPr>
            <p:cNvSpPr txBox="1"/>
            <p:nvPr/>
          </p:nvSpPr>
          <p:spPr>
            <a:xfrm>
              <a:off x="4912487" y="5848523"/>
              <a:ext cx="2757399" cy="307777"/>
            </a:xfrm>
            <a:prstGeom prst="rect">
              <a:avLst/>
            </a:prstGeom>
            <a:solidFill>
              <a:schemeClr val="tx1">
                <a:alpha val="59888"/>
              </a:schemeClr>
            </a:solidFill>
          </p:spPr>
          <p:txBody>
            <a:bodyPr wrap="square" rtlCol="0">
              <a:spAutoFit/>
            </a:bodyPr>
            <a:lstStyle/>
            <a:p>
              <a:r>
                <a:rPr lang="en-US" sz="1400" b="0" i="0" u="none" strike="noStrike" dirty="0">
                  <a:solidFill>
                    <a:schemeClr val="bg1"/>
                  </a:solidFill>
                  <a:effectLst/>
                  <a:latin typeface="Roboto" panose="02000000000000000000" pitchFamily="2" charset="0"/>
                </a:rPr>
                <a:t>Late Maastrichtian – 65 Ma </a:t>
              </a:r>
            </a:p>
          </p:txBody>
        </p:sp>
      </p:grpSp>
      <p:sp>
        <p:nvSpPr>
          <p:cNvPr id="11" name="TextBox 10">
            <a:extLst>
              <a:ext uri="{FF2B5EF4-FFF2-40B4-BE49-F238E27FC236}">
                <a16:creationId xmlns:a16="http://schemas.microsoft.com/office/drawing/2014/main" id="{84F0DBC8-BCD9-7BB6-5F87-624A7FBEEA9F}"/>
              </a:ext>
            </a:extLst>
          </p:cNvPr>
          <p:cNvSpPr txBox="1"/>
          <p:nvPr/>
        </p:nvSpPr>
        <p:spPr>
          <a:xfrm>
            <a:off x="7944006" y="1234848"/>
            <a:ext cx="3971925" cy="5355312"/>
          </a:xfrm>
          <a:prstGeom prst="rect">
            <a:avLst/>
          </a:prstGeom>
          <a:noFill/>
        </p:spPr>
        <p:txBody>
          <a:bodyPr wrap="square" rtlCol="0">
            <a:spAutoFit/>
          </a:bodyPr>
          <a:lstStyle/>
          <a:p>
            <a:r>
              <a:rPr lang="en-US" dirty="0"/>
              <a:t>Extensive carbonate platforms are conspicuously absent from most modern eastern ocean basins. </a:t>
            </a:r>
          </a:p>
          <a:p>
            <a:r>
              <a:rPr lang="en-US" dirty="0"/>
              <a:t>Carbonate platforms fail to develop due to sea-surface temperature instability, nutrient excess resulting in high biotic surface productivity, and oxygen-depleted conditions.</a:t>
            </a:r>
          </a:p>
          <a:p>
            <a:endParaRPr lang="en-US" dirty="0"/>
          </a:p>
          <a:p>
            <a:r>
              <a:rPr lang="en-US" dirty="0"/>
              <a:t>In contrast extensive Paleozoic carbonate platforms developed along the western margin of North America because marginal oceanographic barriers (island arcs, thrust belts, suspect terranes) existed during much of this interval. These barriers effectively protected land-ward carbonate platforms from the adverse conditions typical of open eastern ocean basins. </a:t>
            </a:r>
          </a:p>
        </p:txBody>
      </p:sp>
    </p:spTree>
    <p:extLst>
      <p:ext uri="{BB962C8B-B14F-4D97-AF65-F5344CB8AC3E}">
        <p14:creationId xmlns:p14="http://schemas.microsoft.com/office/powerpoint/2010/main" val="331001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BC3E2-3D2C-036B-9212-EC93600C66CF}"/>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5651A011-0E37-9E34-2777-65791FC152A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3200" b="1" dirty="0">
                <a:solidFill>
                  <a:schemeClr val="accent1"/>
                </a:solidFill>
                <a:latin typeface="Montserrat" pitchFamily="2" charset="77"/>
                <a:ea typeface="ＭＳ Ｐゴシック" panose="020B0600070205080204" pitchFamily="34" charset="-128"/>
              </a:rPr>
              <a:t>Devonian and End Cretaceous extinction</a:t>
            </a:r>
          </a:p>
        </p:txBody>
      </p:sp>
      <p:sp>
        <p:nvSpPr>
          <p:cNvPr id="17411" name="Rectangle 3">
            <a:extLst>
              <a:ext uri="{FF2B5EF4-FFF2-40B4-BE49-F238E27FC236}">
                <a16:creationId xmlns:a16="http://schemas.microsoft.com/office/drawing/2014/main" id="{EA901AEB-201B-2BBE-C955-5407ED6D960C}"/>
              </a:ext>
            </a:extLst>
          </p:cNvPr>
          <p:cNvSpPr>
            <a:spLocks noGrp="1" noChangeArrowheads="1"/>
          </p:cNvSpPr>
          <p:nvPr>
            <p:ph idx="1"/>
          </p:nvPr>
        </p:nvSpPr>
        <p:spPr bwMode="auto">
          <a:xfrm>
            <a:off x="609600" y="1166574"/>
            <a:ext cx="109728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0"/>
              </a:spcBef>
              <a:spcAft>
                <a:spcPts val="2400"/>
              </a:spcAft>
              <a:buClr>
                <a:schemeClr val="tx1"/>
              </a:buClr>
              <a:buNone/>
            </a:pPr>
            <a:endParaRPr lang="en-US" sz="2800" dirty="0">
              <a:solidFill>
                <a:schemeClr val="tx2">
                  <a:lumMod val="50000"/>
                </a:schemeClr>
              </a:solidFill>
              <a:latin typeface="Montserrat" pitchFamily="2" charset="77"/>
              <a:ea typeface="Times New Roman" panose="02020603050405020304" pitchFamily="18" charset="0"/>
              <a:cs typeface="Times New Roman" panose="02020603050405020304" pitchFamily="18" charset="0"/>
            </a:endParaRPr>
          </a:p>
          <a:p>
            <a:pPr>
              <a:spcBef>
                <a:spcPts val="0"/>
              </a:spcBef>
              <a:spcAft>
                <a:spcPts val="2400"/>
              </a:spcAft>
              <a:buClr>
                <a:schemeClr val="tx1"/>
              </a:buClr>
            </a:pPr>
            <a:endParaRPr lang="en-US" altLang="en-US" dirty="0">
              <a:latin typeface="Montserrat" pitchFamily="2" charset="77"/>
              <a:ea typeface="ＭＳ Ｐゴシック" panose="020B0600070205080204" pitchFamily="34" charset="-128"/>
            </a:endParaRPr>
          </a:p>
        </p:txBody>
      </p:sp>
      <p:sp>
        <p:nvSpPr>
          <p:cNvPr id="2" name="TextBox 1">
            <a:extLst>
              <a:ext uri="{FF2B5EF4-FFF2-40B4-BE49-F238E27FC236}">
                <a16:creationId xmlns:a16="http://schemas.microsoft.com/office/drawing/2014/main" id="{E5021F55-9D89-D574-4179-177E53644F13}"/>
              </a:ext>
            </a:extLst>
          </p:cNvPr>
          <p:cNvSpPr txBox="1"/>
          <p:nvPr/>
        </p:nvSpPr>
        <p:spPr>
          <a:xfrm>
            <a:off x="439099" y="4794320"/>
            <a:ext cx="5273941" cy="1785104"/>
          </a:xfrm>
          <a:prstGeom prst="rect">
            <a:avLst/>
          </a:prstGeom>
          <a:noFill/>
        </p:spPr>
        <p:txBody>
          <a:bodyPr wrap="square" rtlCol="0">
            <a:spAutoFit/>
          </a:bodyPr>
          <a:lstStyle/>
          <a:p>
            <a:r>
              <a:rPr lang="en-US" sz="2200" dirty="0"/>
              <a:t>The</a:t>
            </a:r>
            <a:r>
              <a:rPr lang="en-US" sz="2200" dirty="0">
                <a:solidFill>
                  <a:srgbClr val="FF0000"/>
                </a:solidFill>
              </a:rPr>
              <a:t> </a:t>
            </a:r>
            <a:r>
              <a:rPr lang="en-US" sz="2200" b="1" dirty="0">
                <a:solidFill>
                  <a:srgbClr val="FF0000"/>
                </a:solidFill>
              </a:rPr>
              <a:t>Late Devonian mass extinction</a:t>
            </a:r>
            <a:r>
              <a:rPr lang="en-US" sz="2200" dirty="0"/>
              <a:t>, also known as the </a:t>
            </a:r>
            <a:r>
              <a:rPr lang="en-US" sz="2200" b="1" dirty="0" err="1"/>
              <a:t>Kellwasser</a:t>
            </a:r>
            <a:r>
              <a:rPr lang="en-US" sz="2200" b="1" dirty="0"/>
              <a:t> event</a:t>
            </a:r>
            <a:r>
              <a:rPr lang="en-US" sz="2200" dirty="0"/>
              <a:t>, which occurred at 372.4 Ma for the Frasnian–Famennian boundary, is a series of anoxia and extinction events (Percival et al. 2018) </a:t>
            </a:r>
          </a:p>
        </p:txBody>
      </p:sp>
      <p:grpSp>
        <p:nvGrpSpPr>
          <p:cNvPr id="3" name="Group 2">
            <a:extLst>
              <a:ext uri="{FF2B5EF4-FFF2-40B4-BE49-F238E27FC236}">
                <a16:creationId xmlns:a16="http://schemas.microsoft.com/office/drawing/2014/main" id="{1E574DF7-E68B-194C-532D-C3C36E8C6C22}"/>
              </a:ext>
            </a:extLst>
          </p:cNvPr>
          <p:cNvGrpSpPr/>
          <p:nvPr/>
        </p:nvGrpSpPr>
        <p:grpSpPr>
          <a:xfrm>
            <a:off x="314325" y="987841"/>
            <a:ext cx="5523490" cy="3690176"/>
            <a:chOff x="817033" y="1171575"/>
            <a:chExt cx="5672562" cy="3687166"/>
          </a:xfrm>
        </p:grpSpPr>
        <p:pic>
          <p:nvPicPr>
            <p:cNvPr id="4" name="Picture 3">
              <a:extLst>
                <a:ext uri="{FF2B5EF4-FFF2-40B4-BE49-F238E27FC236}">
                  <a16:creationId xmlns:a16="http://schemas.microsoft.com/office/drawing/2014/main" id="{DB03B157-A1A2-D5B0-4556-FB7BF4545CE7}"/>
                </a:ext>
              </a:extLst>
            </p:cNvPr>
            <p:cNvPicPr>
              <a:picLocks noChangeAspect="1"/>
            </p:cNvPicPr>
            <p:nvPr/>
          </p:nvPicPr>
          <p:blipFill>
            <a:blip r:embed="rId3"/>
            <a:stretch>
              <a:fillRect/>
            </a:stretch>
          </p:blipFill>
          <p:spPr>
            <a:xfrm>
              <a:off x="817033" y="1171575"/>
              <a:ext cx="5672562" cy="3687166"/>
            </a:xfrm>
            <a:prstGeom prst="rect">
              <a:avLst/>
            </a:prstGeom>
          </p:spPr>
        </p:pic>
        <p:cxnSp>
          <p:nvCxnSpPr>
            <p:cNvPr id="5" name="Straight Connector 4">
              <a:extLst>
                <a:ext uri="{FF2B5EF4-FFF2-40B4-BE49-F238E27FC236}">
                  <a16:creationId xmlns:a16="http://schemas.microsoft.com/office/drawing/2014/main" id="{0BC693EE-B999-1171-0353-29D0C28A9DB3}"/>
                </a:ext>
              </a:extLst>
            </p:cNvPr>
            <p:cNvCxnSpPr/>
            <p:nvPr/>
          </p:nvCxnSpPr>
          <p:spPr>
            <a:xfrm>
              <a:off x="3352644" y="1381204"/>
              <a:ext cx="0" cy="3249112"/>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B58302-B38B-44D6-D086-A80BF677F755}"/>
                </a:ext>
              </a:extLst>
            </p:cNvPr>
            <p:cNvCxnSpPr/>
            <p:nvPr/>
          </p:nvCxnSpPr>
          <p:spPr>
            <a:xfrm>
              <a:off x="5834390" y="1381204"/>
              <a:ext cx="0" cy="3249112"/>
            </a:xfrm>
            <a:prstGeom prst="line">
              <a:avLst/>
            </a:prstGeom>
            <a:ln w="539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62386BC8-78AC-0DE9-3171-0660880DB7A7}"/>
              </a:ext>
            </a:extLst>
          </p:cNvPr>
          <p:cNvSpPr txBox="1"/>
          <p:nvPr/>
        </p:nvSpPr>
        <p:spPr>
          <a:xfrm>
            <a:off x="6008316" y="1197641"/>
            <a:ext cx="5486400" cy="2462213"/>
          </a:xfrm>
          <a:prstGeom prst="rect">
            <a:avLst/>
          </a:prstGeom>
          <a:noFill/>
        </p:spPr>
        <p:txBody>
          <a:bodyPr wrap="square" rtlCol="0">
            <a:spAutoFit/>
          </a:bodyPr>
          <a:lstStyle/>
          <a:p>
            <a:r>
              <a:rPr lang="en-US" sz="2200" dirty="0">
                <a:latin typeface="arial" panose="020B0604020202020204" pitchFamily="34" charset="0"/>
              </a:rPr>
              <a:t>The </a:t>
            </a:r>
            <a:r>
              <a:rPr lang="en-US" sz="2200" b="1" dirty="0">
                <a:solidFill>
                  <a:srgbClr val="00B050"/>
                </a:solidFill>
                <a:latin typeface="arial" panose="020B0604020202020204" pitchFamily="34" charset="0"/>
              </a:rPr>
              <a:t>Cretaceous–Paleogene extinction event </a:t>
            </a:r>
            <a:r>
              <a:rPr lang="en-US" sz="2200" dirty="0">
                <a:latin typeface="arial" panose="020B0604020202020204" pitchFamily="34" charset="0"/>
              </a:rPr>
              <a:t>was a sudden mass extinction of three-quarters of the plant and animal species on Earth, approximately 66 million years ago. The cause was an </a:t>
            </a:r>
            <a:r>
              <a:rPr lang="en-US" sz="2200" b="1" dirty="0">
                <a:latin typeface="arial" panose="020B0604020202020204" pitchFamily="34" charset="0"/>
              </a:rPr>
              <a:t>asteroid impact</a:t>
            </a:r>
            <a:r>
              <a:rPr lang="en-US" sz="2200" dirty="0">
                <a:latin typeface="arial" panose="020B0604020202020204" pitchFamily="34" charset="0"/>
              </a:rPr>
              <a:t>, although some scientist still seek other explanations.</a:t>
            </a:r>
            <a:endParaRPr lang="en-US" sz="2200" dirty="0"/>
          </a:p>
        </p:txBody>
      </p:sp>
      <p:pic>
        <p:nvPicPr>
          <p:cNvPr id="8" name="Picture 7">
            <a:extLst>
              <a:ext uri="{FF2B5EF4-FFF2-40B4-BE49-F238E27FC236}">
                <a16:creationId xmlns:a16="http://schemas.microsoft.com/office/drawing/2014/main" id="{C8BFFB98-5768-2DB6-C5BB-1017BB2157ED}"/>
              </a:ext>
            </a:extLst>
          </p:cNvPr>
          <p:cNvPicPr>
            <a:picLocks noChangeAspect="1"/>
          </p:cNvPicPr>
          <p:nvPr/>
        </p:nvPicPr>
        <p:blipFill>
          <a:blip r:embed="rId4"/>
          <a:srcRect r="4929" b="12359"/>
          <a:stretch>
            <a:fillRect/>
          </a:stretch>
        </p:blipFill>
        <p:spPr>
          <a:xfrm>
            <a:off x="6133090" y="3690921"/>
            <a:ext cx="4051846" cy="2495084"/>
          </a:xfrm>
          <a:prstGeom prst="rect">
            <a:avLst/>
          </a:prstGeom>
        </p:spPr>
      </p:pic>
    </p:spTree>
    <p:extLst>
      <p:ext uri="{BB962C8B-B14F-4D97-AF65-F5344CB8AC3E}">
        <p14:creationId xmlns:p14="http://schemas.microsoft.com/office/powerpoint/2010/main" val="1719955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a:extLst>
              <a:ext uri="{FF2B5EF4-FFF2-40B4-BE49-F238E27FC236}">
                <a16:creationId xmlns:a16="http://schemas.microsoft.com/office/drawing/2014/main" id="{5E0E93F1-5BFD-2A7A-EAFD-9889807AFAEC}"/>
              </a:ext>
            </a:extLst>
          </p:cNvPr>
          <p:cNvSpPr>
            <a:spLocks noGrp="1" noChangeArrowheads="1"/>
          </p:cNvSpPr>
          <p:nvPr>
            <p:ph type="ctrTitle"/>
          </p:nvPr>
        </p:nvSpPr>
        <p:spPr>
          <a:xfrm>
            <a:off x="369276" y="0"/>
            <a:ext cx="10420644" cy="1295400"/>
          </a:xfrm>
          <a:noFill/>
        </p:spPr>
        <p:txBody>
          <a:bodyPr>
            <a:normAutofit/>
          </a:bodyPr>
          <a:lstStyle/>
          <a:p>
            <a:pPr defTabSz="457200">
              <a:tabLst>
                <a:tab pos="457200" algn="l"/>
              </a:tabLst>
            </a:pPr>
            <a:r>
              <a:rPr lang="en-GB" altLang="en-US" sz="2800" b="1" dirty="0">
                <a:solidFill>
                  <a:schemeClr val="accent1">
                    <a:lumMod val="75000"/>
                  </a:schemeClr>
                </a:solidFill>
                <a:ea typeface="ＭＳ Ｐゴシック" panose="020B0600070205080204" pitchFamily="34" charset="-128"/>
              </a:rPr>
              <a:t>Miette and Ancient Wall: Western Canadian Basin</a:t>
            </a:r>
            <a:endParaRPr lang="en-US" altLang="en-US" sz="2800" b="1" dirty="0">
              <a:solidFill>
                <a:schemeClr val="accent1">
                  <a:lumMod val="75000"/>
                </a:schemeClr>
              </a:solidFill>
              <a:ea typeface="ＭＳ Ｐゴシック" panose="020B0600070205080204" pitchFamily="34" charset="-128"/>
            </a:endParaRPr>
          </a:p>
        </p:txBody>
      </p:sp>
      <p:pic>
        <p:nvPicPr>
          <p:cNvPr id="2" name="Picture 2" descr="DevMap">
            <a:extLst>
              <a:ext uri="{FF2B5EF4-FFF2-40B4-BE49-F238E27FC236}">
                <a16:creationId xmlns:a16="http://schemas.microsoft.com/office/drawing/2014/main" id="{9541E3A9-F6CF-6427-2A84-79FC1A7FF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51" y="1189326"/>
            <a:ext cx="7308688" cy="53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E3DDF95-AB23-0D1F-CCE3-BC973B4B64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80" r="51524"/>
          <a:stretch>
            <a:fillRect/>
          </a:stretch>
        </p:blipFill>
        <p:spPr bwMode="auto">
          <a:xfrm>
            <a:off x="7589339" y="1295400"/>
            <a:ext cx="3731046" cy="471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lateralMixing">
            <a:extLst>
              <a:ext uri="{FF2B5EF4-FFF2-40B4-BE49-F238E27FC236}">
                <a16:creationId xmlns:a16="http://schemas.microsoft.com/office/drawing/2014/main" id="{B40BC350-9609-BB1F-391D-9DE4D46F170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7588" y="4956400"/>
            <a:ext cx="3581720" cy="142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Miette">
            <a:extLst>
              <a:ext uri="{FF2B5EF4-FFF2-40B4-BE49-F238E27FC236}">
                <a16:creationId xmlns:a16="http://schemas.microsoft.com/office/drawing/2014/main" id="{542DD17F-E11A-AE4F-8661-E182001F35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2413" y="1061258"/>
            <a:ext cx="8150562" cy="53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C415BFE-7C53-EB43-8EC4-F593A5FA5B2F}"/>
              </a:ext>
            </a:extLst>
          </p:cNvPr>
          <p:cNvSpPr>
            <a:spLocks noGrp="1"/>
          </p:cNvSpPr>
          <p:nvPr>
            <p:ph type="title"/>
          </p:nvPr>
        </p:nvSpPr>
        <p:spPr>
          <a:xfrm>
            <a:off x="830781" y="303825"/>
            <a:ext cx="10530437" cy="443198"/>
          </a:xfrm>
        </p:spPr>
        <p:txBody>
          <a:bodyPr/>
          <a:lstStyle/>
          <a:p>
            <a:r>
              <a:rPr lang="en-US" i="1" dirty="0"/>
              <a:t>Miette Buildup </a:t>
            </a:r>
          </a:p>
        </p:txBody>
      </p:sp>
      <p:sp>
        <p:nvSpPr>
          <p:cNvPr id="4" name="TextBox 3">
            <a:extLst>
              <a:ext uri="{FF2B5EF4-FFF2-40B4-BE49-F238E27FC236}">
                <a16:creationId xmlns:a16="http://schemas.microsoft.com/office/drawing/2014/main" id="{9FFD30EB-57EC-564C-B401-AD51AE04967A}"/>
              </a:ext>
            </a:extLst>
          </p:cNvPr>
          <p:cNvSpPr txBox="1"/>
          <p:nvPr/>
        </p:nvSpPr>
        <p:spPr>
          <a:xfrm>
            <a:off x="3705775" y="1345223"/>
            <a:ext cx="1336431" cy="461665"/>
          </a:xfrm>
          <a:prstGeom prst="rect">
            <a:avLst/>
          </a:prstGeom>
          <a:solidFill>
            <a:schemeClr val="bg1">
              <a:lumMod val="85000"/>
              <a:alpha val="64000"/>
            </a:schemeClr>
          </a:solidFill>
        </p:spPr>
        <p:txBody>
          <a:bodyPr wrap="square" rtlCol="0">
            <a:spAutoFit/>
          </a:bodyPr>
          <a:lstStyle/>
          <a:p>
            <a:r>
              <a:rPr lang="en-US" sz="2400" b="1" dirty="0"/>
              <a:t>Platform</a:t>
            </a:r>
          </a:p>
        </p:txBody>
      </p:sp>
      <p:sp>
        <p:nvSpPr>
          <p:cNvPr id="6" name="TextBox 5">
            <a:extLst>
              <a:ext uri="{FF2B5EF4-FFF2-40B4-BE49-F238E27FC236}">
                <a16:creationId xmlns:a16="http://schemas.microsoft.com/office/drawing/2014/main" id="{7D1DA824-4C3B-8E45-9870-6D7D11F7E460}"/>
              </a:ext>
            </a:extLst>
          </p:cNvPr>
          <p:cNvSpPr txBox="1"/>
          <p:nvPr/>
        </p:nvSpPr>
        <p:spPr>
          <a:xfrm>
            <a:off x="1569373" y="3831248"/>
            <a:ext cx="1345277" cy="738664"/>
          </a:xfrm>
          <a:prstGeom prst="rect">
            <a:avLst/>
          </a:prstGeom>
          <a:solidFill>
            <a:schemeClr val="bg1">
              <a:lumMod val="85000"/>
              <a:alpha val="64000"/>
            </a:schemeClr>
          </a:solidFill>
        </p:spPr>
        <p:txBody>
          <a:bodyPr wrap="square" lIns="0" tIns="0" rIns="0" bIns="0" rtlCol="0">
            <a:spAutoFit/>
          </a:bodyPr>
          <a:lstStyle/>
          <a:p>
            <a:r>
              <a:rPr lang="en-US" sz="2400" b="1" dirty="0"/>
              <a:t>Mt Hawk</a:t>
            </a:r>
          </a:p>
          <a:p>
            <a:r>
              <a:rPr lang="en-US" sz="2400" b="1" dirty="0" err="1"/>
              <a:t>Clastics</a:t>
            </a:r>
            <a:endParaRPr lang="en-US" sz="2400" b="1" dirty="0"/>
          </a:p>
        </p:txBody>
      </p:sp>
      <p:sp>
        <p:nvSpPr>
          <p:cNvPr id="3" name="TextBox 2">
            <a:extLst>
              <a:ext uri="{FF2B5EF4-FFF2-40B4-BE49-F238E27FC236}">
                <a16:creationId xmlns:a16="http://schemas.microsoft.com/office/drawing/2014/main" id="{189B0647-737B-A0F0-9B94-4D0851C2644A}"/>
              </a:ext>
            </a:extLst>
          </p:cNvPr>
          <p:cNvSpPr txBox="1"/>
          <p:nvPr/>
        </p:nvSpPr>
        <p:spPr>
          <a:xfrm rot="17669483">
            <a:off x="5728004" y="4736159"/>
            <a:ext cx="1550469" cy="461665"/>
          </a:xfrm>
          <a:prstGeom prst="rect">
            <a:avLst/>
          </a:prstGeom>
          <a:solidFill>
            <a:schemeClr val="bg1">
              <a:lumMod val="85000"/>
              <a:alpha val="64000"/>
            </a:schemeClr>
          </a:solidFill>
        </p:spPr>
        <p:txBody>
          <a:bodyPr wrap="square" rtlCol="0">
            <a:spAutoFit/>
          </a:bodyPr>
          <a:lstStyle/>
          <a:p>
            <a:r>
              <a:rPr lang="en-US" sz="2400" b="1" dirty="0"/>
              <a:t>Cambrian</a:t>
            </a:r>
          </a:p>
        </p:txBody>
      </p:sp>
      <p:sp>
        <p:nvSpPr>
          <p:cNvPr id="5" name="TextBox 4">
            <a:extLst>
              <a:ext uri="{FF2B5EF4-FFF2-40B4-BE49-F238E27FC236}">
                <a16:creationId xmlns:a16="http://schemas.microsoft.com/office/drawing/2014/main" id="{EE69BBC0-EB99-B6E8-51ED-AA5BAF3773A0}"/>
              </a:ext>
            </a:extLst>
          </p:cNvPr>
          <p:cNvSpPr txBox="1"/>
          <p:nvPr/>
        </p:nvSpPr>
        <p:spPr>
          <a:xfrm>
            <a:off x="4463200" y="3322194"/>
            <a:ext cx="1096113" cy="369332"/>
          </a:xfrm>
          <a:prstGeom prst="rect">
            <a:avLst/>
          </a:prstGeom>
          <a:solidFill>
            <a:schemeClr val="bg1">
              <a:lumMod val="85000"/>
              <a:alpha val="64000"/>
            </a:schemeClr>
          </a:solidFill>
        </p:spPr>
        <p:txBody>
          <a:bodyPr wrap="square" lIns="0" tIns="0" rIns="0" bIns="0" rtlCol="0">
            <a:spAutoFit/>
          </a:bodyPr>
          <a:lstStyle/>
          <a:p>
            <a:r>
              <a:rPr lang="en-US" sz="2400" b="1" dirty="0"/>
              <a:t>Margin</a:t>
            </a:r>
          </a:p>
        </p:txBody>
      </p:sp>
      <p:pic>
        <p:nvPicPr>
          <p:cNvPr id="7" name="Picture 6">
            <a:extLst>
              <a:ext uri="{FF2B5EF4-FFF2-40B4-BE49-F238E27FC236}">
                <a16:creationId xmlns:a16="http://schemas.microsoft.com/office/drawing/2014/main" id="{1F494906-DDD2-D6E3-6F18-C0FF59C7EFEA}"/>
              </a:ext>
            </a:extLst>
          </p:cNvPr>
          <p:cNvPicPr>
            <a:picLocks noChangeAspect="1"/>
          </p:cNvPicPr>
          <p:nvPr/>
        </p:nvPicPr>
        <p:blipFill>
          <a:blip r:embed="rId4"/>
          <a:srcRect t="12848" r="50000"/>
          <a:stretch>
            <a:fillRect/>
          </a:stretch>
        </p:blipFill>
        <p:spPr>
          <a:xfrm>
            <a:off x="9058564" y="1110604"/>
            <a:ext cx="3133436" cy="3665851"/>
          </a:xfrm>
          <a:prstGeom prst="rect">
            <a:avLst/>
          </a:prstGeom>
          <a:ln w="19050">
            <a:solidFill>
              <a:schemeClr val="tx1"/>
            </a:solidFill>
          </a:ln>
        </p:spPr>
      </p:pic>
    </p:spTree>
    <p:extLst>
      <p:ext uri="{BB962C8B-B14F-4D97-AF65-F5344CB8AC3E}">
        <p14:creationId xmlns:p14="http://schemas.microsoft.com/office/powerpoint/2010/main" val="1633505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89A5E-5C01-FA3B-1E8C-1995B0F0D55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56D3F63-FDCC-23F2-E368-B71C796B2744}"/>
              </a:ext>
            </a:extLst>
          </p:cNvPr>
          <p:cNvSpPr txBox="1"/>
          <p:nvPr/>
        </p:nvSpPr>
        <p:spPr>
          <a:xfrm>
            <a:off x="6900495" y="1953915"/>
            <a:ext cx="5015280" cy="4524315"/>
          </a:xfrm>
          <a:prstGeom prst="rect">
            <a:avLst/>
          </a:prstGeom>
          <a:noFill/>
        </p:spPr>
        <p:txBody>
          <a:bodyPr wrap="square" rtlCol="0">
            <a:spAutoFit/>
          </a:bodyPr>
          <a:lstStyle/>
          <a:p>
            <a:r>
              <a:rPr lang="en-US" sz="2400" i="1" dirty="0"/>
              <a:t>Most of the typical late Frasnian Mount Hawk brachiopod</a:t>
            </a:r>
            <a:r>
              <a:rPr lang="en-US" sz="2400" dirty="0"/>
              <a:t> </a:t>
            </a:r>
            <a:r>
              <a:rPr lang="en-US" sz="2400" i="1" dirty="0"/>
              <a:t>fauna became extinct just prior to or during the major deepening</a:t>
            </a:r>
            <a:r>
              <a:rPr lang="en-US" sz="2400" dirty="0"/>
              <a:t> </a:t>
            </a:r>
            <a:r>
              <a:rPr lang="en-US" sz="2400" i="1" dirty="0"/>
              <a:t>coinciding with the </a:t>
            </a:r>
            <a:r>
              <a:rPr lang="en-US" sz="2400" b="1" i="1" dirty="0"/>
              <a:t>Lower </a:t>
            </a:r>
            <a:r>
              <a:rPr lang="en-US" sz="2400" b="1" i="1" dirty="0" err="1"/>
              <a:t>Kellwasser</a:t>
            </a:r>
            <a:r>
              <a:rPr lang="en-US" sz="2400" b="1" i="1" dirty="0"/>
              <a:t> event </a:t>
            </a:r>
            <a:r>
              <a:rPr lang="en-US" sz="2400" i="1" dirty="0"/>
              <a:t>in the very late</a:t>
            </a:r>
            <a:r>
              <a:rPr lang="en-US" sz="2400" dirty="0"/>
              <a:t> </a:t>
            </a:r>
            <a:r>
              <a:rPr lang="en-US" sz="2400" i="1" dirty="0"/>
              <a:t>Frasnian. </a:t>
            </a:r>
          </a:p>
          <a:p>
            <a:r>
              <a:rPr lang="en-US" sz="2400" i="1" dirty="0"/>
              <a:t>At</a:t>
            </a:r>
            <a:r>
              <a:rPr lang="en-US" sz="2400" dirty="0"/>
              <a:t> </a:t>
            </a:r>
            <a:r>
              <a:rPr lang="en-US" sz="2400" i="1" dirty="0"/>
              <a:t>Ancient Wall, extinction of latest Frasnian </a:t>
            </a:r>
            <a:r>
              <a:rPr lang="en-US" sz="2400" b="1" i="1" dirty="0"/>
              <a:t>(Upper </a:t>
            </a:r>
            <a:r>
              <a:rPr lang="en-US" sz="2400" b="1" i="1" dirty="0" err="1"/>
              <a:t>Kellwasser</a:t>
            </a:r>
            <a:r>
              <a:rPr lang="en-US" sz="2400" b="1" dirty="0"/>
              <a:t> </a:t>
            </a:r>
            <a:r>
              <a:rPr lang="en-US" sz="2400" b="1" i="1" dirty="0"/>
              <a:t>event</a:t>
            </a:r>
            <a:r>
              <a:rPr lang="en-US" sz="2400" i="1" dirty="0"/>
              <a:t>) shelly faunas occurs</a:t>
            </a:r>
            <a:r>
              <a:rPr lang="en-US" sz="2400" dirty="0"/>
              <a:t> </a:t>
            </a:r>
            <a:r>
              <a:rPr lang="en-US" sz="2400" i="1" dirty="0"/>
              <a:t>very high in MN 13, as indicated by a crisis fauna in the</a:t>
            </a:r>
            <a:r>
              <a:rPr lang="en-US" sz="2400" dirty="0"/>
              <a:t> </a:t>
            </a:r>
            <a:r>
              <a:rPr lang="en-US" sz="2400" i="1" dirty="0"/>
              <a:t>uppermost Simla.</a:t>
            </a:r>
          </a:p>
          <a:p>
            <a:r>
              <a:rPr lang="en-US" sz="2400" i="1" dirty="0"/>
              <a:t>Whalen and Day (2008) </a:t>
            </a:r>
            <a:endParaRPr lang="en-US" sz="2400" dirty="0"/>
          </a:p>
        </p:txBody>
      </p:sp>
      <p:sp>
        <p:nvSpPr>
          <p:cNvPr id="9" name="Rectangle 2">
            <a:extLst>
              <a:ext uri="{FF2B5EF4-FFF2-40B4-BE49-F238E27FC236}">
                <a16:creationId xmlns:a16="http://schemas.microsoft.com/office/drawing/2014/main" id="{C10A49EC-031F-809F-8158-B43D149795C5}"/>
              </a:ext>
            </a:extLst>
          </p:cNvPr>
          <p:cNvSpPr txBox="1">
            <a:spLocks noChangeArrowheads="1"/>
          </p:cNvSpPr>
          <p:nvPr/>
        </p:nvSpPr>
        <p:spPr bwMode="auto">
          <a:xfrm>
            <a:off x="609600" y="274638"/>
            <a:ext cx="10972800" cy="596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defTabSz="914400" rtl="0" eaLnBrk="1" latinLnBrk="0" hangingPunct="1">
              <a:lnSpc>
                <a:spcPct val="90000"/>
              </a:lnSpc>
              <a:spcBef>
                <a:spcPct val="0"/>
              </a:spcBef>
              <a:buNone/>
              <a:defRPr sz="3600" b="0" i="1" kern="1200">
                <a:solidFill>
                  <a:schemeClr val="accent1"/>
                </a:solidFill>
                <a:latin typeface="Montserrat" pitchFamily="2" charset="77"/>
                <a:ea typeface="+mj-ea"/>
                <a:cs typeface="+mj-cs"/>
              </a:defRPr>
            </a:lvl1pPr>
          </a:lstStyle>
          <a:p>
            <a:r>
              <a:rPr lang="en-US" altLang="en-US" sz="3200" b="1" dirty="0">
                <a:ea typeface="ＭＳ Ｐゴシック" panose="020B0600070205080204" pitchFamily="34" charset="-128"/>
              </a:rPr>
              <a:t>Devonian extinction – </a:t>
            </a:r>
            <a:r>
              <a:rPr lang="en-US" altLang="en-US" sz="3200" b="1" dirty="0" err="1">
                <a:ea typeface="ＭＳ Ｐゴシック" panose="020B0600070205080204" pitchFamily="34" charset="-128"/>
              </a:rPr>
              <a:t>Kellwasser</a:t>
            </a:r>
            <a:r>
              <a:rPr lang="en-US" altLang="en-US" sz="3200" b="1" dirty="0">
                <a:ea typeface="ＭＳ Ｐゴシック" panose="020B0600070205080204" pitchFamily="34" charset="-128"/>
              </a:rPr>
              <a:t> events</a:t>
            </a:r>
          </a:p>
        </p:txBody>
      </p:sp>
      <p:sp>
        <p:nvSpPr>
          <p:cNvPr id="10" name="TextBox 9">
            <a:extLst>
              <a:ext uri="{FF2B5EF4-FFF2-40B4-BE49-F238E27FC236}">
                <a16:creationId xmlns:a16="http://schemas.microsoft.com/office/drawing/2014/main" id="{0ACB8891-7D0B-FA02-DA6F-D4623D1FE9F5}"/>
              </a:ext>
            </a:extLst>
          </p:cNvPr>
          <p:cNvSpPr txBox="1"/>
          <p:nvPr/>
        </p:nvSpPr>
        <p:spPr>
          <a:xfrm>
            <a:off x="500063" y="1122918"/>
            <a:ext cx="10863263" cy="830997"/>
          </a:xfrm>
          <a:prstGeom prst="rect">
            <a:avLst/>
          </a:prstGeom>
          <a:noFill/>
        </p:spPr>
        <p:txBody>
          <a:bodyPr wrap="square" rtlCol="0">
            <a:spAutoFit/>
          </a:bodyPr>
          <a:lstStyle/>
          <a:p>
            <a:r>
              <a:rPr lang="en-US" sz="2400" dirty="0"/>
              <a:t>The extinction is caused by stepwise ocean anoxia - the Upper and Lower </a:t>
            </a:r>
            <a:r>
              <a:rPr lang="en-US" sz="2400" dirty="0" err="1"/>
              <a:t>Kellwasser</a:t>
            </a:r>
            <a:r>
              <a:rPr lang="en-US" sz="2400" dirty="0"/>
              <a:t> anoxia event beds.</a:t>
            </a:r>
          </a:p>
        </p:txBody>
      </p:sp>
      <p:grpSp>
        <p:nvGrpSpPr>
          <p:cNvPr id="15" name="Group 14">
            <a:extLst>
              <a:ext uri="{FF2B5EF4-FFF2-40B4-BE49-F238E27FC236}">
                <a16:creationId xmlns:a16="http://schemas.microsoft.com/office/drawing/2014/main" id="{3866CDF4-C081-DAB6-F006-D71CF8164D6B}"/>
              </a:ext>
            </a:extLst>
          </p:cNvPr>
          <p:cNvGrpSpPr/>
          <p:nvPr/>
        </p:nvGrpSpPr>
        <p:grpSpPr>
          <a:xfrm>
            <a:off x="609600" y="2205295"/>
            <a:ext cx="6061790" cy="3648650"/>
            <a:chOff x="609600" y="2438955"/>
            <a:chExt cx="6061790" cy="3648650"/>
          </a:xfrm>
        </p:grpSpPr>
        <p:pic>
          <p:nvPicPr>
            <p:cNvPr id="11" name="Picture 2" descr="MiettePltform">
              <a:extLst>
                <a:ext uri="{FF2B5EF4-FFF2-40B4-BE49-F238E27FC236}">
                  <a16:creationId xmlns:a16="http://schemas.microsoft.com/office/drawing/2014/main" id="{AADA1154-23A4-7416-780A-BEEF533FC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38955"/>
              <a:ext cx="6061790" cy="364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EF1FA49-CCFA-7A47-203A-A1DCEF9CE268}"/>
                </a:ext>
              </a:extLst>
            </p:cNvPr>
            <p:cNvSpPr txBox="1"/>
            <p:nvPr/>
          </p:nvSpPr>
          <p:spPr>
            <a:xfrm>
              <a:off x="838705" y="3105834"/>
              <a:ext cx="2123393" cy="646331"/>
            </a:xfrm>
            <a:prstGeom prst="rect">
              <a:avLst/>
            </a:prstGeom>
            <a:noFill/>
          </p:spPr>
          <p:txBody>
            <a:bodyPr wrap="square" rtlCol="0">
              <a:spAutoFit/>
            </a:bodyPr>
            <a:lstStyle/>
            <a:p>
              <a:r>
                <a:rPr lang="en-US" dirty="0">
                  <a:solidFill>
                    <a:schemeClr val="bg1"/>
                  </a:solidFill>
                </a:rPr>
                <a:t>Frasnian/Famenian Boundary at Miette</a:t>
              </a:r>
            </a:p>
          </p:txBody>
        </p:sp>
        <p:cxnSp>
          <p:nvCxnSpPr>
            <p:cNvPr id="13" name="Straight Arrow Connector 12">
              <a:extLst>
                <a:ext uri="{FF2B5EF4-FFF2-40B4-BE49-F238E27FC236}">
                  <a16:creationId xmlns:a16="http://schemas.microsoft.com/office/drawing/2014/main" id="{F1AC426C-90F4-A22A-C318-251FE7E43594}"/>
                </a:ext>
              </a:extLst>
            </p:cNvPr>
            <p:cNvCxnSpPr>
              <a:cxnSpLocks/>
            </p:cNvCxnSpPr>
            <p:nvPr/>
          </p:nvCxnSpPr>
          <p:spPr>
            <a:xfrm>
              <a:off x="2071688" y="3412621"/>
              <a:ext cx="890411"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4661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870E22CEF3734CA2AB17CF8CF571C9" ma:contentTypeVersion="20" ma:contentTypeDescription="Create a new document." ma:contentTypeScope="" ma:versionID="ae298a618a4f753ec79a38347f79484b">
  <xsd:schema xmlns:xsd="http://www.w3.org/2001/XMLSchema" xmlns:xs="http://www.w3.org/2001/XMLSchema" xmlns:p="http://schemas.microsoft.com/office/2006/metadata/properties" xmlns:ns2="1e5da3b9-1751-4b4a-93f4-7e0cef448b14" xmlns:ns3="2c7b8d70-2cb9-42ed-a36a-9e3315ec181e" targetNamespace="http://schemas.microsoft.com/office/2006/metadata/properties" ma:root="true" ma:fieldsID="d06b1673a5d4b1891d7a9602c70328fe" ns2:_="" ns3:_="">
    <xsd:import namespace="1e5da3b9-1751-4b4a-93f4-7e0cef448b14"/>
    <xsd:import namespace="2c7b8d70-2cb9-42ed-a36a-9e3315ec181e"/>
    <xsd:element name="properties">
      <xsd:complexType>
        <xsd:sequence>
          <xsd:element name="documentManagement">
            <xsd:complexType>
              <xsd:all>
                <xsd:element ref="ns2:Description0" minOccurs="0"/>
                <xsd:element ref="ns3:SharedWithUsers" minOccurs="0"/>
                <xsd:element ref="ns3:SharedWithDetails"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da3b9-1751-4b4a-93f4-7e0cef448b14" elementFormDefault="qualified">
    <xsd:import namespace="http://schemas.microsoft.com/office/2006/documentManagement/types"/>
    <xsd:import namespace="http://schemas.microsoft.com/office/infopath/2007/PartnerControls"/>
    <xsd:element name="Description0" ma:index="6" nillable="true" ma:displayName="Description" ma:internalName="Description0" ma:readOnly="false">
      <xsd:simpleType>
        <xsd:restriction base="dms:Note">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fb2afa-0461-4a25-b7e7-e28982f86d9a"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7b8d70-2cb9-42ed-a36a-9e3315ec181e" elementFormDefault="qualified">
    <xsd:import namespace="http://schemas.microsoft.com/office/2006/documentManagement/types"/>
    <xsd:import namespace="http://schemas.microsoft.com/office/infopath/2007/PartnerControls"/>
    <xsd:element name="SharedWithUsers" ma:index="9"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8078818-1436-4741-a2d0-433705088af2}" ma:internalName="TaxCatchAll" ma:showField="CatchAllData" ma:web="2c7b8d70-2cb9-42ed-a36a-9e3315ec18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1e5da3b9-1751-4b4a-93f4-7e0cef448b14" xsi:nil="true"/>
    <TaxCatchAll xmlns="2c7b8d70-2cb9-42ed-a36a-9e3315ec181e" xsi:nil="true"/>
    <lcf76f155ced4ddcb4097134ff3c332f xmlns="1e5da3b9-1751-4b4a-93f4-7e0cef448b1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80C51A-B781-4E1E-97E8-0D99207E56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5da3b9-1751-4b4a-93f4-7e0cef448b14"/>
    <ds:schemaRef ds:uri="2c7b8d70-2cb9-42ed-a36a-9e3315ec18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149664-6BFB-4FE4-A00A-EA02949C061C}">
  <ds:schemaRefs>
    <ds:schemaRef ds:uri="http://schemas.microsoft.com/sharepoint/v3/contenttype/forms"/>
  </ds:schemaRefs>
</ds:datastoreItem>
</file>

<file path=customXml/itemProps3.xml><?xml version="1.0" encoding="utf-8"?>
<ds:datastoreItem xmlns:ds="http://schemas.openxmlformats.org/officeDocument/2006/customXml" ds:itemID="{1DCDA15C-C10E-410C-B369-66B6CB45652B}">
  <ds:schemaRefs>
    <ds:schemaRef ds:uri="http://schemas.microsoft.com/office/2006/metadata/properties"/>
    <ds:schemaRef ds:uri="http://schemas.microsoft.com/office/infopath/2007/PartnerControls"/>
    <ds:schemaRef ds:uri="1e5da3b9-1751-4b4a-93f4-7e0cef448b14"/>
    <ds:schemaRef ds:uri="2c7b8d70-2cb9-42ed-a36a-9e3315ec181e"/>
  </ds:schemaRefs>
</ds:datastoreItem>
</file>

<file path=docProps/app.xml><?xml version="1.0" encoding="utf-8"?>
<Properties xmlns="http://schemas.openxmlformats.org/officeDocument/2006/extended-properties" xmlns:vt="http://schemas.openxmlformats.org/officeDocument/2006/docPropsVTypes">
  <TotalTime>7441</TotalTime>
  <Words>2755</Words>
  <Application>Microsoft Macintosh PowerPoint</Application>
  <PresentationFormat>Widescreen</PresentationFormat>
  <Paragraphs>258</Paragraphs>
  <Slides>32</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ＭＳ Ｐゴシック</vt:lpstr>
      <vt:lpstr>Arial</vt:lpstr>
      <vt:lpstr>Arial</vt:lpstr>
      <vt:lpstr>Calibri</vt:lpstr>
      <vt:lpstr>Elysio-Regular</vt:lpstr>
      <vt:lpstr>Helvetica</vt:lpstr>
      <vt:lpstr>Montserrat</vt:lpstr>
      <vt:lpstr>Roboto</vt:lpstr>
      <vt:lpstr>Times</vt:lpstr>
      <vt:lpstr>Times New Roman</vt:lpstr>
      <vt:lpstr>Verdana</vt:lpstr>
      <vt:lpstr>Wingdings</vt:lpstr>
      <vt:lpstr>Office Theme</vt:lpstr>
      <vt:lpstr>PowerPoint Presentation</vt:lpstr>
      <vt:lpstr>Mike Whalen – a great field geologist</vt:lpstr>
      <vt:lpstr>Mike Whalen – a great field geologist</vt:lpstr>
      <vt:lpstr>Medal of Merit – Canadian Geological Society</vt:lpstr>
      <vt:lpstr>Carbonate platforms and ocean circulation</vt:lpstr>
      <vt:lpstr>Devonian and End Cretaceous extinction</vt:lpstr>
      <vt:lpstr>Miette and Ancient Wall: Western Canadian Basin</vt:lpstr>
      <vt:lpstr>Miette Buildup </vt:lpstr>
      <vt:lpstr>PowerPoint Presentation</vt:lpstr>
      <vt:lpstr>PowerPoint Presentation</vt:lpstr>
      <vt:lpstr>SE Margin of Miette buildup: Depositional Sequences</vt:lpstr>
      <vt:lpstr>PowerPoint Presentation</vt:lpstr>
      <vt:lpstr>PowerPoint Presentation</vt:lpstr>
      <vt:lpstr>PowerPoint Presentation</vt:lpstr>
      <vt:lpstr>PowerPoint Presentation</vt:lpstr>
      <vt:lpstr>PowerPoint Presentation</vt:lpstr>
      <vt:lpstr>PowerPoint Presentation</vt:lpstr>
      <vt:lpstr>Key points</vt:lpstr>
      <vt:lpstr>The hidden crater</vt:lpstr>
      <vt:lpstr>Chicxulub Crater (K/Pg boundary)</vt:lpstr>
      <vt:lpstr>PowerPoint Presentation</vt:lpstr>
      <vt:lpstr>Geophysical dataset</vt:lpstr>
      <vt:lpstr>Geological dataset</vt:lpstr>
      <vt:lpstr>Seaway in the platform</vt:lpstr>
      <vt:lpstr>Regional estimation of the K/Pg depth</vt:lpstr>
      <vt:lpstr>Margins of the Yucatán Trough</vt:lpstr>
      <vt:lpstr>Comparison of size of seaway</vt:lpstr>
      <vt:lpstr>Hiding of the crater</vt:lpstr>
      <vt:lpstr>Core through the filling sequences</vt:lpstr>
      <vt:lpstr>Sediment in the prograding sequences</vt:lpstr>
      <vt:lpstr>Expansion of the western  platform</vt:lpstr>
      <vt:lpstr>Conclusions and Implications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Eberli, Gregor Paul</dc:creator>
  <cp:lastModifiedBy>Eberli, Gregor Paul</cp:lastModifiedBy>
  <cp:revision>136</cp:revision>
  <dcterms:created xsi:type="dcterms:W3CDTF">2020-08-26T02:27:05Z</dcterms:created>
  <dcterms:modified xsi:type="dcterms:W3CDTF">2025-10-04T16:50:22Z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0x01010036870E22CEF3734CA2AB17CF8CF571C9</vt:lpwstr>
  </property>
  <property fmtid="{D5CDD505-2E9C-101B-9397-08002B2CF9AE}" pid="3" name="Order">
    <vt:lpwstr>21746900.0000000</vt:lpwstr>
  </property>
  <property fmtid="{D5CDD505-2E9C-101B-9397-08002B2CF9AE}" pid="4" name="_ExtendedDescription">
    <vt:lpwstr/>
  </property>
  <property fmtid="{D5CDD505-2E9C-101B-9397-08002B2CF9AE}" pid="5" name="MediaServiceImageTags">
    <vt:lpwstr/>
  </property>
</Properties>
</file>