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  <p:sldMasterId id="2147483678" r:id="rId2"/>
  </p:sldMasterIdLst>
  <p:notesMasterIdLst>
    <p:notesMasterId r:id="rId56"/>
  </p:notesMasterIdLst>
  <p:sldIdLst>
    <p:sldId id="842" r:id="rId3"/>
    <p:sldId id="843" r:id="rId4"/>
    <p:sldId id="302" r:id="rId5"/>
    <p:sldId id="483" r:id="rId6"/>
    <p:sldId id="309" r:id="rId7"/>
    <p:sldId id="312" r:id="rId8"/>
    <p:sldId id="311" r:id="rId9"/>
    <p:sldId id="844" r:id="rId10"/>
    <p:sldId id="308" r:id="rId11"/>
    <p:sldId id="306" r:id="rId12"/>
    <p:sldId id="767" r:id="rId13"/>
    <p:sldId id="846" r:id="rId14"/>
    <p:sldId id="783" r:id="rId15"/>
    <p:sldId id="782" r:id="rId16"/>
    <p:sldId id="525" r:id="rId17"/>
    <p:sldId id="794" r:id="rId18"/>
    <p:sldId id="791" r:id="rId19"/>
    <p:sldId id="849" r:id="rId20"/>
    <p:sldId id="847" r:id="rId21"/>
    <p:sldId id="845" r:id="rId22"/>
    <p:sldId id="850" r:id="rId23"/>
    <p:sldId id="852" r:id="rId24"/>
    <p:sldId id="853" r:id="rId25"/>
    <p:sldId id="854" r:id="rId26"/>
    <p:sldId id="855" r:id="rId27"/>
    <p:sldId id="856" r:id="rId28"/>
    <p:sldId id="857" r:id="rId29"/>
    <p:sldId id="858" r:id="rId30"/>
    <p:sldId id="859" r:id="rId31"/>
    <p:sldId id="860" r:id="rId32"/>
    <p:sldId id="861" r:id="rId33"/>
    <p:sldId id="862" r:id="rId34"/>
    <p:sldId id="863" r:id="rId35"/>
    <p:sldId id="864" r:id="rId36"/>
    <p:sldId id="865" r:id="rId37"/>
    <p:sldId id="866" r:id="rId38"/>
    <p:sldId id="867" r:id="rId39"/>
    <p:sldId id="868" r:id="rId40"/>
    <p:sldId id="869" r:id="rId41"/>
    <p:sldId id="870" r:id="rId42"/>
    <p:sldId id="871" r:id="rId43"/>
    <p:sldId id="872" r:id="rId44"/>
    <p:sldId id="873" r:id="rId45"/>
    <p:sldId id="874" r:id="rId46"/>
    <p:sldId id="875" r:id="rId47"/>
    <p:sldId id="876" r:id="rId48"/>
    <p:sldId id="877" r:id="rId49"/>
    <p:sldId id="878" r:id="rId50"/>
    <p:sldId id="907" r:id="rId51"/>
    <p:sldId id="880" r:id="rId52"/>
    <p:sldId id="881" r:id="rId53"/>
    <p:sldId id="906" r:id="rId54"/>
    <p:sldId id="848" r:id="rId5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33CCFF"/>
    <a:srgbClr val="FF3399"/>
    <a:srgbClr val="FF0000"/>
    <a:srgbClr val="FDF8DF"/>
    <a:srgbClr val="FBF8BF"/>
    <a:srgbClr val="DBDC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00"/>
    <p:restoredTop sz="97871"/>
  </p:normalViewPr>
  <p:slideViewPr>
    <p:cSldViewPr snapToGrid="0" snapToObjects="1">
      <p:cViewPr varScale="1">
        <p:scale>
          <a:sx n="115" d="100"/>
          <a:sy n="115" d="100"/>
        </p:scale>
        <p:origin x="-756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307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A1DC82-9C87-4494-9F61-0C4439CDDB4B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52B16C-46FA-45F5-B3D7-AB350E1B5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E6348F-D69A-4A02-99D3-41A45C670BDA}" type="slidenum">
              <a:rPr lang="en-US" altLang="en-US" smtClean="0">
                <a:latin typeface="Times New Roman" pitchFamily="18" charset="0"/>
                <a:ea typeface="ＭＳ Ｐゴシック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mtClean="0">
              <a:latin typeface="Times New Roman" pitchFamily="18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A6E3B-DB04-4BD0-9DB4-C09274B5D1D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F285CA-2E85-47CB-A2C7-59F7412B89A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C4DE9-0595-4FB7-A54A-A5BD9D16D2C1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84BC2-32F7-4554-A884-89C924EC5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70447-052C-4AE1-83E3-7FAA5EC0D676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5225D-23D5-4159-8C91-A818E0034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40CB5-263E-4F5D-9720-61E66F7286FA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D6BEE-73AE-4A1E-B648-6BE550619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itolo 1"/>
          <p:cNvSpPr>
            <a:spLocks noGrp="1"/>
          </p:cNvSpPr>
          <p:nvPr>
            <p:ph type="title"/>
          </p:nvPr>
        </p:nvSpPr>
        <p:spPr>
          <a:xfrm>
            <a:off x="842414" y="285965"/>
            <a:ext cx="10530437" cy="415499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 sz="3000" b="1" i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21" name="Segnaposto contenuto 5"/>
          <p:cNvSpPr>
            <a:spLocks noGrp="1"/>
          </p:cNvSpPr>
          <p:nvPr>
            <p:ph sz="quarter" idx="4"/>
          </p:nvPr>
        </p:nvSpPr>
        <p:spPr>
          <a:xfrm>
            <a:off x="842412" y="1111895"/>
            <a:ext cx="10530437" cy="4682436"/>
          </a:xfrm>
        </p:spPr>
        <p:txBody>
          <a:bodyPr>
            <a:normAutofit/>
          </a:bodyPr>
          <a:lstStyle>
            <a:lvl1pPr marL="265107" indent="-265107">
              <a:buClr>
                <a:srgbClr val="FFD500"/>
              </a:buClr>
              <a:buSzPct val="80000"/>
              <a:buFont typeface="Wingdings" panose="05000000000000000000" pitchFamily="2" charset="2"/>
              <a:buChar char="n"/>
              <a:defRPr sz="2000" i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egnaposto numero diapositiva 8"/>
          <p:cNvSpPr>
            <a:spLocks noGrp="1"/>
          </p:cNvSpPr>
          <p:nvPr>
            <p:ph type="sldNum" sz="quarter" idx="10"/>
          </p:nvPr>
        </p:nvSpPr>
        <p:spPr>
          <a:xfrm>
            <a:off x="0" y="6346825"/>
            <a:ext cx="615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DCDE9-9B92-4F71-BF95-F9EA385CA5B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F7AFD-D939-4959-A91F-011AD2140540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10DD8-81CE-4599-8BDB-D2537A244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E1196-90C4-42E6-BC5B-367B2CBF8A3E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76F2A-FF27-4D24-B1CA-5C748B99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6677D-93B8-49DE-86B3-F65B6BE19806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D4538-6D53-47C4-8FC6-92AD9944B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20204-BF49-4C47-8390-768B6D4602B5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A5128-9DD2-4BF0-9F0B-2CD144C5B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E1D16-ADE9-456E-A554-7789D1157D6C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1503F-2FCA-4AF9-BAD4-5BAE0066B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EA7C0-5CFA-4E87-860B-3CB163B8B365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82AC8-0528-49D4-A322-E775CFE9F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8D0F-6B02-4DA1-ABF0-FB014B2D7C47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56A4-F66E-4B2A-8A5A-FAF82C022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F9B4-83E9-4FFB-9B80-D1216E1E1912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D38B-E314-4B43-A0EA-EC8F3B305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6DBB5C-9801-4D46-B9A3-3A5A54E82279}" type="datetimeFigureOut">
              <a:rPr lang="en-US"/>
              <a:pPr>
                <a:defRPr/>
              </a:pPr>
              <a:t>251013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4E1B86-254A-4636-B9BD-DEA2648E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Connettore 1 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0" y="823913"/>
            <a:ext cx="8778875" cy="0"/>
          </a:xfrm>
          <a:prstGeom prst="line">
            <a:avLst/>
          </a:prstGeom>
          <a:ln w="28575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70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</p:sldLayoutIdLst>
  <p:txStyles>
    <p:titleStyle>
      <a:lvl1pPr algn="ctr" defTabSz="1089025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9025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2pPr>
      <a:lvl3pPr algn="ctr" defTabSz="1089025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3pPr>
      <a:lvl4pPr algn="ctr" defTabSz="1089025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4pPr>
      <a:lvl5pPr algn="ctr" defTabSz="1089025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5pPr>
      <a:lvl6pPr marL="457200" algn="ctr" defTabSz="108902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6pPr>
      <a:lvl7pPr marL="914400" algn="ctr" defTabSz="108902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108902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1089025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07988" indent="-407988" algn="l" defTabSz="1089025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238" indent="-339725" algn="l" defTabSz="1089025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cs typeface="+mn-cs"/>
        </a:defRPr>
      </a:lvl2pPr>
      <a:lvl3pPr marL="1360488" indent="-271463" algn="l" defTabSz="1089025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cs typeface="+mn-cs"/>
        </a:defRPr>
      </a:lvl3pPr>
      <a:lvl4pPr marL="1905000" indent="-271463" algn="l" defTabSz="1089025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449513" indent="-273050" algn="l" defTabSz="1089025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906713" indent="-273050" algn="l" defTabSz="108902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3363913" indent="-273050" algn="l" defTabSz="108902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821113" indent="-273050" algn="l" defTabSz="108902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4278313" indent="-273050" algn="l" defTabSz="1089025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conformity-01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6988" y="-158750"/>
            <a:ext cx="12126912" cy="7078663"/>
          </a:xfrm>
          <a:prstGeom prst="rect">
            <a:avLst/>
          </a:prstGeom>
          <a:ln w="1905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469900" y="955675"/>
            <a:ext cx="11252200" cy="749300"/>
          </a:xfrm>
          <a:prstGeom prst="rect">
            <a:avLst/>
          </a:prstGeom>
          <a:solidFill>
            <a:srgbClr val="FDF8DF">
              <a:alpha val="7300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67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 happened to sequence stratigraphy?</a:t>
            </a:r>
          </a:p>
        </p:txBody>
      </p:sp>
      <p:sp>
        <p:nvSpPr>
          <p:cNvPr id="27651" name="TextBox 9"/>
          <p:cNvSpPr txBox="1">
            <a:spLocks noChangeArrowheads="1"/>
          </p:cNvSpPr>
          <p:nvPr/>
        </p:nvSpPr>
        <p:spPr bwMode="auto">
          <a:xfrm>
            <a:off x="2581275" y="3573463"/>
            <a:ext cx="6719888" cy="584200"/>
          </a:xfrm>
          <a:prstGeom prst="rect">
            <a:avLst/>
          </a:prstGeom>
          <a:solidFill>
            <a:srgbClr val="FDF8DF">
              <a:alpha val="7294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Gregor P. Eberli and Mark Grasmueck</a:t>
            </a:r>
          </a:p>
        </p:txBody>
      </p:sp>
      <p:pic>
        <p:nvPicPr>
          <p:cNvPr id="27652" name="Picture 11" descr="2009 CSL-logo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0038" y="5472113"/>
            <a:ext cx="16700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 txBox="1">
            <a:spLocks noChangeArrowheads="1"/>
          </p:cNvSpPr>
          <p:nvPr/>
        </p:nvSpPr>
        <p:spPr bwMode="auto">
          <a:xfrm>
            <a:off x="931863" y="838200"/>
            <a:ext cx="103473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/>
          <a:lstStyle/>
          <a:p>
            <a:pPr algn="ctr"/>
            <a:endParaRPr lang="en-US" sz="4800" b="1">
              <a:ea typeface="ＭＳ Ｐゴシック" pitchFamily="34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9963" y="1481138"/>
            <a:ext cx="1034732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/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3200">
                <a:ea typeface="ＭＳ Ｐゴシック" pitchFamily="34" charset="-128"/>
              </a:rPr>
              <a:t>Posamentier and Vail (1988)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3200" i="1"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“…It is composed of a succession of systems tracts and it is interpreted to be deposited between </a:t>
            </a:r>
            <a:r>
              <a:rPr lang="en-US" sz="3200" b="1" i="1"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eustatic fall inflection points</a:t>
            </a:r>
            <a:r>
              <a:rPr lang="en-US" sz="3200" i="1">
                <a:latin typeface="Helvetica" pitchFamily="34" charset="0"/>
                <a:ea typeface="ＭＳ Ｐゴシック" pitchFamily="34" charset="-128"/>
                <a:cs typeface="Helvetica" pitchFamily="34" charset="0"/>
              </a:rPr>
              <a:t>”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sz="3200"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3200">
                <a:ea typeface="ＭＳ Ｐゴシック" pitchFamily="34" charset="-128"/>
              </a:rPr>
              <a:t>Van Wagoner et al., 1988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ea typeface="ＭＳ Ｐゴシック" pitchFamily="34" charset="-128"/>
              </a:rPr>
              <a:t>	</a:t>
            </a:r>
            <a:r>
              <a:rPr lang="en-US" sz="3200" i="1">
                <a:ea typeface="ＭＳ Ｐゴシック" pitchFamily="34" charset="-128"/>
              </a:rPr>
              <a:t>“..a surface…along which there is </a:t>
            </a:r>
            <a:r>
              <a:rPr lang="en-US" sz="3200" b="1" i="1">
                <a:ea typeface="ＭＳ Ｐゴシック" pitchFamily="34" charset="-128"/>
              </a:rPr>
              <a:t>evidence of subaerial exposure truncation</a:t>
            </a:r>
            <a:r>
              <a:rPr lang="en-US" sz="3200" i="1">
                <a:ea typeface="ＭＳ Ｐゴシック" pitchFamily="34" charset="-128"/>
              </a:rPr>
              <a:t> (and in some cases correlative submarine erosion) or </a:t>
            </a:r>
            <a:r>
              <a:rPr lang="en-US" sz="3200" b="1" i="1">
                <a:ea typeface="ＭＳ Ｐゴシック" pitchFamily="34" charset="-128"/>
              </a:rPr>
              <a:t>subaerial exposure”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5025" y="28575"/>
            <a:ext cx="8308975" cy="923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Cause of Sequence Boundaries</a:t>
            </a:r>
          </a:p>
        </p:txBody>
      </p:sp>
      <p:grpSp>
        <p:nvGrpSpPr>
          <p:cNvPr id="37892" name="Group 1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7893" name="Picture 5" descr="2009 CSL-logo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166688"/>
            <a:ext cx="8429625" cy="4984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Variable Causes of Sequence Boundaries</a:t>
            </a:r>
          </a:p>
        </p:txBody>
      </p:sp>
      <p:sp>
        <p:nvSpPr>
          <p:cNvPr id="3" name="Slide Number Placeholder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179388" y="6489700"/>
            <a:ext cx="615951" cy="333375"/>
          </a:xfrm>
        </p:spPr>
        <p:txBody>
          <a:bodyPr/>
          <a:lstStyle/>
          <a:p>
            <a:pPr>
              <a:defRPr/>
            </a:pPr>
            <a:fld id="{8CB9AEBD-D6E4-4878-B6FD-CB12819B0B5E}" type="slidenum">
              <a:rPr lang="it-IT"/>
              <a:pPr>
                <a:defRPr/>
              </a:pPr>
              <a:t>11</a:t>
            </a:fld>
            <a:endParaRPr lang="it-IT"/>
          </a:p>
        </p:txBody>
      </p:sp>
      <p:pic>
        <p:nvPicPr>
          <p:cNvPr id="38915" name="Picture 2" descr="Fig 5-s-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8" y="1038225"/>
            <a:ext cx="10868025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conformities-01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400" y="4279900"/>
            <a:ext cx="10193338" cy="2370138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/>
          </a:extLst>
        </p:spPr>
      </p:pic>
      <p:grpSp>
        <p:nvGrpSpPr>
          <p:cNvPr id="38917" name="Group 1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8918" name="Picture 3" descr="2009 CSL-logo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-31750"/>
            <a:ext cx="8916987" cy="9969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Headwinds against Sequence Stratigraphy</a:t>
            </a:r>
          </a:p>
        </p:txBody>
      </p:sp>
      <p:sp>
        <p:nvSpPr>
          <p:cNvPr id="3" name="Slide Number Placeholder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557E69-1D5F-4259-9DDD-F210DB2D2425}" type="slidenum">
              <a:rPr lang="it-IT"/>
              <a:pPr>
                <a:defRPr/>
              </a:pPr>
              <a:t>12</a:t>
            </a:fld>
            <a:endParaRPr lang="it-IT"/>
          </a:p>
        </p:txBody>
      </p:sp>
      <p:pic>
        <p:nvPicPr>
          <p:cNvPr id="39939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2024063"/>
            <a:ext cx="51673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781050" y="6043613"/>
            <a:ext cx="4449763" cy="379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67" b="1" dirty="0">
                <a:latin typeface="+mn-lt"/>
                <a:cs typeface="+mn-cs"/>
              </a:rPr>
              <a:t>Neal and Abreu (2009)</a:t>
            </a: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3994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3" y="1027113"/>
            <a:ext cx="41306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1027113"/>
            <a:ext cx="4132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8113" y="1636713"/>
            <a:ext cx="3552825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370638" y="6102350"/>
            <a:ext cx="52959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67" b="1" dirty="0" err="1">
                <a:solidFill>
                  <a:schemeClr val="tx1"/>
                </a:solidFill>
                <a:latin typeface="+mn-lt"/>
                <a:cs typeface="+mn-cs"/>
              </a:rPr>
              <a:t>Catuneanu</a:t>
            </a:r>
            <a:r>
              <a:rPr lang="en-US" altLang="en-US" sz="1867" b="1" dirty="0">
                <a:solidFill>
                  <a:schemeClr val="tx1"/>
                </a:solidFill>
                <a:latin typeface="+mn-lt"/>
                <a:cs typeface="+mn-cs"/>
              </a:rPr>
              <a:t> et al., Earth-Science Reviews 92 (2009)</a:t>
            </a:r>
          </a:p>
        </p:txBody>
      </p:sp>
      <p:pic>
        <p:nvPicPr>
          <p:cNvPr id="39945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0500" y="4178300"/>
            <a:ext cx="355441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6" name="Group 18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9947" name="Picture 19" descr="2009 CSL-logo.tif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238125"/>
            <a:ext cx="10529887" cy="4143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Accommodation succession method 	</a:t>
            </a:r>
            <a:r>
              <a:rPr lang="en-US" sz="2400" dirty="0"/>
              <a:t>(Neal and Abreu,2009)</a:t>
            </a:r>
          </a:p>
        </p:txBody>
      </p:sp>
      <p:pic>
        <p:nvPicPr>
          <p:cNvPr id="40962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657225" y="1195388"/>
            <a:ext cx="6750050" cy="4492625"/>
          </a:xfrm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7513638" y="925513"/>
            <a:ext cx="4678362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alibri" pitchFamily="34" charset="0"/>
              </a:rPr>
              <a:t>“Stratal stacking patterns associated with changing rates of </a:t>
            </a:r>
            <a:r>
              <a:rPr lang="en-US" sz="2200" b="1">
                <a:latin typeface="Calibri" pitchFamily="34" charset="0"/>
              </a:rPr>
              <a:t>coastal accommodation creation (</a:t>
            </a:r>
            <a:r>
              <a:rPr lang="el-GR" sz="2200" b="1">
                <a:latin typeface="Calibri" pitchFamily="34" charset="0"/>
              </a:rPr>
              <a:t>δ</a:t>
            </a:r>
            <a:r>
              <a:rPr lang="en-US" sz="2200" b="1">
                <a:latin typeface="Calibri" pitchFamily="34" charset="0"/>
              </a:rPr>
              <a:t>A) and sediment fill (</a:t>
            </a:r>
            <a:r>
              <a:rPr lang="el-GR" sz="2200" b="1">
                <a:latin typeface="Calibri" pitchFamily="34" charset="0"/>
              </a:rPr>
              <a:t>δ</a:t>
            </a:r>
            <a:r>
              <a:rPr lang="en-US" sz="2200" b="1">
                <a:latin typeface="Calibri" pitchFamily="34" charset="0"/>
              </a:rPr>
              <a:t>S), </a:t>
            </a:r>
            <a:r>
              <a:rPr lang="en-US" sz="2200">
                <a:latin typeface="Calibri" pitchFamily="34" charset="0"/>
              </a:rPr>
              <a:t>which we refer to as </a:t>
            </a:r>
            <a:r>
              <a:rPr lang="en-US" sz="2200" b="1">
                <a:latin typeface="Calibri" pitchFamily="34" charset="0"/>
              </a:rPr>
              <a:t>accommodation succession</a:t>
            </a:r>
            <a:r>
              <a:rPr lang="en-US" sz="2200">
                <a:latin typeface="Calibri" pitchFamily="34" charset="0"/>
              </a:rPr>
              <a:t>.” </a:t>
            </a:r>
          </a:p>
          <a:p>
            <a:endParaRPr lang="en-US" sz="2200">
              <a:latin typeface="Calibri" pitchFamily="34" charset="0"/>
            </a:endParaRPr>
          </a:p>
          <a:p>
            <a:r>
              <a:rPr lang="en-US" sz="2200">
                <a:latin typeface="Calibri" pitchFamily="34" charset="0"/>
              </a:rPr>
              <a:t>Following a sequence boundary, the stratigraphic motif is </a:t>
            </a:r>
          </a:p>
          <a:p>
            <a:r>
              <a:rPr lang="en-US" sz="2200">
                <a:latin typeface="Calibri" pitchFamily="34" charset="0"/>
              </a:rPr>
              <a:t>Progradation to aggradation (</a:t>
            </a:r>
            <a:r>
              <a:rPr lang="en-US" sz="2200" b="1">
                <a:latin typeface="Calibri" pitchFamily="34" charset="0"/>
              </a:rPr>
              <a:t>PA</a:t>
            </a:r>
            <a:r>
              <a:rPr lang="en-US" sz="2200">
                <a:latin typeface="Calibri" pitchFamily="34" charset="0"/>
              </a:rPr>
              <a:t>), retrogradation (</a:t>
            </a:r>
            <a:r>
              <a:rPr lang="en-US" sz="2200" b="1">
                <a:latin typeface="Calibri" pitchFamily="34" charset="0"/>
              </a:rPr>
              <a:t>R</a:t>
            </a:r>
            <a:r>
              <a:rPr lang="en-US" sz="2200">
                <a:latin typeface="Calibri" pitchFamily="34" charset="0"/>
              </a:rPr>
              <a:t>),</a:t>
            </a:r>
          </a:p>
          <a:p>
            <a:r>
              <a:rPr lang="en-US" sz="2200">
                <a:latin typeface="Calibri" pitchFamily="34" charset="0"/>
              </a:rPr>
              <a:t>aggradation to progradation to degradation (</a:t>
            </a:r>
            <a:r>
              <a:rPr lang="en-US" sz="2200" b="1">
                <a:latin typeface="Calibri" pitchFamily="34" charset="0"/>
              </a:rPr>
              <a:t>APD</a:t>
            </a:r>
            <a:r>
              <a:rPr lang="en-US" sz="2200">
                <a:latin typeface="Calibri" pitchFamily="34" charset="0"/>
              </a:rPr>
              <a:t>),</a:t>
            </a:r>
          </a:p>
          <a:p>
            <a:r>
              <a:rPr lang="en-US" sz="2200">
                <a:latin typeface="Calibri" pitchFamily="34" charset="0"/>
              </a:rPr>
              <a:t> </a:t>
            </a:r>
          </a:p>
          <a:p>
            <a:r>
              <a:rPr lang="en-US" sz="2200">
                <a:latin typeface="Calibri" pitchFamily="34" charset="0"/>
              </a:rPr>
              <a:t>representing stratal geometries of </a:t>
            </a:r>
            <a:r>
              <a:rPr lang="en-US" sz="2200" b="1">
                <a:latin typeface="Calibri" pitchFamily="34" charset="0"/>
              </a:rPr>
              <a:t>lowstand, transgressive, and highstand </a:t>
            </a:r>
            <a:r>
              <a:rPr lang="en-US" sz="2200">
                <a:latin typeface="Calibri" pitchFamily="34" charset="0"/>
              </a:rPr>
              <a:t>systems tracts, respectively.”</a:t>
            </a:r>
          </a:p>
          <a:p>
            <a:endParaRPr lang="en-US" sz="2200"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842963" y="1476375"/>
            <a:ext cx="904875" cy="301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dirty="0">
                <a:latin typeface="+mn-lt"/>
                <a:cs typeface="+mn-cs"/>
              </a:rPr>
              <a:t>LST</a:t>
            </a: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842963" y="2324100"/>
            <a:ext cx="90487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dirty="0">
                <a:latin typeface="+mn-lt"/>
                <a:cs typeface="+mn-cs"/>
              </a:rPr>
              <a:t>TST</a:t>
            </a: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842963" y="3305175"/>
            <a:ext cx="904875" cy="301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dirty="0">
                <a:latin typeface="+mn-lt"/>
                <a:cs typeface="+mn-cs"/>
              </a:rPr>
              <a:t>HST</a:t>
            </a:r>
          </a:p>
        </p:txBody>
      </p:sp>
      <p:grpSp>
        <p:nvGrpSpPr>
          <p:cNvPr id="40967" name="Group 2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40968" name="Picture 8" descr="2009 CSL-logo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25"/>
          <p:cNvGrpSpPr>
            <a:grpSpLocks/>
          </p:cNvGrpSpPr>
          <p:nvPr/>
        </p:nvGrpSpPr>
        <p:grpSpPr bwMode="auto">
          <a:xfrm>
            <a:off x="10269538" y="104775"/>
            <a:ext cx="1817687" cy="893763"/>
            <a:chOff x="7717564" y="123695"/>
            <a:chExt cx="1363532" cy="669860"/>
          </a:xfrm>
        </p:grpSpPr>
        <p:pic>
          <p:nvPicPr>
            <p:cNvPr id="42010" name="Picture 26" descr="2009 CSL-logo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4950"/>
            <a:ext cx="10529888" cy="442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Coeval Aggradation, Progradation and Retrogradation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963" y="968375"/>
            <a:ext cx="47974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128963" y="1982788"/>
            <a:ext cx="287337" cy="788987"/>
          </a:xfrm>
          <a:prstGeom prst="line">
            <a:avLst/>
          </a:prstGeom>
          <a:ln w="539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184650" y="2809875"/>
            <a:ext cx="274638" cy="768350"/>
          </a:xfrm>
          <a:prstGeom prst="line">
            <a:avLst/>
          </a:prstGeom>
          <a:ln w="539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03313" y="3255963"/>
            <a:ext cx="269875" cy="781050"/>
          </a:xfrm>
          <a:prstGeom prst="line">
            <a:avLst/>
          </a:prstGeom>
          <a:ln w="539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259513" y="890588"/>
            <a:ext cx="5248275" cy="2146300"/>
            <a:chOff x="6260000" y="891346"/>
            <a:chExt cx="5247000" cy="2145881"/>
          </a:xfrm>
        </p:grpSpPr>
        <p:pic>
          <p:nvPicPr>
            <p:cNvPr id="42008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65297" y="891346"/>
              <a:ext cx="3441703" cy="2145881"/>
            </a:xfrm>
            <a:prstGeom prst="rect">
              <a:avLst/>
            </a:prstGeom>
            <a:noFill/>
            <a:ln w="53975" cap="sq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42009" name="TextBox 12"/>
            <p:cNvSpPr txBox="1">
              <a:spLocks noChangeArrowheads="1"/>
            </p:cNvSpPr>
            <p:nvPr/>
          </p:nvSpPr>
          <p:spPr bwMode="auto">
            <a:xfrm>
              <a:off x="6260000" y="1486914"/>
              <a:ext cx="26747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  <a:latin typeface="Calibri" pitchFamily="34" charset="0"/>
                </a:rPr>
                <a:t>Aggradation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483350" y="2590800"/>
            <a:ext cx="5519738" cy="2136775"/>
            <a:chOff x="6482976" y="2590527"/>
            <a:chExt cx="5323949" cy="2137713"/>
          </a:xfrm>
        </p:grpSpPr>
        <p:pic>
          <p:nvPicPr>
            <p:cNvPr id="42006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82976" y="2590527"/>
              <a:ext cx="3443900" cy="2137713"/>
            </a:xfrm>
            <a:prstGeom prst="rect">
              <a:avLst/>
            </a:prstGeom>
            <a:solidFill>
              <a:schemeClr val="bg1"/>
            </a:solidFill>
            <a:ln w="57150" cap="sq">
              <a:solidFill>
                <a:srgbClr val="00B050"/>
              </a:solidFill>
              <a:miter lim="800000"/>
              <a:headEnd/>
              <a:tailEnd/>
            </a:ln>
          </p:spPr>
        </p:pic>
        <p:sp>
          <p:nvSpPr>
            <p:cNvPr id="42007" name="TextBox 13"/>
            <p:cNvSpPr txBox="1">
              <a:spLocks noChangeArrowheads="1"/>
            </p:cNvSpPr>
            <p:nvPr/>
          </p:nvSpPr>
          <p:spPr bwMode="auto">
            <a:xfrm>
              <a:off x="9926876" y="3479927"/>
              <a:ext cx="18800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Calibri" pitchFamily="34" charset="0"/>
                </a:rPr>
                <a:t>Progradation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849813" y="4489450"/>
            <a:ext cx="5837237" cy="2141538"/>
            <a:chOff x="4849781" y="4490234"/>
            <a:chExt cx="5630496" cy="2140336"/>
          </a:xfrm>
        </p:grpSpPr>
        <p:pic>
          <p:nvPicPr>
            <p:cNvPr id="42004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49781" y="4490234"/>
              <a:ext cx="3443900" cy="2140336"/>
            </a:xfrm>
            <a:prstGeom prst="rect">
              <a:avLst/>
            </a:prstGeom>
            <a:noFill/>
            <a:ln w="63500" cap="sq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42005" name="TextBox 14"/>
            <p:cNvSpPr txBox="1">
              <a:spLocks noChangeArrowheads="1"/>
            </p:cNvSpPr>
            <p:nvPr/>
          </p:nvSpPr>
          <p:spPr bwMode="auto">
            <a:xfrm>
              <a:off x="8375453" y="5490041"/>
              <a:ext cx="2104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itchFamily="34" charset="0"/>
                </a:rPr>
                <a:t>Retrogradation</a:t>
              </a:r>
            </a:p>
          </p:txBody>
        </p:sp>
      </p:grpSp>
      <p:sp>
        <p:nvSpPr>
          <p:cNvPr id="16" name="Rectangle 15">
            <a:extLst>
              <a:ext uri="{FF2B5EF4-FFF2-40B4-BE49-F238E27FC236}"/>
            </a:extLst>
          </p:cNvPr>
          <p:cNvSpPr/>
          <p:nvPr/>
        </p:nvSpPr>
        <p:spPr>
          <a:xfrm>
            <a:off x="2435225" y="1951038"/>
            <a:ext cx="671513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3813175" y="2643188"/>
            <a:ext cx="671513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890588" y="3060700"/>
            <a:ext cx="671512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19" name="Freeform 18">
            <a:extLst>
              <a:ext uri="{FF2B5EF4-FFF2-40B4-BE49-F238E27FC236}"/>
            </a:extLst>
          </p:cNvPr>
          <p:cNvSpPr/>
          <p:nvPr/>
        </p:nvSpPr>
        <p:spPr>
          <a:xfrm>
            <a:off x="4351338" y="2671763"/>
            <a:ext cx="149225" cy="122237"/>
          </a:xfrm>
          <a:custGeom>
            <a:avLst/>
            <a:gdLst>
              <a:gd name="connsiteX0" fmla="*/ 150312 w 150312"/>
              <a:gd name="connsiteY0" fmla="*/ 0 h 121085"/>
              <a:gd name="connsiteX1" fmla="*/ 0 w 150312"/>
              <a:gd name="connsiteY1" fmla="*/ 121085 h 121085"/>
              <a:gd name="connsiteX2" fmla="*/ 150312 w 150312"/>
              <a:gd name="connsiteY2" fmla="*/ 0 h 12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312" h="121085">
                <a:moveTo>
                  <a:pt x="150312" y="0"/>
                </a:moveTo>
                <a:lnTo>
                  <a:pt x="0" y="121085"/>
                </a:lnTo>
                <a:lnTo>
                  <a:pt x="150312" y="0"/>
                </a:ln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20" name="Triangle 19">
            <a:extLst>
              <a:ext uri="{FF2B5EF4-FFF2-40B4-BE49-F238E27FC236}"/>
            </a:extLst>
          </p:cNvPr>
          <p:cNvSpPr/>
          <p:nvPr/>
        </p:nvSpPr>
        <p:spPr>
          <a:xfrm rot="1564671">
            <a:off x="4418013" y="2674938"/>
            <a:ext cx="125412" cy="141287"/>
          </a:xfrm>
          <a:prstGeom prst="triangle">
            <a:avLst/>
          </a:prstGeom>
          <a:solidFill>
            <a:srgbClr val="DB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sp>
        <p:nvSpPr>
          <p:cNvPr id="41999" name="TextBox 22"/>
          <p:cNvSpPr txBox="1">
            <a:spLocks noChangeArrowheads="1"/>
          </p:cNvSpPr>
          <p:nvPr/>
        </p:nvSpPr>
        <p:spPr bwMode="auto">
          <a:xfrm>
            <a:off x="842963" y="5208588"/>
            <a:ext cx="3924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NW part of Segitiga Platform</a:t>
            </a:r>
          </a:p>
        </p:txBody>
      </p:sp>
      <p:sp>
        <p:nvSpPr>
          <p:cNvPr id="24" name="TextBox 23">
            <a:extLst>
              <a:ext uri="{FF2B5EF4-FFF2-40B4-BE49-F238E27FC236}"/>
            </a:extLst>
          </p:cNvPr>
          <p:cNvSpPr txBox="1"/>
          <p:nvPr/>
        </p:nvSpPr>
        <p:spPr>
          <a:xfrm>
            <a:off x="842963" y="5573713"/>
            <a:ext cx="2970212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1" dirty="0" err="1">
                <a:latin typeface="+mn-lt"/>
                <a:cs typeface="+mn-cs"/>
              </a:rPr>
              <a:t>Bachtel</a:t>
            </a:r>
            <a:r>
              <a:rPr lang="en-US" sz="1351" dirty="0">
                <a:latin typeface="+mn-lt"/>
                <a:cs typeface="+mn-cs"/>
              </a:rPr>
              <a:t> et al. 2004</a:t>
            </a:r>
          </a:p>
        </p:txBody>
      </p:sp>
      <p:sp>
        <p:nvSpPr>
          <p:cNvPr id="42001" name="TextBox 20"/>
          <p:cNvSpPr txBox="1">
            <a:spLocks noChangeArrowheads="1"/>
          </p:cNvSpPr>
          <p:nvPr/>
        </p:nvSpPr>
        <p:spPr bwMode="auto">
          <a:xfrm>
            <a:off x="1903413" y="1128713"/>
            <a:ext cx="178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latin typeface="Calibri" pitchFamily="34" charset="0"/>
              </a:rPr>
              <a:t>Windward Side</a:t>
            </a:r>
          </a:p>
        </p:txBody>
      </p:sp>
      <p:sp>
        <p:nvSpPr>
          <p:cNvPr id="42002" name="TextBox 24"/>
          <p:cNvSpPr txBox="1">
            <a:spLocks noChangeArrowheads="1"/>
          </p:cNvSpPr>
          <p:nvPr/>
        </p:nvSpPr>
        <p:spPr bwMode="auto">
          <a:xfrm>
            <a:off x="3957638" y="4129088"/>
            <a:ext cx="17843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latin typeface="Calibri" pitchFamily="34" charset="0"/>
              </a:rPr>
              <a:t>Leeward Side</a:t>
            </a:r>
          </a:p>
        </p:txBody>
      </p:sp>
      <p:sp>
        <p:nvSpPr>
          <p:cNvPr id="22" name="Striped Right Arrow 21">
            <a:extLst>
              <a:ext uri="{FF2B5EF4-FFF2-40B4-BE49-F238E27FC236}"/>
            </a:extLst>
          </p:cNvPr>
          <p:cNvSpPr/>
          <p:nvPr/>
        </p:nvSpPr>
        <p:spPr>
          <a:xfrm rot="408331">
            <a:off x="1047750" y="1592263"/>
            <a:ext cx="1152525" cy="534987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/>
          <p:cNvSpPr txBox="1">
            <a:spLocks noChangeArrowheads="1"/>
          </p:cNvSpPr>
          <p:nvPr/>
        </p:nvSpPr>
        <p:spPr bwMode="auto">
          <a:xfrm>
            <a:off x="1009650" y="5605463"/>
            <a:ext cx="6561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 i="1">
                <a:latin typeface="Helvetica" pitchFamily="34" charset="0"/>
                <a:ea typeface="ＭＳ Ｐゴシック" pitchFamily="34" charset="-128"/>
              </a:rPr>
              <a:t>Catuneanu et al., Earth-Science Reviews 92 (2009) 1</a:t>
            </a:r>
            <a:r>
              <a:rPr lang="en-US" altLang="en-US" sz="1400" b="1" i="1">
                <a:latin typeface="Helvetica" pitchFamily="34" charset="0"/>
                <a:ea typeface="ＭＳ Ｐゴシック" pitchFamily="34" charset="-128"/>
              </a:rPr>
              <a:t>–</a:t>
            </a:r>
            <a:r>
              <a:rPr lang="en-US" altLang="en-US" sz="1400" i="1">
                <a:latin typeface="Helvetica" pitchFamily="34" charset="0"/>
                <a:ea typeface="ＭＳ Ｐゴシック" pitchFamily="34" charset="-128"/>
              </a:rPr>
              <a:t>33</a:t>
            </a:r>
          </a:p>
        </p:txBody>
      </p:sp>
      <p:grpSp>
        <p:nvGrpSpPr>
          <p:cNvPr id="44034" name="Group 6"/>
          <p:cNvGrpSpPr>
            <a:grpSpLocks/>
          </p:cNvGrpSpPr>
          <p:nvPr/>
        </p:nvGrpSpPr>
        <p:grpSpPr bwMode="auto">
          <a:xfrm>
            <a:off x="749300" y="1196975"/>
            <a:ext cx="5992813" cy="4284663"/>
            <a:chOff x="918123" y="1273932"/>
            <a:chExt cx="3264256" cy="2333716"/>
          </a:xfrm>
        </p:grpSpPr>
        <p:pic>
          <p:nvPicPr>
            <p:cNvPr id="44041" name="Picture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8123" y="1273932"/>
              <a:ext cx="3264256" cy="2333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96304" y="1462428"/>
              <a:ext cx="202341" cy="1739695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/>
            </a:p>
          </p:txBody>
        </p:sp>
        <p:sp>
          <p:nvSpPr>
            <p:cNvPr id="8" name="Rectangle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73166" y="1981223"/>
              <a:ext cx="224823" cy="1207065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/>
            </a:p>
          </p:txBody>
        </p:sp>
        <p:sp>
          <p:nvSpPr>
            <p:cNvPr id="9" name="Rectangle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53128" y="1448593"/>
              <a:ext cx="201476" cy="1739695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/>
            </a:p>
          </p:txBody>
        </p:sp>
      </p:grpSp>
      <p:sp>
        <p:nvSpPr>
          <p:cNvPr id="44035" name="Title 1"/>
          <p:cNvSpPr txBox="1">
            <a:spLocks/>
          </p:cNvSpPr>
          <p:nvPr/>
        </p:nvSpPr>
        <p:spPr bwMode="auto">
          <a:xfrm>
            <a:off x="411163" y="315913"/>
            <a:ext cx="105314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>
                <a:latin typeface="Calibri" pitchFamily="34" charset="0"/>
              </a:rPr>
              <a:t>“Catuneanu” sequence stratigraphy method</a:t>
            </a:r>
            <a:endParaRPr lang="en-US" sz="2400" b="1">
              <a:latin typeface="Calibri" pitchFamily="34" charset="0"/>
            </a:endParaRPr>
          </a:p>
        </p:txBody>
      </p:sp>
      <p:pic>
        <p:nvPicPr>
          <p:cNvPr id="4403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3575" y="3421063"/>
            <a:ext cx="4159250" cy="1951037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403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3575" y="1370013"/>
            <a:ext cx="4184650" cy="1951037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</p:spPr>
      </p:pic>
      <p:grpSp>
        <p:nvGrpSpPr>
          <p:cNvPr id="44038" name="Group 3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44039" name="Picture 4" descr="2009 CSL-logo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230188"/>
            <a:ext cx="10531475" cy="444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Assumption in “</a:t>
            </a:r>
            <a:r>
              <a:rPr lang="en-US" sz="3200" dirty="0" err="1"/>
              <a:t>Catuneanu</a:t>
            </a:r>
            <a:r>
              <a:rPr lang="en-US" sz="3200" dirty="0"/>
              <a:t>” Method</a:t>
            </a:r>
          </a:p>
        </p:txBody>
      </p:sp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387350" y="1277938"/>
            <a:ext cx="7126288" cy="1617662"/>
            <a:chOff x="842413" y="4192061"/>
            <a:chExt cx="9523631" cy="2162793"/>
          </a:xfrm>
        </p:grpSpPr>
        <p:pic>
          <p:nvPicPr>
            <p:cNvPr id="4506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2413" y="4205261"/>
              <a:ext cx="4610088" cy="2149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7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55955" y="4192061"/>
              <a:ext cx="4610089" cy="2162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5059" name="Group 14"/>
          <p:cNvGrpSpPr>
            <a:grpSpLocks/>
          </p:cNvGrpSpPr>
          <p:nvPr/>
        </p:nvGrpSpPr>
        <p:grpSpPr bwMode="auto">
          <a:xfrm>
            <a:off x="293688" y="3390900"/>
            <a:ext cx="7272337" cy="2068513"/>
            <a:chOff x="458402" y="3441024"/>
            <a:chExt cx="10744620" cy="3056519"/>
          </a:xfrm>
        </p:grpSpPr>
        <p:pic>
          <p:nvPicPr>
            <p:cNvPr id="45063" name="Picture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2618" y="6301960"/>
              <a:ext cx="7567809" cy="195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4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8402" y="3498604"/>
              <a:ext cx="10744620" cy="274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580367" y="3441024"/>
              <a:ext cx="1050069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8013700" y="4240213"/>
            <a:ext cx="3509963" cy="2144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latin typeface="+mn-lt"/>
                <a:cs typeface="+mn-cs"/>
              </a:rPr>
              <a:t>“At the basin scale, </a:t>
            </a:r>
            <a:r>
              <a:rPr lang="en-US" sz="2667" b="1" dirty="0">
                <a:latin typeface="+mn-lt"/>
                <a:cs typeface="+mn-cs"/>
              </a:rPr>
              <a:t>the trajectory of the shelf edge is the first-order shoreline trajectory</a:t>
            </a:r>
            <a:r>
              <a:rPr lang="en-US" sz="2667" dirty="0">
                <a:latin typeface="+mn-lt"/>
                <a:cs typeface="+mn-cs"/>
              </a:rPr>
              <a:t>,…”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67" dirty="0">
              <a:latin typeface="+mn-lt"/>
              <a:cs typeface="+mn-cs"/>
            </a:endParaRPr>
          </a:p>
        </p:txBody>
      </p:sp>
      <p:pic>
        <p:nvPicPr>
          <p:cNvPr id="4506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18413" y="1277938"/>
            <a:ext cx="41544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849938"/>
            <a:ext cx="6950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This assumption has never been tested.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3" y="328613"/>
            <a:ext cx="10531475" cy="415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Example used in both publications</a:t>
            </a:r>
            <a:endParaRPr lang="en-US" sz="2400" dirty="0"/>
          </a:p>
        </p:txBody>
      </p:sp>
      <p:pic>
        <p:nvPicPr>
          <p:cNvPr id="4608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3" y="1349375"/>
            <a:ext cx="65659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411163" y="5227638"/>
            <a:ext cx="115919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There was no large-scale base level fluctuation in the last 18 </a:t>
            </a:r>
            <a:r>
              <a:rPr lang="en-US" sz="2400" dirty="0" err="1">
                <a:latin typeface="+mn-lt"/>
                <a:cs typeface="+mn-cs"/>
              </a:rPr>
              <a:t>myrs</a:t>
            </a:r>
            <a:r>
              <a:rPr lang="en-US" sz="2400" dirty="0">
                <a:latin typeface="+mn-lt"/>
                <a:cs typeface="+mn-cs"/>
              </a:rPr>
              <a:t> but sea level has fluctuated widely.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Where is the source of the sediment along this margin?</a:t>
            </a:r>
            <a:endParaRPr lang="en-US" sz="1351" dirty="0">
              <a:latin typeface="+mn-l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341313" y="1019175"/>
            <a:ext cx="6565900" cy="379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67" dirty="0">
                <a:latin typeface="+mn-lt"/>
                <a:cs typeface="+mn-cs"/>
              </a:rPr>
              <a:t>Dip line Pelotas Basin: Burdigalian to recent  = ~ 18 </a:t>
            </a:r>
            <a:r>
              <a:rPr lang="en-US" sz="1867" dirty="0" err="1">
                <a:latin typeface="+mn-lt"/>
                <a:cs typeface="+mn-cs"/>
              </a:rPr>
              <a:t>myrs</a:t>
            </a:r>
            <a:r>
              <a:rPr lang="en-US" sz="1867" dirty="0">
                <a:latin typeface="+mn-lt"/>
                <a:cs typeface="+mn-cs"/>
              </a:rPr>
              <a:t> of strata</a:t>
            </a: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8500" y="1114425"/>
            <a:ext cx="4954588" cy="3403600"/>
          </a:xfrm>
          <a:prstGeom prst="rect">
            <a:avLst/>
          </a:prstGeom>
          <a:noFill/>
          <a:ln w="22225" cap="sq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7129463" y="1619250"/>
            <a:ext cx="4873625" cy="1565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1"/>
          </a:p>
        </p:txBody>
      </p:sp>
      <p:grpSp>
        <p:nvGrpSpPr>
          <p:cNvPr id="46087" name="Group 1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46088" name="Picture 2" descr="2009 CSL-logo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2"/>
          <p:cNvSpPr txBox="1">
            <a:spLocks noChangeArrowheads="1"/>
          </p:cNvSpPr>
          <p:nvPr/>
        </p:nvSpPr>
        <p:spPr bwMode="auto">
          <a:xfrm>
            <a:off x="793750" y="6334125"/>
            <a:ext cx="238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Patruno et al., 2015</a:t>
            </a:r>
          </a:p>
          <a:p>
            <a:endParaRPr lang="en-US" sz="1400">
              <a:latin typeface="Calibri" pitchFamily="34" charset="0"/>
            </a:endParaRPr>
          </a:p>
        </p:txBody>
      </p:sp>
      <p:grpSp>
        <p:nvGrpSpPr>
          <p:cNvPr id="48130" name="Group 6"/>
          <p:cNvGrpSpPr>
            <a:grpSpLocks/>
          </p:cNvGrpSpPr>
          <p:nvPr/>
        </p:nvGrpSpPr>
        <p:grpSpPr bwMode="auto">
          <a:xfrm>
            <a:off x="793750" y="1054100"/>
            <a:ext cx="5430838" cy="5338763"/>
            <a:chOff x="3580908" y="0"/>
            <a:chExt cx="5099752" cy="5014451"/>
          </a:xfrm>
        </p:grpSpPr>
        <p:pic>
          <p:nvPicPr>
            <p:cNvPr id="48142" name="Picture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80908" y="0"/>
              <a:ext cx="5099752" cy="5014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80908" y="0"/>
              <a:ext cx="295162" cy="265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/>
            </a:p>
          </p:txBody>
        </p:sp>
        <p:sp>
          <p:nvSpPr>
            <p:cNvPr id="5" name="Rectangle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92834" y="2554194"/>
              <a:ext cx="283237" cy="265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1"/>
            </a:p>
          </p:txBody>
        </p:sp>
      </p:grpSp>
      <p:sp>
        <p:nvSpPr>
          <p:cNvPr id="48131" name="Title 4"/>
          <p:cNvSpPr txBox="1">
            <a:spLocks/>
          </p:cNvSpPr>
          <p:nvPr/>
        </p:nvSpPr>
        <p:spPr bwMode="auto">
          <a:xfrm>
            <a:off x="842963" y="285750"/>
            <a:ext cx="105298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</a:pPr>
            <a:endParaRPr lang="en-US" sz="4400">
              <a:latin typeface="Calibri Light" pitchFamily="34" charset="0"/>
            </a:endParaRPr>
          </a:p>
        </p:txBody>
      </p:sp>
      <p:sp>
        <p:nvSpPr>
          <p:cNvPr id="14" name="Title 1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5" y="222250"/>
            <a:ext cx="10529888" cy="444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Shoreline versus shelf edge trajectory</a:t>
            </a:r>
          </a:p>
        </p:txBody>
      </p:sp>
      <p:grpSp>
        <p:nvGrpSpPr>
          <p:cNvPr id="48133" name="Group 20"/>
          <p:cNvGrpSpPr>
            <a:grpSpLocks/>
          </p:cNvGrpSpPr>
          <p:nvPr/>
        </p:nvGrpSpPr>
        <p:grpSpPr bwMode="auto">
          <a:xfrm>
            <a:off x="10455275" y="127000"/>
            <a:ext cx="1817688" cy="869950"/>
            <a:chOff x="7841389" y="95577"/>
            <a:chExt cx="1363532" cy="652460"/>
          </a:xfrm>
        </p:grpSpPr>
        <p:pic>
          <p:nvPicPr>
            <p:cNvPr id="48140" name="Picture 21" descr="2009 CSL-logo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914104" y="95577"/>
              <a:ext cx="946401" cy="487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841389" y="525391"/>
              <a:ext cx="1363532" cy="2226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33" dirty="0">
                  <a:latin typeface="+mn-lt"/>
                  <a:cs typeface="+mn-cs"/>
                </a:rPr>
                <a:t>Eberli et al., 2023</a:t>
              </a:r>
            </a:p>
          </p:txBody>
        </p:sp>
      </p:grpSp>
      <p:pic>
        <p:nvPicPr>
          <p:cNvPr id="48134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545263" y="2160588"/>
            <a:ext cx="5089525" cy="3878262"/>
          </a:xfr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9496425" y="1878013"/>
            <a:ext cx="3046413" cy="700087"/>
            <a:chOff x="6699068" y="1344159"/>
            <a:chExt cx="2284641" cy="525892"/>
          </a:xfrm>
        </p:grpSpPr>
        <p:cxnSp>
          <p:nvCxnSpPr>
            <p:cNvPr id="11" name="Straight Arrow Connector 10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7191950" y="1611279"/>
              <a:ext cx="0" cy="25877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39" name="TextBox 11"/>
            <p:cNvSpPr txBox="1">
              <a:spLocks noChangeArrowheads="1"/>
            </p:cNvSpPr>
            <p:nvPr/>
          </p:nvSpPr>
          <p:spPr bwMode="auto">
            <a:xfrm>
              <a:off x="6699068" y="1344159"/>
              <a:ext cx="22846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  <a:latin typeface="Calibri" pitchFamily="34" charset="0"/>
                </a:rPr>
                <a:t>400 ms = 300 m water depth</a:t>
              </a:r>
            </a:p>
          </p:txBody>
        </p:sp>
      </p:grpSp>
      <p:sp>
        <p:nvSpPr>
          <p:cNvPr id="48136" name="TextBox 15"/>
          <p:cNvSpPr txBox="1">
            <a:spLocks noChangeArrowheads="1"/>
          </p:cNvSpPr>
          <p:nvPr/>
        </p:nvSpPr>
        <p:spPr bwMode="auto">
          <a:xfrm>
            <a:off x="6623050" y="1027113"/>
            <a:ext cx="3729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Pelotas Basin</a:t>
            </a: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2963863" y="2511425"/>
            <a:ext cx="1135062" cy="4984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285750"/>
            <a:ext cx="10529887" cy="415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Current influence on sequence development </a:t>
            </a:r>
          </a:p>
        </p:txBody>
      </p:sp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9121775" y="1089025"/>
            <a:ext cx="2925763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latin typeface="Calibri" pitchFamily="34" charset="0"/>
              </a:rPr>
              <a:t>The continuous </a:t>
            </a:r>
            <a:r>
              <a:rPr lang="en-US" sz="2000" b="1" i="1">
                <a:latin typeface="Calibri" pitchFamily="34" charset="0"/>
              </a:rPr>
              <a:t>clinoform development</a:t>
            </a:r>
            <a:r>
              <a:rPr lang="en-US" sz="2000">
                <a:latin typeface="Calibri" pitchFamily="34" charset="0"/>
              </a:rPr>
              <a:t> </a:t>
            </a:r>
            <a:r>
              <a:rPr lang="en-US" sz="2000" i="1">
                <a:latin typeface="Calibri" pitchFamily="34" charset="0"/>
              </a:rPr>
              <a:t>… is attributed to the major influence on </a:t>
            </a:r>
            <a:r>
              <a:rPr lang="en-US" sz="2000" b="1" i="1">
                <a:latin typeface="Calibri" pitchFamily="34" charset="0"/>
              </a:rPr>
              <a:t>sediment transport patterns</a:t>
            </a:r>
            <a:r>
              <a:rPr lang="en-US" sz="2000" b="1">
                <a:latin typeface="Calibri" pitchFamily="34" charset="0"/>
              </a:rPr>
              <a:t> </a:t>
            </a:r>
            <a:r>
              <a:rPr lang="en-US" sz="2000" b="1" i="1">
                <a:latin typeface="Calibri" pitchFamily="34" charset="0"/>
              </a:rPr>
              <a:t>of several ocean bottom currents flowing along the margin</a:t>
            </a:r>
            <a:r>
              <a:rPr lang="en-US" sz="2000" i="1">
                <a:latin typeface="Calibri" pitchFamily="34" charset="0"/>
              </a:rPr>
              <a:t>, such as the Brazil</a:t>
            </a:r>
            <a:r>
              <a:rPr lang="en-US" sz="2000">
                <a:latin typeface="Calibri" pitchFamily="34" charset="0"/>
              </a:rPr>
              <a:t> </a:t>
            </a:r>
            <a:r>
              <a:rPr lang="en-US" sz="2000" i="1">
                <a:latin typeface="Calibri" pitchFamily="34" charset="0"/>
              </a:rPr>
              <a:t>Coastal Current, the Brazil Current and the Intermediate Water Brazil Current. </a:t>
            </a:r>
          </a:p>
          <a:p>
            <a:r>
              <a:rPr lang="en-US" sz="2000" i="1">
                <a:latin typeface="Calibri" pitchFamily="34" charset="0"/>
              </a:rPr>
              <a:t>These</a:t>
            </a:r>
            <a:r>
              <a:rPr lang="en-US" sz="2000">
                <a:latin typeface="Calibri" pitchFamily="34" charset="0"/>
              </a:rPr>
              <a:t> </a:t>
            </a:r>
            <a:r>
              <a:rPr lang="en-US" sz="2000" i="1">
                <a:latin typeface="Calibri" pitchFamily="34" charset="0"/>
              </a:rPr>
              <a:t>currents erode, transport and distribute sediments across the shelf break and upper</a:t>
            </a:r>
            <a:r>
              <a:rPr lang="en-US" sz="2000">
                <a:latin typeface="Calibri" pitchFamily="34" charset="0"/>
              </a:rPr>
              <a:t> </a:t>
            </a:r>
            <a:r>
              <a:rPr lang="en-US" sz="2000" i="1">
                <a:latin typeface="Calibri" pitchFamily="34" charset="0"/>
              </a:rPr>
              <a:t>slope from distant sediment sources ….</a:t>
            </a:r>
            <a:endParaRPr lang="en-US" sz="2000">
              <a:latin typeface="Calibri" pitchFamily="34" charset="0"/>
            </a:endParaRPr>
          </a:p>
          <a:p>
            <a:endParaRPr lang="en-US" sz="2000">
              <a:latin typeface="Calibri" pitchFamily="34" charset="0"/>
            </a:endParaRPr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974725"/>
            <a:ext cx="488473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" y="2752725"/>
            <a:ext cx="5057775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407988" y="6311900"/>
            <a:ext cx="474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latin typeface="Calibri" pitchFamily="34" charset="0"/>
              </a:rPr>
              <a:t>Seismic reflection</a:t>
            </a:r>
            <a:r>
              <a:rPr lang="en-US" sz="1600">
                <a:latin typeface="Calibri" pitchFamily="34" charset="0"/>
              </a:rPr>
              <a:t> </a:t>
            </a:r>
            <a:r>
              <a:rPr lang="en-US" sz="1600" i="1">
                <a:latin typeface="Calibri" pitchFamily="34" charset="0"/>
              </a:rPr>
              <a:t>profile crossing the Pelotas Margin.</a:t>
            </a:r>
            <a:endParaRPr lang="en-US" sz="1600">
              <a:latin typeface="Calibri" pitchFamily="34" charset="0"/>
            </a:endParaRPr>
          </a:p>
          <a:p>
            <a:endParaRPr lang="en-US" sz="1600">
              <a:latin typeface="Calibri" pitchFamily="34" charset="0"/>
            </a:endParaRPr>
          </a:p>
        </p:txBody>
      </p:sp>
      <p:pic>
        <p:nvPicPr>
          <p:cNvPr id="4915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2775" y="974725"/>
            <a:ext cx="3351213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159" name="Group 8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49162" name="Picture 9" descr="2009 CSL-logo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sp>
        <p:nvSpPr>
          <p:cNvPr id="49160" name="TextBox 11"/>
          <p:cNvSpPr txBox="1">
            <a:spLocks noChangeArrowheads="1"/>
          </p:cNvSpPr>
          <p:nvPr/>
        </p:nvSpPr>
        <p:spPr bwMode="auto">
          <a:xfrm>
            <a:off x="1970088" y="904875"/>
            <a:ext cx="944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2019</a:t>
            </a:r>
          </a:p>
        </p:txBody>
      </p:sp>
      <p:sp>
        <p:nvSpPr>
          <p:cNvPr id="49161" name="TextBox 2"/>
          <p:cNvSpPr txBox="1">
            <a:spLocks noChangeArrowheads="1"/>
          </p:cNvSpPr>
          <p:nvPr/>
        </p:nvSpPr>
        <p:spPr bwMode="auto">
          <a:xfrm>
            <a:off x="6319838" y="3009900"/>
            <a:ext cx="1639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Calibri" pitchFamily="34" charset="0"/>
              </a:rPr>
              <a:t>Pelotas </a:t>
            </a:r>
          </a:p>
          <a:p>
            <a:r>
              <a:rPr lang="en-US" sz="1400" i="1">
                <a:solidFill>
                  <a:schemeClr val="bg1"/>
                </a:solidFill>
                <a:latin typeface="Calibri" pitchFamily="34" charset="0"/>
              </a:rPr>
              <a:t>margin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6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28676" name="Picture 4" descr="2009 CSL-logo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sp>
        <p:nvSpPr>
          <p:cNvPr id="8" name="Title 7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119063"/>
            <a:ext cx="9877425" cy="692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Key Questions</a:t>
            </a: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804863" y="1500188"/>
            <a:ext cx="10955337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733" dirty="0">
                <a:latin typeface="+mn-lt"/>
                <a:cs typeface="+mn-cs"/>
              </a:rPr>
              <a:t>Is Sequence stratigraphy loosing on importance?</a:t>
            </a: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3733" dirty="0">
              <a:latin typeface="+mn-lt"/>
              <a:cs typeface="+mn-cs"/>
            </a:endParaRP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733" dirty="0">
                <a:latin typeface="+mn-lt"/>
                <a:cs typeface="+mn-cs"/>
              </a:rPr>
              <a:t>If so, what are the reasons?</a:t>
            </a: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3733" dirty="0">
              <a:latin typeface="+mn-lt"/>
              <a:cs typeface="+mn-cs"/>
            </a:endParaRPr>
          </a:p>
          <a:p>
            <a:pPr marL="380990" indent="-38099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733" dirty="0">
                <a:latin typeface="+mn-lt"/>
                <a:cs typeface="+mn-cs"/>
              </a:rPr>
              <a:t>Can it come back by being incorporated into advanced interpretation packages such as </a:t>
            </a:r>
            <a:r>
              <a:rPr lang="en-US" sz="3733" dirty="0" err="1">
                <a:latin typeface="+mn-lt"/>
                <a:cs typeface="+mn-cs"/>
              </a:rPr>
              <a:t>Paleoscan</a:t>
            </a:r>
            <a:r>
              <a:rPr lang="en-US" sz="3733" dirty="0">
                <a:latin typeface="+mn-lt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285750"/>
            <a:ext cx="10529887" cy="415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New Jersey margin – it can get messy</a:t>
            </a:r>
          </a:p>
        </p:txBody>
      </p:sp>
      <p:pic>
        <p:nvPicPr>
          <p:cNvPr id="5017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0" y="1106488"/>
            <a:ext cx="9121775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1231900"/>
            <a:ext cx="2212975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387350" y="3313113"/>
            <a:ext cx="2028825" cy="503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33" i="1" dirty="0">
                <a:latin typeface="+mn-lt"/>
                <a:cs typeface="+mn-cs"/>
              </a:rPr>
              <a:t>Miller et al. in press</a:t>
            </a:r>
            <a:endParaRPr lang="en-US" sz="1333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33" dirty="0">
              <a:latin typeface="+mn-lt"/>
              <a:cs typeface="+mn-cs"/>
            </a:endParaRPr>
          </a:p>
        </p:txBody>
      </p:sp>
      <p:sp>
        <p:nvSpPr>
          <p:cNvPr id="50181" name="TextBox 11"/>
          <p:cNvSpPr txBox="1">
            <a:spLocks noChangeArrowheads="1"/>
          </p:cNvSpPr>
          <p:nvPr/>
        </p:nvSpPr>
        <p:spPr bwMode="auto">
          <a:xfrm>
            <a:off x="2682875" y="5894388"/>
            <a:ext cx="9296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MCS profile trending NW to SE across Expedition 313 Sites M27-M29 after Mountain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400" i="1">
                <a:latin typeface="Calibri" pitchFamily="34" charset="0"/>
              </a:rPr>
              <a:t>et al. (2010).</a:t>
            </a:r>
            <a:endParaRPr lang="en-US" sz="2400">
              <a:latin typeface="Calibri" pitchFamily="34" charset="0"/>
            </a:endParaRPr>
          </a:p>
        </p:txBody>
      </p:sp>
      <p:grpSp>
        <p:nvGrpSpPr>
          <p:cNvPr id="50182" name="Group 12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50183" name="Picture 13" descr="2009 CSL-logo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Content Placeholder 3"/>
          <p:cNvPicPr>
            <a:picLocks noChangeAspect="1"/>
          </p:cNvPicPr>
          <p:nvPr/>
        </p:nvPicPr>
        <p:blipFill>
          <a:blip r:embed="rId2"/>
          <a:srcRect l="7922" r="27344" b="63802"/>
          <a:stretch>
            <a:fillRect/>
          </a:stretch>
        </p:blipFill>
        <p:spPr bwMode="auto">
          <a:xfrm>
            <a:off x="393700" y="1041400"/>
            <a:ext cx="5918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285750"/>
            <a:ext cx="10529887" cy="415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mess we are in</a:t>
            </a:r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3577" t="67128"/>
          <a:stretch>
            <a:fillRect/>
          </a:stretch>
        </p:blipFill>
        <p:spPr>
          <a:xfrm>
            <a:off x="142875" y="3622675"/>
            <a:ext cx="8639175" cy="1952625"/>
          </a:xfrm>
        </p:spPr>
      </p:pic>
      <p:pic>
        <p:nvPicPr>
          <p:cNvPr id="5120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1963" y="1062038"/>
            <a:ext cx="48926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142875" y="5722938"/>
            <a:ext cx="60944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Proust et al. (2018) </a:t>
            </a:r>
          </a:p>
          <a:p>
            <a:r>
              <a:rPr lang="en-US">
                <a:latin typeface="Calibri" pitchFamily="34" charset="0"/>
              </a:rPr>
              <a:t>using forced regression model of Catuneanu</a:t>
            </a:r>
          </a:p>
        </p:txBody>
      </p:sp>
      <p:pic>
        <p:nvPicPr>
          <p:cNvPr id="51206" name="Content Placeholder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8650" y="3870325"/>
            <a:ext cx="50704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393700" y="2325688"/>
            <a:ext cx="2233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Miller et al. 2013</a:t>
            </a:r>
          </a:p>
        </p:txBody>
      </p:sp>
      <p:grpSp>
        <p:nvGrpSpPr>
          <p:cNvPr id="51208" name="Group 9"/>
          <p:cNvGrpSpPr>
            <a:grpSpLocks/>
          </p:cNvGrpSpPr>
          <p:nvPr/>
        </p:nvGrpSpPr>
        <p:grpSpPr bwMode="auto">
          <a:xfrm>
            <a:off x="10001250" y="165100"/>
            <a:ext cx="1819275" cy="893763"/>
            <a:chOff x="7717564" y="123695"/>
            <a:chExt cx="1363532" cy="669860"/>
          </a:xfrm>
        </p:grpSpPr>
        <p:pic>
          <p:nvPicPr>
            <p:cNvPr id="51215" name="Picture 10" descr="2009 CSL-logo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738563" y="3444875"/>
            <a:ext cx="644525" cy="769938"/>
            <a:chOff x="3738700" y="3444887"/>
            <a:chExt cx="643738" cy="769304"/>
          </a:xfrm>
        </p:grpSpPr>
        <p:cxnSp>
          <p:nvCxnSpPr>
            <p:cNvPr id="16" name="Straight Arrow Connector 15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3955921" y="3827160"/>
              <a:ext cx="0" cy="387031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14" name="TextBox 16"/>
            <p:cNvSpPr txBox="1">
              <a:spLocks noChangeArrowheads="1"/>
            </p:cNvSpPr>
            <p:nvPr/>
          </p:nvSpPr>
          <p:spPr bwMode="auto">
            <a:xfrm>
              <a:off x="3738700" y="3444887"/>
              <a:ext cx="6437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LST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609975" y="4989513"/>
            <a:ext cx="642938" cy="733425"/>
            <a:chOff x="3609491" y="4989270"/>
            <a:chExt cx="643738" cy="733262"/>
          </a:xfrm>
        </p:grpSpPr>
        <p:cxnSp>
          <p:nvCxnSpPr>
            <p:cNvPr id="19" name="Straight Arrow Connector 18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V="1">
              <a:off x="3846323" y="4989270"/>
              <a:ext cx="0" cy="387264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12" name="TextBox 20"/>
            <p:cNvSpPr txBox="1">
              <a:spLocks noChangeArrowheads="1"/>
            </p:cNvSpPr>
            <p:nvPr/>
          </p:nvSpPr>
          <p:spPr bwMode="auto">
            <a:xfrm>
              <a:off x="3609491" y="5353200"/>
              <a:ext cx="6437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HST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53252" name="AutoShape 5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AutoShape 3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54275" name="Picture 4" descr="connectivity_crop"/>
          <p:cNvPicPr>
            <a:picLocks noChangeAspect="1" noChangeArrowheads="1"/>
          </p:cNvPicPr>
          <p:nvPr/>
        </p:nvPicPr>
        <p:blipFill>
          <a:blip r:embed="rId3"/>
          <a:srcRect b="45824"/>
          <a:stretch>
            <a:fillRect/>
          </a:stretch>
        </p:blipFill>
        <p:spPr bwMode="auto">
          <a:xfrm>
            <a:off x="0" y="3429000"/>
            <a:ext cx="792003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5"/>
          <p:cNvSpPr>
            <a:spLocks noChangeArrowheads="1"/>
          </p:cNvSpPr>
          <p:nvPr/>
        </p:nvSpPr>
        <p:spPr bwMode="auto">
          <a:xfrm rot="10800000">
            <a:off x="1158875" y="2859088"/>
            <a:ext cx="523875" cy="381000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490538" y="2935288"/>
            <a:ext cx="27654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>
                <a:solidFill>
                  <a:srgbClr val="0033CC"/>
                </a:solidFill>
              </a:rPr>
              <a:t>Node    Connections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1390650" y="847725"/>
            <a:ext cx="0" cy="2011363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1114425" y="581025"/>
            <a:ext cx="523875" cy="257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1135063" y="590550"/>
            <a:ext cx="5238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4282" name="Picture 11" descr="wheeler0_crop_adje"/>
          <p:cNvPicPr>
            <a:picLocks noChangeAspect="1" noChangeArrowheads="1"/>
          </p:cNvPicPr>
          <p:nvPr/>
        </p:nvPicPr>
        <p:blipFill>
          <a:blip r:embed="rId4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wheeler0_crop_adje"/>
          <p:cNvPicPr>
            <a:picLocks noChangeAspect="1" noChangeArrowheads="1"/>
          </p:cNvPicPr>
          <p:nvPr/>
        </p:nvPicPr>
        <p:blipFill>
          <a:blip r:embed="rId2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wheeler1_crop_adje"/>
          <p:cNvPicPr>
            <a:picLocks noChangeAspect="1" noChangeArrowheads="1"/>
          </p:cNvPicPr>
          <p:nvPr/>
        </p:nvPicPr>
        <p:blipFill>
          <a:blip r:embed="rId3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AutoShape 4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55300" name="Picture 5" descr="connectivity2_crop"/>
          <p:cNvPicPr>
            <a:picLocks noChangeAspect="1" noChangeArrowheads="1"/>
          </p:cNvPicPr>
          <p:nvPr/>
        </p:nvPicPr>
        <p:blipFill>
          <a:blip r:embed="rId4"/>
          <a:srcRect b="45824"/>
          <a:stretch>
            <a:fillRect/>
          </a:stretch>
        </p:blipFill>
        <p:spPr bwMode="auto">
          <a:xfrm>
            <a:off x="0" y="3429000"/>
            <a:ext cx="79184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AutoShape 6"/>
          <p:cNvSpPr>
            <a:spLocks noChangeArrowheads="1"/>
          </p:cNvSpPr>
          <p:nvPr/>
        </p:nvSpPr>
        <p:spPr bwMode="auto">
          <a:xfrm>
            <a:off x="5362575" y="2859088"/>
            <a:ext cx="523875" cy="381000"/>
          </a:xfrm>
          <a:prstGeom prst="triangle">
            <a:avLst>
              <a:gd name="adj" fmla="val 50000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4586288" y="2935288"/>
            <a:ext cx="31845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>
                <a:solidFill>
                  <a:srgbClr val="33CCCC"/>
                </a:solidFill>
              </a:rPr>
              <a:t>Auto</a:t>
            </a:r>
            <a:r>
              <a:rPr lang="en-US" sz="2100" b="1">
                <a:solidFill>
                  <a:schemeClr val="folHlink"/>
                </a:solidFill>
              </a:rPr>
              <a:t>         </a:t>
            </a:r>
            <a:r>
              <a:rPr lang="en-US" sz="2100" b="1">
                <a:solidFill>
                  <a:srgbClr val="33CCCC"/>
                </a:solidFill>
              </a:rPr>
              <a:t>Interpretation</a:t>
            </a:r>
          </a:p>
        </p:txBody>
      </p:sp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  <p:sp>
        <p:nvSpPr>
          <p:cNvPr id="55304" name="Line 9"/>
          <p:cNvSpPr>
            <a:spLocks noChangeShapeType="1"/>
          </p:cNvSpPr>
          <p:nvPr/>
        </p:nvSpPr>
        <p:spPr bwMode="auto">
          <a:xfrm>
            <a:off x="5619750" y="847725"/>
            <a:ext cx="0" cy="2011363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1114425" y="581025"/>
            <a:ext cx="523875" cy="257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5356225" y="581025"/>
            <a:ext cx="523875" cy="257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5372100" y="590550"/>
            <a:ext cx="5238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1135063" y="590550"/>
            <a:ext cx="5238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4" descr="wheeler2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56325" name="AutoShape 6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56328" name="AutoShape 9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6329" name="Text Box 10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 descr="wheeler3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57351" name="AutoShape 8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7352" name="AutoShape 9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7353" name="Text Box 10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wheeler3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wheeler4_crop_adj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7575" y="3429000"/>
            <a:ext cx="36544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58376" name="AutoShape 9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8377" name="AutoShape 10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8378" name="AutoShape 11"/>
          <p:cNvSpPr>
            <a:spLocks noChangeArrowheads="1"/>
          </p:cNvSpPr>
          <p:nvPr/>
        </p:nvSpPr>
        <p:spPr bwMode="auto">
          <a:xfrm rot="10800000">
            <a:off x="11347450" y="30797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8379" name="AutoShape 12"/>
          <p:cNvSpPr>
            <a:spLocks noChangeArrowheads="1"/>
          </p:cNvSpPr>
          <p:nvPr/>
        </p:nvSpPr>
        <p:spPr bwMode="auto">
          <a:xfrm>
            <a:off x="11347450" y="28384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wheeler2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59397" name="AutoShape 6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59400" name="AutoShape 9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59401" name="Picture 10" descr="wheeler5_crop_adj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7575" y="342900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Text Box 11"/>
          <p:cNvSpPr txBox="1">
            <a:spLocks noChangeArrowheads="1"/>
          </p:cNvSpPr>
          <p:nvPr/>
        </p:nvSpPr>
        <p:spPr bwMode="auto">
          <a:xfrm>
            <a:off x="8537575" y="6246813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Sequences</a:t>
            </a:r>
          </a:p>
        </p:txBody>
      </p:sp>
      <p:sp>
        <p:nvSpPr>
          <p:cNvPr id="59403" name="AutoShape 12"/>
          <p:cNvSpPr>
            <a:spLocks noChangeArrowheads="1"/>
          </p:cNvSpPr>
          <p:nvPr/>
        </p:nvSpPr>
        <p:spPr bwMode="auto">
          <a:xfrm rot="10800000">
            <a:off x="11347450" y="30797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9404" name="AutoShape 13"/>
          <p:cNvSpPr>
            <a:spLocks noChangeArrowheads="1"/>
          </p:cNvSpPr>
          <p:nvPr/>
        </p:nvSpPr>
        <p:spPr bwMode="auto">
          <a:xfrm>
            <a:off x="11347450" y="28384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59405" name="Text Box 14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Automated</a:t>
            </a:r>
            <a:r>
              <a:rPr lang="en-US" sz="3200" b="1"/>
              <a:t> Sequence Stratigraphy ?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 txBox="1">
            <a:spLocks noChangeArrowheads="1"/>
          </p:cNvSpPr>
          <p:nvPr/>
        </p:nvSpPr>
        <p:spPr bwMode="auto">
          <a:xfrm>
            <a:off x="334963" y="1089025"/>
            <a:ext cx="602932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Helvetica" pitchFamily="34" charset="0"/>
                <a:ea typeface="ＭＳ Ｐゴシック" pitchFamily="34" charset="-128"/>
              </a:rPr>
              <a:t>Vail et al (1977)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ja-JP" sz="3200">
              <a:latin typeface="Helvetica" pitchFamily="34" charset="0"/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ja-JP" altLang="en-US" sz="3200">
                <a:latin typeface="Helvetica" pitchFamily="34" charset="0"/>
                <a:ea typeface="ＭＳ Ｐゴシック" pitchFamily="34" charset="-128"/>
              </a:rPr>
              <a:t>“</a:t>
            </a:r>
            <a:r>
              <a:rPr lang="en-US" sz="3200" i="1">
                <a:latin typeface="Helvetica" pitchFamily="34" charset="0"/>
                <a:ea typeface="ＭＳ Ｐゴシック" pitchFamily="34" charset="-128"/>
              </a:rPr>
              <a:t>stratigraphic unit composed of a relatively conformable succession of genetically related strata bounded at its top and base by </a:t>
            </a:r>
            <a:r>
              <a:rPr lang="en-US" sz="3200" b="1" i="1">
                <a:latin typeface="Helvetica" pitchFamily="34" charset="0"/>
                <a:ea typeface="ＭＳ Ｐゴシック" pitchFamily="34" charset="-128"/>
              </a:rPr>
              <a:t>unconformities</a:t>
            </a:r>
            <a:r>
              <a:rPr lang="en-US" sz="3200" i="1">
                <a:latin typeface="Helvetica" pitchFamily="34" charset="0"/>
                <a:ea typeface="ＭＳ Ｐゴシック" pitchFamily="34" charset="-128"/>
              </a:rPr>
              <a:t> or correlative conformities</a:t>
            </a:r>
            <a:r>
              <a:rPr lang="ja-JP" altLang="en-US" sz="3200">
                <a:latin typeface="Helvetica" pitchFamily="34" charset="0"/>
                <a:ea typeface="ＭＳ Ｐゴシック" pitchFamily="34" charset="-128"/>
              </a:rPr>
              <a:t>”</a:t>
            </a:r>
            <a:endParaRPr lang="en-US" altLang="ja-JP" sz="3200">
              <a:latin typeface="Helvetica" pitchFamily="34" charset="0"/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altLang="ja-JP" sz="3200" i="1">
              <a:latin typeface="Helvetica" pitchFamily="34" charset="0"/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sz="3200">
              <a:latin typeface="Helvetica" pitchFamily="34" charset="0"/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en-US" sz="3200"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6713" y="20638"/>
            <a:ext cx="10520362" cy="923925"/>
          </a:xfrm>
          <a:prstGeom prst="rect">
            <a:avLst/>
          </a:prstGeom>
        </p:spPr>
        <p:txBody>
          <a:bodyPr lIns="121920" tIns="60960" rIns="121920" bIns="6096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733" b="1" dirty="0">
                <a:latin typeface="+mn-lt"/>
              </a:rPr>
              <a:t>The beginning of sequence stratigraphy</a:t>
            </a:r>
          </a:p>
        </p:txBody>
      </p:sp>
      <p:pic>
        <p:nvPicPr>
          <p:cNvPr id="29699" name="Picture 1" descr="QAb7274c"/>
          <p:cNvPicPr>
            <a:picLocks noChangeAspect="1" noChangeArrowheads="1"/>
          </p:cNvPicPr>
          <p:nvPr/>
        </p:nvPicPr>
        <p:blipFill>
          <a:blip r:embed="rId2"/>
          <a:srcRect l="9920" t="46236" r="9866" b="23111"/>
          <a:stretch>
            <a:fillRect/>
          </a:stretch>
        </p:blipFill>
        <p:spPr bwMode="auto">
          <a:xfrm>
            <a:off x="6430963" y="1595438"/>
            <a:ext cx="5426075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Group 2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29701" name="Picture 4" descr="2009 CSL-logo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 descr="wheeler2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60421" name="AutoShape 6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60424" name="AutoShape 9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60425" name="Picture 10" descr="wheeler5_crop_adj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7575" y="342900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6" name="Text Box 11"/>
          <p:cNvSpPr txBox="1">
            <a:spLocks noChangeArrowheads="1"/>
          </p:cNvSpPr>
          <p:nvPr/>
        </p:nvSpPr>
        <p:spPr bwMode="auto">
          <a:xfrm>
            <a:off x="8537575" y="6246813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Sequences</a:t>
            </a:r>
          </a:p>
        </p:txBody>
      </p:sp>
      <p:sp>
        <p:nvSpPr>
          <p:cNvPr id="60427" name="AutoShape 12"/>
          <p:cNvSpPr>
            <a:spLocks noChangeArrowheads="1"/>
          </p:cNvSpPr>
          <p:nvPr/>
        </p:nvSpPr>
        <p:spPr bwMode="auto">
          <a:xfrm rot="10800000">
            <a:off x="11347450" y="30797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60428" name="AutoShape 13"/>
          <p:cNvSpPr>
            <a:spLocks noChangeArrowheads="1"/>
          </p:cNvSpPr>
          <p:nvPr/>
        </p:nvSpPr>
        <p:spPr bwMode="auto">
          <a:xfrm>
            <a:off x="11347450" y="28384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60429" name="Line 14"/>
          <p:cNvSpPr>
            <a:spLocks noChangeShapeType="1"/>
          </p:cNvSpPr>
          <p:nvPr/>
        </p:nvSpPr>
        <p:spPr bwMode="auto">
          <a:xfrm flipH="1">
            <a:off x="8537575" y="1066800"/>
            <a:ext cx="36544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0" name="Freeform 15"/>
          <p:cNvSpPr>
            <a:spLocks/>
          </p:cNvSpPr>
          <p:nvPr/>
        </p:nvSpPr>
        <p:spPr bwMode="auto">
          <a:xfrm>
            <a:off x="8570913" y="4052888"/>
            <a:ext cx="3603625" cy="974725"/>
          </a:xfrm>
          <a:custGeom>
            <a:avLst/>
            <a:gdLst>
              <a:gd name="T0" fmla="*/ 0 w 2270"/>
              <a:gd name="T1" fmla="*/ 0 h 614"/>
              <a:gd name="T2" fmla="*/ 165 w 2270"/>
              <a:gd name="T3" fmla="*/ 9 h 614"/>
              <a:gd name="T4" fmla="*/ 384 w 2270"/>
              <a:gd name="T5" fmla="*/ 45 h 614"/>
              <a:gd name="T6" fmla="*/ 670 w 2270"/>
              <a:gd name="T7" fmla="*/ 158 h 614"/>
              <a:gd name="T8" fmla="*/ 970 w 2270"/>
              <a:gd name="T9" fmla="*/ 214 h 614"/>
              <a:gd name="T10" fmla="*/ 1114 w 2270"/>
              <a:gd name="T11" fmla="*/ 258 h 614"/>
              <a:gd name="T12" fmla="*/ 1342 w 2270"/>
              <a:gd name="T13" fmla="*/ 358 h 614"/>
              <a:gd name="T14" fmla="*/ 1582 w 2270"/>
              <a:gd name="T15" fmla="*/ 414 h 614"/>
              <a:gd name="T16" fmla="*/ 1818 w 2270"/>
              <a:gd name="T17" fmla="*/ 490 h 614"/>
              <a:gd name="T18" fmla="*/ 2270 w 2270"/>
              <a:gd name="T19" fmla="*/ 614 h 6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70"/>
              <a:gd name="T31" fmla="*/ 0 h 614"/>
              <a:gd name="T32" fmla="*/ 2270 w 2270"/>
              <a:gd name="T33" fmla="*/ 614 h 6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70" h="614">
                <a:moveTo>
                  <a:pt x="0" y="0"/>
                </a:moveTo>
                <a:lnTo>
                  <a:pt x="165" y="9"/>
                </a:lnTo>
                <a:lnTo>
                  <a:pt x="384" y="45"/>
                </a:lnTo>
                <a:lnTo>
                  <a:pt x="670" y="158"/>
                </a:lnTo>
                <a:lnTo>
                  <a:pt x="970" y="214"/>
                </a:lnTo>
                <a:lnTo>
                  <a:pt x="1114" y="258"/>
                </a:lnTo>
                <a:lnTo>
                  <a:pt x="1342" y="358"/>
                </a:lnTo>
                <a:lnTo>
                  <a:pt x="1582" y="414"/>
                </a:lnTo>
                <a:lnTo>
                  <a:pt x="1818" y="490"/>
                </a:lnTo>
                <a:lnTo>
                  <a:pt x="2270" y="614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431" name="Picture 16"/>
          <p:cNvPicPr>
            <a:picLocks noChangeAspect="1" noChangeArrowheads="1"/>
          </p:cNvPicPr>
          <p:nvPr/>
        </p:nvPicPr>
        <p:blipFill>
          <a:blip r:embed="rId6"/>
          <a:srcRect t="31088"/>
          <a:stretch>
            <a:fillRect/>
          </a:stretch>
        </p:blipFill>
        <p:spPr bwMode="auto">
          <a:xfrm>
            <a:off x="0" y="3433763"/>
            <a:ext cx="7916863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1552575" y="6265863"/>
            <a:ext cx="5772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added BONUS </a:t>
            </a:r>
            <a:r>
              <a:rPr lang="en-US" sz="3200" b="1">
                <a:solidFill>
                  <a:srgbClr val="FF0000"/>
                </a:solidFill>
              </a:rPr>
              <a:t>Stratal Slices</a:t>
            </a:r>
            <a:r>
              <a:rPr lang="en-US" sz="2100" b="1"/>
              <a:t>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QuarryOverview_full"/>
          <p:cNvPicPr>
            <a:picLocks noChangeAspect="1" noChangeArrowheads="1"/>
          </p:cNvPicPr>
          <p:nvPr/>
        </p:nvPicPr>
        <p:blipFill>
          <a:blip r:embed="rId2"/>
          <a:srcRect b="24983"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5186363" y="0"/>
            <a:ext cx="70802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/>
              <a:t>Madonna della Mazza Quarry, Maiella Mountains (Italy)</a:t>
            </a:r>
          </a:p>
        </p:txBody>
      </p:sp>
      <p:grpSp>
        <p:nvGrpSpPr>
          <p:cNvPr id="61443" name="Group 4"/>
          <p:cNvGrpSpPr>
            <a:grpSpLocks/>
          </p:cNvGrpSpPr>
          <p:nvPr/>
        </p:nvGrpSpPr>
        <p:grpSpPr bwMode="auto">
          <a:xfrm>
            <a:off x="50800" y="4732338"/>
            <a:ext cx="1368425" cy="2216150"/>
            <a:chOff x="32" y="2982"/>
            <a:chExt cx="862" cy="1396"/>
          </a:xfrm>
        </p:grpSpPr>
        <p:grpSp>
          <p:nvGrpSpPr>
            <p:cNvPr id="61446" name="Group 5"/>
            <p:cNvGrpSpPr>
              <a:grpSpLocks/>
            </p:cNvGrpSpPr>
            <p:nvPr/>
          </p:nvGrpSpPr>
          <p:grpSpPr bwMode="auto">
            <a:xfrm rot="5944485">
              <a:off x="333" y="3840"/>
              <a:ext cx="782" cy="293"/>
              <a:chOff x="45" y="546"/>
              <a:chExt cx="782" cy="293"/>
            </a:xfrm>
          </p:grpSpPr>
          <p:sp>
            <p:nvSpPr>
              <p:cNvPr id="61449" name="Text Box 6"/>
              <p:cNvSpPr txBox="1">
                <a:spLocks noChangeAspect="1" noChangeArrowheads="1"/>
              </p:cNvSpPr>
              <p:nvPr/>
            </p:nvSpPr>
            <p:spPr bwMode="auto">
              <a:xfrm rot="-5040000">
                <a:off x="472" y="484"/>
                <a:ext cx="267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600" b="1">
                    <a:solidFill>
                      <a:srgbClr val="FF0000"/>
                    </a:solidFill>
                  </a:rPr>
                  <a:t>N</a:t>
                </a:r>
              </a:p>
            </p:txBody>
          </p:sp>
          <p:sp>
            <p:nvSpPr>
              <p:cNvPr id="61450" name="AutoShape 7"/>
              <p:cNvSpPr>
                <a:spLocks noChangeAspect="1" noChangeArrowheads="1"/>
              </p:cNvSpPr>
              <p:nvPr/>
            </p:nvSpPr>
            <p:spPr bwMode="auto">
              <a:xfrm rot="-5040000">
                <a:off x="134" y="457"/>
                <a:ext cx="223" cy="40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" y="3012"/>
              <a:ext cx="442" cy="393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>
              <a:outerShdw dist="28398" dir="17793903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474" y="2982"/>
              <a:ext cx="420" cy="54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prstDash val="sysDot"/>
              <a:round/>
              <a:headEnd/>
              <a:tailEnd/>
            </a:ln>
            <a:effectLst>
              <a:outerShdw dist="17961" dir="18900000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9382125" y="6675438"/>
            <a:ext cx="2809875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Grasmueck and Eberli </a:t>
            </a:r>
            <a:r>
              <a:rPr lang="en-US" sz="1200" b="1" i="1">
                <a:solidFill>
                  <a:srgbClr val="FF9933"/>
                </a:solidFill>
              </a:rPr>
              <a:t>CSL Miami 2024</a:t>
            </a:r>
          </a:p>
        </p:txBody>
      </p:sp>
      <p:sp>
        <p:nvSpPr>
          <p:cNvPr id="61445" name="Text Box 11"/>
          <p:cNvSpPr txBox="1">
            <a:spLocks noChangeArrowheads="1"/>
          </p:cNvSpPr>
          <p:nvPr/>
        </p:nvSpPr>
        <p:spPr bwMode="auto">
          <a:xfrm>
            <a:off x="3479800" y="4021138"/>
            <a:ext cx="28829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/>
              <a:t>Carbonate</a:t>
            </a:r>
          </a:p>
          <a:p>
            <a:pPr algn="ctr" defTabSz="1089025"/>
            <a:r>
              <a:rPr lang="en-US" sz="2100" b="1"/>
              <a:t>Contourite Delta Drift</a:t>
            </a:r>
          </a:p>
          <a:p>
            <a:pPr algn="ctr" defTabSz="1089025"/>
            <a:r>
              <a:rPr lang="en-US" sz="2100" b="1"/>
              <a:t>Field data Example</a:t>
            </a:r>
          </a:p>
          <a:p>
            <a:pPr algn="ctr" defTabSz="1089025"/>
            <a:endParaRPr lang="en-US" sz="2100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QuarryOverview_full"/>
          <p:cNvPicPr>
            <a:picLocks noChangeAspect="1" noChangeArrowheads="1"/>
          </p:cNvPicPr>
          <p:nvPr/>
        </p:nvPicPr>
        <p:blipFill>
          <a:blip r:embed="rId2"/>
          <a:srcRect b="24983"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5186363" y="0"/>
            <a:ext cx="70802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/>
              <a:t>Madonna della Mazza Quarry, Maiella Mountains (Italy)</a:t>
            </a:r>
          </a:p>
        </p:txBody>
      </p:sp>
      <p:sp>
        <p:nvSpPr>
          <p:cNvPr id="62467" name="Freeform 4"/>
          <p:cNvSpPr>
            <a:spLocks/>
          </p:cNvSpPr>
          <p:nvPr/>
        </p:nvSpPr>
        <p:spPr bwMode="auto">
          <a:xfrm>
            <a:off x="657225" y="2809875"/>
            <a:ext cx="12812713" cy="4903788"/>
          </a:xfrm>
          <a:custGeom>
            <a:avLst/>
            <a:gdLst>
              <a:gd name="T0" fmla="*/ 408 w 8070"/>
              <a:gd name="T1" fmla="*/ 780 h 3090"/>
              <a:gd name="T2" fmla="*/ 0 w 8070"/>
              <a:gd name="T3" fmla="*/ 3090 h 3090"/>
              <a:gd name="T4" fmla="*/ 8070 w 8070"/>
              <a:gd name="T5" fmla="*/ 852 h 3090"/>
              <a:gd name="T6" fmla="*/ 6150 w 8070"/>
              <a:gd name="T7" fmla="*/ 0 h 3090"/>
              <a:gd name="T8" fmla="*/ 408 w 8070"/>
              <a:gd name="T9" fmla="*/ 780 h 30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70"/>
              <a:gd name="T16" fmla="*/ 0 h 3090"/>
              <a:gd name="T17" fmla="*/ 8070 w 8070"/>
              <a:gd name="T18" fmla="*/ 3090 h 30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70" h="3090">
                <a:moveTo>
                  <a:pt x="408" y="780"/>
                </a:moveTo>
                <a:lnTo>
                  <a:pt x="0" y="3090"/>
                </a:lnTo>
                <a:lnTo>
                  <a:pt x="8070" y="852"/>
                </a:lnTo>
                <a:lnTo>
                  <a:pt x="6150" y="0"/>
                </a:lnTo>
                <a:lnTo>
                  <a:pt x="408" y="780"/>
                </a:lnTo>
                <a:close/>
              </a:path>
            </a:pathLst>
          </a:custGeom>
          <a:noFill/>
          <a:ln w="3810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2468" name="Group 5"/>
          <p:cNvGrpSpPr>
            <a:grpSpLocks/>
          </p:cNvGrpSpPr>
          <p:nvPr/>
        </p:nvGrpSpPr>
        <p:grpSpPr bwMode="auto">
          <a:xfrm>
            <a:off x="50800" y="4732338"/>
            <a:ext cx="1368425" cy="2216150"/>
            <a:chOff x="32" y="2982"/>
            <a:chExt cx="862" cy="1396"/>
          </a:xfrm>
        </p:grpSpPr>
        <p:grpSp>
          <p:nvGrpSpPr>
            <p:cNvPr id="62472" name="Group 6"/>
            <p:cNvGrpSpPr>
              <a:grpSpLocks/>
            </p:cNvGrpSpPr>
            <p:nvPr/>
          </p:nvGrpSpPr>
          <p:grpSpPr bwMode="auto">
            <a:xfrm rot="5944485">
              <a:off x="333" y="3840"/>
              <a:ext cx="782" cy="293"/>
              <a:chOff x="45" y="546"/>
              <a:chExt cx="782" cy="293"/>
            </a:xfrm>
          </p:grpSpPr>
          <p:sp>
            <p:nvSpPr>
              <p:cNvPr id="62475" name="Text Box 7"/>
              <p:cNvSpPr txBox="1">
                <a:spLocks noChangeAspect="1" noChangeArrowheads="1"/>
              </p:cNvSpPr>
              <p:nvPr/>
            </p:nvSpPr>
            <p:spPr bwMode="auto">
              <a:xfrm rot="-5040000">
                <a:off x="472" y="484"/>
                <a:ext cx="267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600" b="1">
                    <a:solidFill>
                      <a:srgbClr val="FF0000"/>
                    </a:solidFill>
                  </a:rPr>
                  <a:t>N</a:t>
                </a:r>
              </a:p>
            </p:txBody>
          </p:sp>
          <p:sp>
            <p:nvSpPr>
              <p:cNvPr id="62476" name="AutoShape 8"/>
              <p:cNvSpPr>
                <a:spLocks noChangeAspect="1" noChangeArrowheads="1"/>
              </p:cNvSpPr>
              <p:nvPr/>
            </p:nvSpPr>
            <p:spPr bwMode="auto">
              <a:xfrm rot="-5040000">
                <a:off x="134" y="457"/>
                <a:ext cx="223" cy="40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3257" name="Line 9"/>
            <p:cNvSpPr>
              <a:spLocks noChangeShapeType="1"/>
            </p:cNvSpPr>
            <p:nvPr/>
          </p:nvSpPr>
          <p:spPr bwMode="auto">
            <a:xfrm flipV="1">
              <a:off x="32" y="3012"/>
              <a:ext cx="442" cy="393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>
              <a:outerShdw dist="28398" dir="17793903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258" name="Line 10"/>
            <p:cNvSpPr>
              <a:spLocks noChangeShapeType="1"/>
            </p:cNvSpPr>
            <p:nvPr/>
          </p:nvSpPr>
          <p:spPr bwMode="auto">
            <a:xfrm>
              <a:off x="474" y="2982"/>
              <a:ext cx="420" cy="54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prstDash val="sysDot"/>
              <a:round/>
              <a:headEnd/>
              <a:tailEnd/>
            </a:ln>
            <a:effectLst>
              <a:outerShdw dist="17961" dir="18900000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  <p:sp>
        <p:nvSpPr>
          <p:cNvPr id="62470" name="Text Box 12"/>
          <p:cNvSpPr txBox="1">
            <a:spLocks noChangeArrowheads="1"/>
          </p:cNvSpPr>
          <p:nvPr/>
        </p:nvSpPr>
        <p:spPr bwMode="auto">
          <a:xfrm>
            <a:off x="2867025" y="4017963"/>
            <a:ext cx="41592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/>
              <a:t>Full-Resolution 3D GPR Survey</a:t>
            </a:r>
          </a:p>
          <a:p>
            <a:pPr algn="ctr" defTabSz="1089025"/>
            <a:r>
              <a:rPr lang="en-US" sz="2100" b="1"/>
              <a:t>200 MHz</a:t>
            </a:r>
          </a:p>
          <a:p>
            <a:pPr algn="ctr" defTabSz="1089025"/>
            <a:r>
              <a:rPr lang="en-US" sz="2100" b="1"/>
              <a:t>Grid Spacing 0.1 x 0.05 m</a:t>
            </a:r>
          </a:p>
        </p:txBody>
      </p:sp>
      <p:sp>
        <p:nvSpPr>
          <p:cNvPr id="62471" name="Text Box 13"/>
          <p:cNvSpPr txBox="1">
            <a:spLocks noChangeArrowheads="1"/>
          </p:cNvSpPr>
          <p:nvPr/>
        </p:nvSpPr>
        <p:spPr bwMode="auto">
          <a:xfrm>
            <a:off x="2841625" y="4021138"/>
            <a:ext cx="41592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>
                <a:solidFill>
                  <a:srgbClr val="FF9900"/>
                </a:solidFill>
              </a:rPr>
              <a:t>Full-Resolution 3D GPR Survey</a:t>
            </a:r>
          </a:p>
          <a:p>
            <a:pPr algn="ctr" defTabSz="1089025"/>
            <a:r>
              <a:rPr lang="en-US" sz="2100" b="1">
                <a:solidFill>
                  <a:srgbClr val="FF9900"/>
                </a:solidFill>
              </a:rPr>
              <a:t>200 MHz</a:t>
            </a:r>
          </a:p>
          <a:p>
            <a:pPr algn="ctr" defTabSz="1089025"/>
            <a:r>
              <a:rPr lang="en-US" sz="2100" b="1">
                <a:solidFill>
                  <a:srgbClr val="FF9900"/>
                </a:solidFill>
              </a:rPr>
              <a:t>Grid Spacing 0.1 x 0.05 m</a:t>
            </a:r>
          </a:p>
          <a:p>
            <a:pPr algn="ctr" defTabSz="1089025"/>
            <a:endParaRPr lang="en-US" sz="2100" b="1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/>
          <p:cNvSpPr txBox="1">
            <a:spLocks noChangeArrowheads="1"/>
          </p:cNvSpPr>
          <p:nvPr/>
        </p:nvSpPr>
        <p:spPr bwMode="auto">
          <a:xfrm>
            <a:off x="1296988" y="0"/>
            <a:ext cx="9596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/>
              <a:t>Factors influencing the RGT Model </a:t>
            </a:r>
          </a:p>
        </p:txBody>
      </p:sp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950913" y="981075"/>
            <a:ext cx="102870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>
              <a:buFontTx/>
              <a:buChar char="•"/>
            </a:pPr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  <a:p>
            <a:pPr defTabSz="1089025">
              <a:buFontTx/>
              <a:buChar char="•"/>
            </a:pPr>
            <a:r>
              <a:rPr lang="en-US" sz="4400" b="1">
                <a:solidFill>
                  <a:srgbClr val="808080"/>
                </a:solidFill>
              </a:rPr>
              <a:t>Dataquality</a:t>
            </a:r>
          </a:p>
          <a:p>
            <a:pPr defTabSz="1089025">
              <a:buFontTx/>
              <a:buChar char="•"/>
            </a:pPr>
            <a:r>
              <a:rPr lang="en-US" sz="4400" b="1">
                <a:solidFill>
                  <a:srgbClr val="808080"/>
                </a:solidFill>
              </a:rPr>
              <a:t>Colorbar Choice</a:t>
            </a:r>
          </a:p>
          <a:p>
            <a:pPr defTabSz="1089025">
              <a:buFontTx/>
              <a:buChar char="•"/>
            </a:pPr>
            <a:r>
              <a:rPr lang="en-US" sz="4400" b="1">
                <a:solidFill>
                  <a:srgbClr val="808080"/>
                </a:solidFill>
              </a:rPr>
              <a:t>Fault Discontinuities</a:t>
            </a:r>
          </a:p>
          <a:p>
            <a:pPr defTabSz="1089025">
              <a:buFontTx/>
              <a:buChar char="•"/>
            </a:pPr>
            <a:r>
              <a:rPr lang="en-US" sz="4400" b="1">
                <a:solidFill>
                  <a:srgbClr val="808080"/>
                </a:solidFill>
              </a:rPr>
              <a:t>Reflector Continuity , Unconformities</a:t>
            </a:r>
          </a:p>
          <a:p>
            <a:pPr defTabSz="1089025">
              <a:buFontTx/>
              <a:buChar char="•"/>
            </a:pPr>
            <a:r>
              <a:rPr lang="en-US" sz="4400" b="1">
                <a:solidFill>
                  <a:srgbClr val="808080"/>
                </a:solidFill>
              </a:rPr>
              <a:t>Dipline / Strikeline</a:t>
            </a:r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477963" y="5303838"/>
            <a:ext cx="92344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>
                <a:solidFill>
                  <a:srgbClr val="FF0000"/>
                </a:solidFill>
              </a:rPr>
              <a:t>&gt;&gt; to get to a high quality  RGT model many choices have to be made ! 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674688" y="5842000"/>
            <a:ext cx="10842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/>
              <a:t>Goal:  Sequence Boundaries &amp; Bodies   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IL297_2ee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773113"/>
            <a:ext cx="9688513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0" y="0"/>
            <a:ext cx="631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9988550" y="0"/>
            <a:ext cx="2203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3D GPR XL 297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>
            <a:spLocks noChangeArrowheads="1"/>
          </p:cNvSpPr>
          <p:nvPr/>
        </p:nvSpPr>
        <p:spPr bwMode="auto">
          <a:xfrm>
            <a:off x="0" y="0"/>
            <a:ext cx="631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</p:txBody>
      </p:sp>
      <p:pic>
        <p:nvPicPr>
          <p:cNvPr id="65538" name="Picture 3" descr="IL297_1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773113"/>
            <a:ext cx="9688513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8008938" y="0"/>
            <a:ext cx="41830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Fault and Horizon Constraints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IL297_9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773113"/>
            <a:ext cx="9688513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2152650" y="2476500"/>
            <a:ext cx="2198688" cy="13763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0" y="0"/>
            <a:ext cx="631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9680575" y="0"/>
            <a:ext cx="25177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Connectivity Grid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IL297_8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773113"/>
            <a:ext cx="9688513" cy="60848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0" y="0"/>
            <a:ext cx="631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9680575" y="0"/>
            <a:ext cx="25177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Connectivity Grid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IL297_3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773113"/>
            <a:ext cx="9688513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2152650" y="2476500"/>
            <a:ext cx="2198688" cy="13763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0" y="0"/>
            <a:ext cx="631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7167563" y="0"/>
            <a:ext cx="50244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Default Smoothing and Interpolation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IL297_4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950" y="773113"/>
            <a:ext cx="9688513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2152650" y="2476500"/>
            <a:ext cx="2198688" cy="13763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0" y="0"/>
            <a:ext cx="631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Paleoscan Parameters </a:t>
            </a: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7370763" y="0"/>
            <a:ext cx="48212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More  Smoothing and Interpolation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2963" y="285750"/>
            <a:ext cx="10529887" cy="415925"/>
          </a:xfrm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733" dirty="0">
                <a:ea typeface="ＭＳ Ｐゴシック" panose="020B0600070205080204" pitchFamily="34" charset="-128"/>
              </a:rPr>
              <a:t>Assumptions in Sequence Stratigraphy</a:t>
            </a:r>
          </a:p>
        </p:txBody>
      </p:sp>
      <p:sp>
        <p:nvSpPr>
          <p:cNvPr id="2" name="Content Placeholder 1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2963" y="1466850"/>
            <a:ext cx="10529887" cy="46831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/>
              <a:t> Chronostratigraphic significance of seismic reflections</a:t>
            </a:r>
            <a:r>
              <a:rPr lang="en-US" altLang="en-US" sz="2800" dirty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Seismic Reflection are timelines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Sequences are chronostratigraphic units</a:t>
            </a:r>
          </a:p>
          <a:p>
            <a:pPr marL="457177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/>
              <a:t> Eustatic signal recorded in sedimentary strata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/>
              <a:t> Sedimentary response to relative sea level change is predictable</a:t>
            </a:r>
            <a:r>
              <a:rPr lang="en-US" altLang="en-US" sz="2800" dirty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Facies distribution is related to sea level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grpSp>
        <p:nvGrpSpPr>
          <p:cNvPr id="30723" name="Group 4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0724" name="Picture 5" descr="2009 CSL-logo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IL297_3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9563"/>
            <a:ext cx="58785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3" descr="IL297_4_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488" y="1579563"/>
            <a:ext cx="5878512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7225" y="908050"/>
            <a:ext cx="725488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0" y="0"/>
            <a:ext cx="4532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Colorbar Choice</a:t>
            </a:r>
          </a:p>
        </p:txBody>
      </p:sp>
      <p:sp>
        <p:nvSpPr>
          <p:cNvPr id="70661" name="Rectangle 6"/>
          <p:cNvSpPr>
            <a:spLocks noChangeArrowheads="1"/>
          </p:cNvSpPr>
          <p:nvPr/>
        </p:nvSpPr>
        <p:spPr bwMode="auto">
          <a:xfrm>
            <a:off x="5737225" y="908050"/>
            <a:ext cx="715963" cy="48625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9147175" y="0"/>
            <a:ext cx="30448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Default RGT Colorbar</a:t>
            </a:r>
          </a:p>
        </p:txBody>
      </p:sp>
      <p:sp>
        <p:nvSpPr>
          <p:cNvPr id="70663" name="Text Box 8"/>
          <p:cNvSpPr txBox="1">
            <a:spLocks noChangeArrowheads="1"/>
          </p:cNvSpPr>
          <p:nvPr/>
        </p:nvSpPr>
        <p:spPr bwMode="auto">
          <a:xfrm>
            <a:off x="10328275" y="1304925"/>
            <a:ext cx="1863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1200" b="1"/>
              <a:t>More Smoth &amp; Interpol </a:t>
            </a:r>
          </a:p>
        </p:txBody>
      </p:sp>
      <p:sp>
        <p:nvSpPr>
          <p:cNvPr id="70664" name="Text Box 9"/>
          <p:cNvSpPr txBox="1">
            <a:spLocks noChangeArrowheads="1"/>
          </p:cNvSpPr>
          <p:nvPr/>
        </p:nvSpPr>
        <p:spPr bwMode="auto">
          <a:xfrm>
            <a:off x="0" y="1304925"/>
            <a:ext cx="2016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1200" b="1"/>
              <a:t>Default Smoth &amp; Interpol </a:t>
            </a:r>
          </a:p>
        </p:txBody>
      </p:sp>
      <p:sp>
        <p:nvSpPr>
          <p:cNvPr id="70665" name="Text Box 10"/>
          <p:cNvSpPr txBox="1">
            <a:spLocks noChangeArrowheads="1"/>
          </p:cNvSpPr>
          <p:nvPr/>
        </p:nvSpPr>
        <p:spPr bwMode="auto">
          <a:xfrm>
            <a:off x="5461000" y="457200"/>
            <a:ext cx="12684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/>
              <a:t>Younger</a:t>
            </a: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5653088" y="5770563"/>
            <a:ext cx="8826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/>
              <a:t>Older</a:t>
            </a: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IL297_5_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9563"/>
            <a:ext cx="5878513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3" descr="IL297_6_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488" y="1579563"/>
            <a:ext cx="5878512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7225" y="908050"/>
            <a:ext cx="715963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0" y="0"/>
            <a:ext cx="4532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Colorbar Choice</a:t>
            </a:r>
          </a:p>
        </p:txBody>
      </p:sp>
      <p:sp>
        <p:nvSpPr>
          <p:cNvPr id="71685" name="Rectangle 6"/>
          <p:cNvSpPr>
            <a:spLocks noChangeArrowheads="1"/>
          </p:cNvSpPr>
          <p:nvPr/>
        </p:nvSpPr>
        <p:spPr bwMode="auto">
          <a:xfrm>
            <a:off x="5737225" y="908050"/>
            <a:ext cx="715963" cy="48625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Text Box 7"/>
          <p:cNvSpPr txBox="1">
            <a:spLocks noChangeArrowheads="1"/>
          </p:cNvSpPr>
          <p:nvPr/>
        </p:nvSpPr>
        <p:spPr bwMode="auto">
          <a:xfrm>
            <a:off x="9848850" y="0"/>
            <a:ext cx="2343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200" b="1"/>
              <a:t>Simple Colorbar</a:t>
            </a:r>
          </a:p>
        </p:txBody>
      </p:sp>
      <p:sp>
        <p:nvSpPr>
          <p:cNvPr id="71687" name="Text Box 8"/>
          <p:cNvSpPr txBox="1">
            <a:spLocks noChangeArrowheads="1"/>
          </p:cNvSpPr>
          <p:nvPr/>
        </p:nvSpPr>
        <p:spPr bwMode="auto">
          <a:xfrm>
            <a:off x="10328275" y="1304925"/>
            <a:ext cx="1863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1200" b="1"/>
              <a:t>More Smoth &amp; Interpol </a:t>
            </a:r>
          </a:p>
        </p:txBody>
      </p:sp>
      <p:sp>
        <p:nvSpPr>
          <p:cNvPr id="71688" name="Text Box 9"/>
          <p:cNvSpPr txBox="1">
            <a:spLocks noChangeArrowheads="1"/>
          </p:cNvSpPr>
          <p:nvPr/>
        </p:nvSpPr>
        <p:spPr bwMode="auto">
          <a:xfrm>
            <a:off x="0" y="1304925"/>
            <a:ext cx="2016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1200" b="1"/>
              <a:t>Default Smoth &amp; Interpol </a:t>
            </a:r>
          </a:p>
        </p:txBody>
      </p:sp>
      <p:sp>
        <p:nvSpPr>
          <p:cNvPr id="71689" name="Text Box 10"/>
          <p:cNvSpPr txBox="1">
            <a:spLocks noChangeArrowheads="1"/>
          </p:cNvSpPr>
          <p:nvPr/>
        </p:nvSpPr>
        <p:spPr bwMode="auto">
          <a:xfrm>
            <a:off x="5461000" y="457200"/>
            <a:ext cx="126841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/>
              <a:t>Younger</a:t>
            </a:r>
          </a:p>
        </p:txBody>
      </p:sp>
      <p:sp>
        <p:nvSpPr>
          <p:cNvPr id="71690" name="Text Box 11"/>
          <p:cNvSpPr txBox="1">
            <a:spLocks noChangeArrowheads="1"/>
          </p:cNvSpPr>
          <p:nvPr/>
        </p:nvSpPr>
        <p:spPr bwMode="auto">
          <a:xfrm>
            <a:off x="5653088" y="5770563"/>
            <a:ext cx="8826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100" b="1"/>
              <a:t>Older</a:t>
            </a: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/>
          <a:srcRect l="867" t="14735" r="13013" b="8086"/>
          <a:stretch>
            <a:fillRect/>
          </a:stretch>
        </p:blipFill>
        <p:spPr bwMode="auto">
          <a:xfrm>
            <a:off x="1588" y="714375"/>
            <a:ext cx="1219041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0" y="0"/>
            <a:ext cx="5681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Fault Discontinuities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43938" y="0"/>
            <a:ext cx="35782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>
                <a:solidFill>
                  <a:srgbClr val="FF0000"/>
                </a:solidFill>
              </a:rPr>
              <a:t>A</a:t>
            </a:r>
            <a:r>
              <a:rPr lang="en-US" sz="2100" b="1"/>
              <a:t>utomatic </a:t>
            </a:r>
            <a:r>
              <a:rPr lang="en-US" sz="2100" b="1">
                <a:solidFill>
                  <a:srgbClr val="FF0000"/>
                </a:solidFill>
              </a:rPr>
              <a:t>F</a:t>
            </a:r>
            <a:r>
              <a:rPr lang="en-US" sz="2100" b="1"/>
              <a:t>ault </a:t>
            </a:r>
            <a:r>
              <a:rPr lang="en-US" sz="2100" b="1">
                <a:solidFill>
                  <a:srgbClr val="FF0000"/>
                </a:solidFill>
              </a:rPr>
              <a:t>E</a:t>
            </a:r>
            <a:r>
              <a:rPr lang="en-US" sz="2100" b="1"/>
              <a:t>xtraction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/>
          <a:srcRect l="867" t="14735" r="13013" b="8086"/>
          <a:stretch>
            <a:fillRect/>
          </a:stretch>
        </p:blipFill>
        <p:spPr bwMode="auto">
          <a:xfrm>
            <a:off x="1588" y="711200"/>
            <a:ext cx="1219041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0" y="0"/>
            <a:ext cx="5681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Fault Discontinuities</a:t>
            </a:r>
          </a:p>
        </p:txBody>
      </p:sp>
      <p:sp>
        <p:nvSpPr>
          <p:cNvPr id="73731" name="Text Box 4"/>
          <p:cNvSpPr txBox="1">
            <a:spLocks noChangeArrowheads="1"/>
          </p:cNvSpPr>
          <p:nvPr/>
        </p:nvSpPr>
        <p:spPr bwMode="auto">
          <a:xfrm>
            <a:off x="7573963" y="0"/>
            <a:ext cx="46180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100" b="1"/>
              <a:t>Manual Picking &amp; small </a:t>
            </a:r>
            <a:r>
              <a:rPr lang="en-US" sz="2100" b="1">
                <a:solidFill>
                  <a:srgbClr val="FF0000"/>
                </a:solidFill>
              </a:rPr>
              <a:t>AFE</a:t>
            </a:r>
            <a:r>
              <a:rPr lang="en-US" sz="2100" b="1"/>
              <a:t> Faults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2"/>
          <a:srcRect l="10612" t="29298" r="23012" b="19017"/>
          <a:stretch>
            <a:fillRect/>
          </a:stretch>
        </p:blipFill>
        <p:spPr bwMode="auto">
          <a:xfrm>
            <a:off x="0" y="1519238"/>
            <a:ext cx="1219200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0" y="0"/>
            <a:ext cx="5032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Dipline / Strikeline</a:t>
            </a: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0" y="1055688"/>
            <a:ext cx="1520825" cy="4127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89025">
              <a:spcBef>
                <a:spcPct val="50000"/>
              </a:spcBef>
            </a:pPr>
            <a:r>
              <a:rPr lang="en-US" sz="2100" b="1"/>
              <a:t>Strikeline 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5530850" y="1055688"/>
            <a:ext cx="1109663" cy="41275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89025">
              <a:spcBef>
                <a:spcPct val="50000"/>
              </a:spcBef>
            </a:pPr>
            <a:r>
              <a:rPr lang="en-US" sz="2100" b="1">
                <a:solidFill>
                  <a:schemeClr val="bg1"/>
                </a:solidFill>
              </a:rPr>
              <a:t>Dipline</a:t>
            </a:r>
            <a:r>
              <a:rPr lang="en-US" sz="2100" b="1"/>
              <a:t> 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71475" y="6513513"/>
            <a:ext cx="13985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US" sz="2100" b="1">
                <a:solidFill>
                  <a:schemeClr val="bg1"/>
                </a:solidFill>
              </a:rPr>
              <a:t>Timeslice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/>
          <a:srcRect t="23001" r="12712" b="14757"/>
          <a:stretch>
            <a:fillRect/>
          </a:stretch>
        </p:blipFill>
        <p:spPr bwMode="auto">
          <a:xfrm>
            <a:off x="-1588" y="0"/>
            <a:ext cx="12192001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3"/>
          <a:srcRect l="35585" t="28755" r="22397" b="6265"/>
          <a:stretch>
            <a:fillRect/>
          </a:stretch>
        </p:blipFill>
        <p:spPr bwMode="auto">
          <a:xfrm>
            <a:off x="6353175" y="1970088"/>
            <a:ext cx="5837238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0" y="4475163"/>
            <a:ext cx="1520825" cy="4127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89025">
              <a:spcBef>
                <a:spcPct val="50000"/>
              </a:spcBef>
            </a:pPr>
            <a:r>
              <a:rPr lang="en-US" sz="2100" b="1"/>
              <a:t>Strikeline </a:t>
            </a:r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6353175" y="6445250"/>
            <a:ext cx="1108075" cy="41275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89025">
              <a:spcBef>
                <a:spcPct val="50000"/>
              </a:spcBef>
            </a:pPr>
            <a:r>
              <a:rPr lang="en-US" sz="2100" b="1">
                <a:solidFill>
                  <a:schemeClr val="bg1"/>
                </a:solidFill>
              </a:rPr>
              <a:t>Dipline</a:t>
            </a:r>
            <a:r>
              <a:rPr lang="en-US" sz="2100" b="1"/>
              <a:t> </a:t>
            </a: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-1588" y="5013325"/>
            <a:ext cx="62118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89025"/>
            <a:r>
              <a:rPr lang="en-US" sz="4400" b="1">
                <a:solidFill>
                  <a:srgbClr val="808080"/>
                </a:solidFill>
              </a:rPr>
              <a:t>Reflector Continuity &amp; Unconformities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9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325438"/>
            <a:ext cx="12190412" cy="653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8794750" y="269875"/>
            <a:ext cx="1376363" cy="1882775"/>
            <a:chOff x="5539" y="170"/>
            <a:chExt cx="867" cy="1186"/>
          </a:xfrm>
        </p:grpSpPr>
        <p:sp>
          <p:nvSpPr>
            <p:cNvPr id="76807" name="Line 4"/>
            <p:cNvSpPr>
              <a:spLocks noChangeShapeType="1"/>
            </p:cNvSpPr>
            <p:nvPr/>
          </p:nvSpPr>
          <p:spPr bwMode="auto">
            <a:xfrm flipH="1">
              <a:off x="5539" y="211"/>
              <a:ext cx="468" cy="7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8" name="Line 5"/>
            <p:cNvSpPr>
              <a:spLocks noChangeShapeType="1"/>
            </p:cNvSpPr>
            <p:nvPr/>
          </p:nvSpPr>
          <p:spPr bwMode="auto">
            <a:xfrm>
              <a:off x="6007" y="205"/>
              <a:ext cx="315" cy="1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09" name="Line 6"/>
            <p:cNvSpPr>
              <a:spLocks noChangeShapeType="1"/>
            </p:cNvSpPr>
            <p:nvPr/>
          </p:nvSpPr>
          <p:spPr bwMode="auto">
            <a:xfrm>
              <a:off x="6017" y="210"/>
              <a:ext cx="0" cy="2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810" name="Group 7"/>
            <p:cNvGrpSpPr>
              <a:grpSpLocks/>
            </p:cNvGrpSpPr>
            <p:nvPr/>
          </p:nvGrpSpPr>
          <p:grpSpPr bwMode="auto">
            <a:xfrm rot="3071275">
              <a:off x="6005" y="233"/>
              <a:ext cx="270" cy="143"/>
              <a:chOff x="6721" y="143"/>
              <a:chExt cx="408" cy="143"/>
            </a:xfrm>
          </p:grpSpPr>
          <p:sp>
            <p:nvSpPr>
              <p:cNvPr id="76816" name="Line 8"/>
              <p:cNvSpPr>
                <a:spLocks noChangeAspect="1" noChangeShapeType="1"/>
              </p:cNvSpPr>
              <p:nvPr/>
            </p:nvSpPr>
            <p:spPr bwMode="auto">
              <a:xfrm rot="540000" flipV="1">
                <a:off x="6727" y="143"/>
                <a:ext cx="402" cy="137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817" name="Line 9"/>
              <p:cNvSpPr>
                <a:spLocks noChangeAspect="1" noChangeShapeType="1"/>
              </p:cNvSpPr>
              <p:nvPr/>
            </p:nvSpPr>
            <p:spPr bwMode="auto">
              <a:xfrm rot="540000" flipV="1">
                <a:off x="6721" y="148"/>
                <a:ext cx="406" cy="13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811" name="Text Box 10"/>
            <p:cNvSpPr txBox="1">
              <a:spLocks noChangeAspect="1" noChangeArrowheads="1"/>
            </p:cNvSpPr>
            <p:nvPr/>
          </p:nvSpPr>
          <p:spPr bwMode="auto">
            <a:xfrm>
              <a:off x="5738" y="282"/>
              <a:ext cx="2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1089025"/>
              <a:r>
                <a:rPr lang="en-US" sz="2100" b="1">
                  <a:solidFill>
                    <a:srgbClr val="FF0000"/>
                  </a:solidFill>
                </a:rPr>
                <a:t>5m</a:t>
              </a:r>
            </a:p>
          </p:txBody>
        </p:sp>
        <p:grpSp>
          <p:nvGrpSpPr>
            <p:cNvPr id="76812" name="Group 11"/>
            <p:cNvGrpSpPr>
              <a:grpSpLocks noChangeAspect="1"/>
            </p:cNvGrpSpPr>
            <p:nvPr/>
          </p:nvGrpSpPr>
          <p:grpSpPr bwMode="auto">
            <a:xfrm>
              <a:off x="6276" y="323"/>
              <a:ext cx="130" cy="207"/>
              <a:chOff x="2026" y="194"/>
              <a:chExt cx="83" cy="133"/>
            </a:xfrm>
          </p:grpSpPr>
          <p:sp>
            <p:nvSpPr>
              <p:cNvPr id="76814" name="Text Box 12"/>
              <p:cNvSpPr txBox="1">
                <a:spLocks noChangeAspect="1" noChangeArrowheads="1"/>
              </p:cNvSpPr>
              <p:nvPr/>
            </p:nvSpPr>
            <p:spPr bwMode="auto">
              <a:xfrm>
                <a:off x="2026" y="194"/>
                <a:ext cx="77" cy="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1089025"/>
                <a:r>
                  <a:rPr lang="en-US" sz="2100" b="1">
                    <a:solidFill>
                      <a:schemeClr val="bg1"/>
                    </a:solidFill>
                  </a:rPr>
                  <a:t>N</a:t>
                </a:r>
              </a:p>
            </p:txBody>
          </p:sp>
          <p:sp>
            <p:nvSpPr>
              <p:cNvPr id="76815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2032" y="198"/>
                <a:ext cx="77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1089025"/>
                <a:r>
                  <a:rPr lang="en-US" sz="2100" b="1">
                    <a:solidFill>
                      <a:srgbClr val="FF0000"/>
                    </a:solidFill>
                  </a:rPr>
                  <a:t>N</a:t>
                </a:r>
              </a:p>
            </p:txBody>
          </p:sp>
        </p:grpSp>
        <p:sp>
          <p:nvSpPr>
            <p:cNvPr id="76813" name="Line 14"/>
            <p:cNvSpPr>
              <a:spLocks noChangeShapeType="1"/>
            </p:cNvSpPr>
            <p:nvPr/>
          </p:nvSpPr>
          <p:spPr bwMode="auto">
            <a:xfrm>
              <a:off x="6020" y="458"/>
              <a:ext cx="8" cy="89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4" name="Text Box 15"/>
          <p:cNvSpPr txBox="1">
            <a:spLocks noChangeArrowheads="1"/>
          </p:cNvSpPr>
          <p:nvPr/>
        </p:nvSpPr>
        <p:spPr bwMode="auto">
          <a:xfrm>
            <a:off x="1588" y="0"/>
            <a:ext cx="62817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089025"/>
            <a:r>
              <a:rPr lang="en-US" sz="3600" b="1">
                <a:solidFill>
                  <a:schemeClr val="bg1"/>
                </a:solidFill>
              </a:rPr>
              <a:t>Added BONUS </a:t>
            </a:r>
          </a:p>
          <a:p>
            <a:pPr defTabSz="1089025"/>
            <a:r>
              <a:rPr lang="en-US" sz="3600" b="1">
                <a:solidFill>
                  <a:srgbClr val="FF0000"/>
                </a:solidFill>
              </a:rPr>
              <a:t>Stratal Slices</a:t>
            </a:r>
          </a:p>
          <a:p>
            <a:pPr defTabSz="1089025"/>
            <a:r>
              <a:rPr lang="en-US" sz="3600" b="1">
                <a:solidFill>
                  <a:srgbClr val="FFFF00"/>
                </a:solidFill>
              </a:rPr>
              <a:t>Small Pot-holes</a:t>
            </a:r>
          </a:p>
          <a:p>
            <a:pPr defTabSz="1089025"/>
            <a:r>
              <a:rPr lang="en-US" sz="1400" b="1">
                <a:solidFill>
                  <a:srgbClr val="FFFF00"/>
                </a:solidFill>
              </a:rPr>
              <a:t>about 200 over an Area of 400m</a:t>
            </a:r>
            <a:r>
              <a:rPr lang="en-US" sz="1400" b="1" baseline="30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6805" name="Text Box 18"/>
          <p:cNvSpPr txBox="1">
            <a:spLocks noChangeArrowheads="1"/>
          </p:cNvSpPr>
          <p:nvPr/>
        </p:nvSpPr>
        <p:spPr bwMode="auto">
          <a:xfrm>
            <a:off x="7307263" y="5168900"/>
            <a:ext cx="32305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b="1">
                <a:solidFill>
                  <a:schemeClr val="bg1"/>
                </a:solidFill>
              </a:rPr>
              <a:t>show sedimentary Structures much better than Timeslices and are quick and easy to generate</a:t>
            </a:r>
            <a:r>
              <a:rPr lang="en-US"/>
              <a:t>  </a:t>
            </a: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4" descr="wheeler2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77829" name="AutoShape 6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77832" name="AutoShape 9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77833" name="Picture 10" descr="wheeler5_crop_adj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7575" y="342900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4" name="Text Box 11"/>
          <p:cNvSpPr txBox="1">
            <a:spLocks noChangeArrowheads="1"/>
          </p:cNvSpPr>
          <p:nvPr/>
        </p:nvSpPr>
        <p:spPr bwMode="auto">
          <a:xfrm>
            <a:off x="8537575" y="6246813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Sequences</a:t>
            </a:r>
          </a:p>
        </p:txBody>
      </p:sp>
      <p:sp>
        <p:nvSpPr>
          <p:cNvPr id="77835" name="AutoShape 12"/>
          <p:cNvSpPr>
            <a:spLocks noChangeArrowheads="1"/>
          </p:cNvSpPr>
          <p:nvPr/>
        </p:nvSpPr>
        <p:spPr bwMode="auto">
          <a:xfrm rot="10800000">
            <a:off x="11347450" y="30797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7836" name="AutoShape 13"/>
          <p:cNvSpPr>
            <a:spLocks noChangeArrowheads="1"/>
          </p:cNvSpPr>
          <p:nvPr/>
        </p:nvSpPr>
        <p:spPr bwMode="auto">
          <a:xfrm>
            <a:off x="11347450" y="28384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7837" name="Text Box 14"/>
          <p:cNvSpPr txBox="1">
            <a:spLocks noChangeArrowheads="1"/>
          </p:cNvSpPr>
          <p:nvPr/>
        </p:nvSpPr>
        <p:spPr bwMode="auto">
          <a:xfrm>
            <a:off x="757238" y="5837238"/>
            <a:ext cx="7346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FF0000"/>
                </a:solidFill>
              </a:rPr>
              <a:t>A</a:t>
            </a:r>
            <a:r>
              <a:rPr lang="en-US" sz="3200" b="1"/>
              <a:t>utomated </a:t>
            </a:r>
            <a:r>
              <a:rPr lang="en-US" sz="3200" b="1">
                <a:solidFill>
                  <a:srgbClr val="FF0000"/>
                </a:solidFill>
              </a:rPr>
              <a:t>S</a:t>
            </a:r>
            <a:r>
              <a:rPr lang="en-US" sz="3200" b="1"/>
              <a:t>equence </a:t>
            </a:r>
            <a:r>
              <a:rPr lang="en-US" sz="3200" b="1">
                <a:solidFill>
                  <a:srgbClr val="FF0000"/>
                </a:solidFill>
              </a:rPr>
              <a:t>S</a:t>
            </a:r>
            <a:r>
              <a:rPr lang="en-US" sz="3200" b="1"/>
              <a:t>tratigraphy ?</a:t>
            </a:r>
            <a:r>
              <a:rPr lang="en-US" sz="2100" b="1"/>
              <a:t>  </a:t>
            </a:r>
          </a:p>
        </p:txBody>
      </p:sp>
      <p:pic>
        <p:nvPicPr>
          <p:cNvPr id="77838" name="Picture 15"/>
          <p:cNvPicPr>
            <a:picLocks noChangeAspect="1" noChangeArrowheads="1"/>
          </p:cNvPicPr>
          <p:nvPr/>
        </p:nvPicPr>
        <p:blipFill>
          <a:blip r:embed="rId6"/>
          <a:srcRect l="1462" t="5052" r="2525" b="24127"/>
          <a:stretch>
            <a:fillRect/>
          </a:stretch>
        </p:blipFill>
        <p:spPr bwMode="auto">
          <a:xfrm>
            <a:off x="3175" y="3422650"/>
            <a:ext cx="79200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wheeler1_crop_adje"/>
          <p:cNvPicPr>
            <a:picLocks noChangeAspect="1" noChangeArrowheads="1"/>
          </p:cNvPicPr>
          <p:nvPr/>
        </p:nvPicPr>
        <p:blipFill>
          <a:blip r:embed="rId2"/>
          <a:srcRect l="15485" t="14325" r="13412" b="9505"/>
          <a:stretch>
            <a:fillRect/>
          </a:stretch>
        </p:blipFill>
        <p:spPr bwMode="auto">
          <a:xfrm>
            <a:off x="3175" y="0"/>
            <a:ext cx="36512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wheeler0_crop_adje"/>
          <p:cNvPicPr>
            <a:picLocks noChangeAspect="1" noChangeArrowheads="1"/>
          </p:cNvPicPr>
          <p:nvPr/>
        </p:nvPicPr>
        <p:blipFill>
          <a:blip r:embed="rId3"/>
          <a:srcRect l="50542" t="19054" r="10109" b="41321"/>
          <a:stretch>
            <a:fillRect/>
          </a:stretch>
        </p:blipFill>
        <p:spPr bwMode="auto">
          <a:xfrm>
            <a:off x="4267200" y="0"/>
            <a:ext cx="3656013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wheeler2_crop_adj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7575" y="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4960938" y="2782888"/>
            <a:ext cx="2266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3D </a:t>
            </a:r>
            <a:r>
              <a:rPr lang="en-US" sz="2400" b="1">
                <a:solidFill>
                  <a:srgbClr val="FF0000"/>
                </a:solidFill>
              </a:rPr>
              <a:t>RGT</a:t>
            </a:r>
            <a:r>
              <a:rPr lang="en-US" sz="2400" b="1"/>
              <a:t> Model</a:t>
            </a:r>
          </a:p>
          <a:p>
            <a:pPr algn="ctr" defTabSz="1089025"/>
            <a:r>
              <a:rPr lang="en-US" sz="1200" b="1">
                <a:solidFill>
                  <a:srgbClr val="FF0000"/>
                </a:solidFill>
              </a:rPr>
              <a:t>R</a:t>
            </a:r>
            <a:r>
              <a:rPr lang="en-US" sz="1200" b="1"/>
              <a:t>elative </a:t>
            </a:r>
            <a:r>
              <a:rPr lang="en-US" sz="1200" b="1">
                <a:solidFill>
                  <a:srgbClr val="FF0000"/>
                </a:solidFill>
              </a:rPr>
              <a:t>G</a:t>
            </a:r>
            <a:r>
              <a:rPr lang="en-US" sz="1200" b="1"/>
              <a:t>eologic </a:t>
            </a:r>
            <a:r>
              <a:rPr lang="en-US" sz="1200" b="1">
                <a:solidFill>
                  <a:srgbClr val="FF0000"/>
                </a:solidFill>
              </a:rPr>
              <a:t>T</a:t>
            </a:r>
            <a:r>
              <a:rPr lang="en-US" sz="1200" b="1"/>
              <a:t>ime</a:t>
            </a:r>
          </a:p>
        </p:txBody>
      </p:sp>
      <p:sp>
        <p:nvSpPr>
          <p:cNvPr id="78853" name="AutoShape 6"/>
          <p:cNvSpPr>
            <a:spLocks noChangeArrowheads="1"/>
          </p:cNvSpPr>
          <p:nvPr/>
        </p:nvSpPr>
        <p:spPr bwMode="auto">
          <a:xfrm rot="5400000">
            <a:off x="3686175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531813" y="2782888"/>
            <a:ext cx="2557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089025"/>
            <a:r>
              <a:rPr lang="en-US" sz="2400" b="1"/>
              <a:t>3D Seismic Data</a:t>
            </a:r>
          </a:p>
        </p:txBody>
      </p:sp>
      <p:sp>
        <p:nvSpPr>
          <p:cNvPr id="78855" name="Text Box 8"/>
          <p:cNvSpPr txBox="1">
            <a:spLocks noChangeArrowheads="1"/>
          </p:cNvSpPr>
          <p:nvPr/>
        </p:nvSpPr>
        <p:spPr bwMode="auto">
          <a:xfrm>
            <a:off x="8537575" y="2781300"/>
            <a:ext cx="2674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Wheeler Diagram</a:t>
            </a:r>
          </a:p>
        </p:txBody>
      </p:sp>
      <p:sp>
        <p:nvSpPr>
          <p:cNvPr id="78856" name="AutoShape 9"/>
          <p:cNvSpPr>
            <a:spLocks noChangeArrowheads="1"/>
          </p:cNvSpPr>
          <p:nvPr/>
        </p:nvSpPr>
        <p:spPr bwMode="auto">
          <a:xfrm rot="5400000">
            <a:off x="7980362" y="1381126"/>
            <a:ext cx="523875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pic>
        <p:nvPicPr>
          <p:cNvPr id="78857" name="Picture 10" descr="wheeler5_crop_adj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7575" y="3429000"/>
            <a:ext cx="365442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Text Box 11"/>
          <p:cNvSpPr txBox="1">
            <a:spLocks noChangeArrowheads="1"/>
          </p:cNvSpPr>
          <p:nvPr/>
        </p:nvSpPr>
        <p:spPr bwMode="auto">
          <a:xfrm>
            <a:off x="8537575" y="6246813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2400" b="1"/>
              <a:t>Sequences</a:t>
            </a:r>
          </a:p>
        </p:txBody>
      </p:sp>
      <p:sp>
        <p:nvSpPr>
          <p:cNvPr id="78859" name="AutoShape 12"/>
          <p:cNvSpPr>
            <a:spLocks noChangeArrowheads="1"/>
          </p:cNvSpPr>
          <p:nvPr/>
        </p:nvSpPr>
        <p:spPr bwMode="auto">
          <a:xfrm rot="10800000">
            <a:off x="11347450" y="30797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8860" name="AutoShape 13"/>
          <p:cNvSpPr>
            <a:spLocks noChangeArrowheads="1"/>
          </p:cNvSpPr>
          <p:nvPr/>
        </p:nvSpPr>
        <p:spPr bwMode="auto">
          <a:xfrm>
            <a:off x="11347450" y="2838450"/>
            <a:ext cx="523875" cy="16033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089025"/>
            <a:endParaRPr lang="en-US" sz="2100" b="1">
              <a:solidFill>
                <a:srgbClr val="FF0000"/>
              </a:solidFill>
            </a:endParaRPr>
          </a:p>
        </p:txBody>
      </p:sp>
      <p:sp>
        <p:nvSpPr>
          <p:cNvPr id="78861" name="Text Box 14"/>
          <p:cNvSpPr txBox="1">
            <a:spLocks noChangeArrowheads="1"/>
          </p:cNvSpPr>
          <p:nvPr/>
        </p:nvSpPr>
        <p:spPr bwMode="auto">
          <a:xfrm>
            <a:off x="973138" y="5837238"/>
            <a:ext cx="69167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89025"/>
            <a:r>
              <a:rPr lang="en-US" sz="3200" b="1"/>
              <a:t>Paleoscan™</a:t>
            </a:r>
          </a:p>
          <a:p>
            <a:pPr algn="ctr" defTabSz="1089025"/>
            <a:r>
              <a:rPr lang="en-US" sz="3200" b="1">
                <a:solidFill>
                  <a:srgbClr val="33CCFF"/>
                </a:solidFill>
              </a:rPr>
              <a:t>Enhanced</a:t>
            </a:r>
            <a:r>
              <a:rPr lang="en-US" sz="3200" b="1"/>
              <a:t> Sequence Stratigraphy </a:t>
            </a:r>
            <a:r>
              <a:rPr lang="en-US" sz="2100" b="1"/>
              <a:t>  </a:t>
            </a:r>
          </a:p>
        </p:txBody>
      </p:sp>
      <p:pic>
        <p:nvPicPr>
          <p:cNvPr id="78862" name="Picture 15"/>
          <p:cNvPicPr>
            <a:picLocks noChangeAspect="1" noChangeArrowheads="1"/>
          </p:cNvPicPr>
          <p:nvPr/>
        </p:nvPicPr>
        <p:blipFill>
          <a:blip r:embed="rId6"/>
          <a:srcRect l="1462" t="5052" r="2525" b="24127"/>
          <a:stretch>
            <a:fillRect/>
          </a:stretch>
        </p:blipFill>
        <p:spPr bwMode="auto">
          <a:xfrm>
            <a:off x="3175" y="3422650"/>
            <a:ext cx="79200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9339263" y="6675438"/>
            <a:ext cx="2852737" cy="18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 b="1" i="1">
                <a:solidFill>
                  <a:srgbClr val="93C4EE"/>
                </a:solidFill>
              </a:rPr>
              <a:t>Eberli and Grasmueck  </a:t>
            </a:r>
            <a:r>
              <a:rPr lang="en-US" sz="1200" b="1" i="1">
                <a:solidFill>
                  <a:srgbClr val="FF9933"/>
                </a:solidFill>
              </a:rPr>
              <a:t>CSL Miami 2025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6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79876" name="Picture 4" descr="2009 CSL-logo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sp>
        <p:nvSpPr>
          <p:cNvPr id="79874" name="Title 7"/>
          <p:cNvSpPr>
            <a:spLocks noGrp="1"/>
          </p:cNvSpPr>
          <p:nvPr>
            <p:ph type="title" idx="4294967295"/>
          </p:nvPr>
        </p:nvSpPr>
        <p:spPr>
          <a:xfrm>
            <a:off x="804863" y="119063"/>
            <a:ext cx="9877425" cy="69215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alibri" pitchFamily="34" charset="0"/>
              </a:rPr>
              <a:t>Conclusions &amp; Implications </a:t>
            </a:r>
          </a:p>
        </p:txBody>
      </p:sp>
      <p:sp>
        <p:nvSpPr>
          <p:cNvPr id="79875" name="TextBox 8"/>
          <p:cNvSpPr txBox="1">
            <a:spLocks noChangeArrowheads="1"/>
          </p:cNvSpPr>
          <p:nvPr/>
        </p:nvSpPr>
        <p:spPr bwMode="auto">
          <a:xfrm>
            <a:off x="804863" y="1500188"/>
            <a:ext cx="10955337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9413" indent="-379413">
              <a:buFontTx/>
              <a:buChar char="-"/>
            </a:pPr>
            <a:r>
              <a:rPr lang="en-US" sz="3700">
                <a:latin typeface="Calibri" pitchFamily="34" charset="0"/>
              </a:rPr>
              <a:t>Sequence Stratigraphy is not used much anymore!</a:t>
            </a:r>
          </a:p>
          <a:p>
            <a:pPr marL="379413" indent="-379413"/>
            <a:r>
              <a:rPr lang="en-US" sz="3700">
                <a:latin typeface="Calibri" pitchFamily="34" charset="0"/>
              </a:rPr>
              <a:t>                                                               </a:t>
            </a:r>
            <a:r>
              <a:rPr lang="en-US" sz="3700">
                <a:solidFill>
                  <a:srgbClr val="808080"/>
                </a:solidFill>
                <a:latin typeface="Calibri" pitchFamily="34" charset="0"/>
              </a:rPr>
              <a:t>…..many reasons</a:t>
            </a:r>
          </a:p>
          <a:p>
            <a:pPr marL="379413" indent="-379413">
              <a:buFontTx/>
              <a:buChar char="-"/>
            </a:pPr>
            <a:endParaRPr lang="en-US" sz="3700">
              <a:latin typeface="Calibri" pitchFamily="34" charset="0"/>
            </a:endParaRPr>
          </a:p>
          <a:p>
            <a:pPr marL="379413" indent="-379413">
              <a:buFontTx/>
              <a:buChar char="-"/>
            </a:pPr>
            <a:r>
              <a:rPr lang="en-US" sz="3700">
                <a:latin typeface="Calibri" pitchFamily="34" charset="0"/>
              </a:rPr>
              <a:t>If it is used, often with the wrong method</a:t>
            </a:r>
            <a:endParaRPr lang="en-US" sz="3700">
              <a:solidFill>
                <a:srgbClr val="808080"/>
              </a:solidFill>
              <a:latin typeface="Calibri" pitchFamily="34" charset="0"/>
            </a:endParaRPr>
          </a:p>
          <a:p>
            <a:pPr marL="379413" indent="-379413"/>
            <a:r>
              <a:rPr lang="en-US" sz="3700">
                <a:latin typeface="Calibri" pitchFamily="34" charset="0"/>
              </a:rPr>
              <a:t>                                      </a:t>
            </a:r>
            <a:r>
              <a:rPr lang="en-US" sz="3700">
                <a:solidFill>
                  <a:srgbClr val="808080"/>
                </a:solidFill>
                <a:latin typeface="Calibri" pitchFamily="34" charset="0"/>
              </a:rPr>
              <a:t>…..Loss of Prediction Capability</a:t>
            </a:r>
          </a:p>
          <a:p>
            <a:pPr marL="379413" indent="-379413">
              <a:buFontTx/>
              <a:buChar char="-"/>
            </a:pPr>
            <a:endParaRPr lang="en-US" sz="3700">
              <a:latin typeface="Calibri" pitchFamily="34" charset="0"/>
            </a:endParaRPr>
          </a:p>
          <a:p>
            <a:pPr marL="379413" indent="-379413">
              <a:buFontTx/>
              <a:buChar char="-"/>
            </a:pPr>
            <a:r>
              <a:rPr lang="en-US" sz="3700">
                <a:latin typeface="Calibri" pitchFamily="34" charset="0"/>
              </a:rPr>
              <a:t>With the new  RGT Tools and Models  we can take  Sequence Stratigraphy to a new Level</a:t>
            </a:r>
          </a:p>
          <a:p>
            <a:pPr marL="379413" indent="-379413"/>
            <a:r>
              <a:rPr lang="en-US" sz="3700">
                <a:latin typeface="Calibri" pitchFamily="34" charset="0"/>
              </a:rPr>
              <a:t>                                                     </a:t>
            </a:r>
            <a:r>
              <a:rPr lang="en-US" sz="3700">
                <a:solidFill>
                  <a:srgbClr val="808080"/>
                </a:solidFill>
                <a:latin typeface="Calibri" pitchFamily="34" charset="0"/>
              </a:rPr>
              <a:t>…..needs Skill and Time</a:t>
            </a:r>
            <a:r>
              <a:rPr lang="en-US" sz="370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839" t="1476" r="1341" b="1476"/>
          <a:stretch>
            <a:fillRect/>
          </a:stretch>
        </p:blipFill>
        <p:spPr bwMode="auto">
          <a:xfrm>
            <a:off x="8329613" y="1665288"/>
            <a:ext cx="3394075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778" t="3902" r="1038" b="5853"/>
          <a:stretch>
            <a:fillRect/>
          </a:stretch>
        </p:blipFill>
        <p:spPr bwMode="auto">
          <a:xfrm>
            <a:off x="492125" y="1360488"/>
            <a:ext cx="77914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2625" y="5865813"/>
            <a:ext cx="11277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chemeClr val="tx1"/>
                </a:solidFill>
              </a:rPr>
              <a:t>Are the prograding sequences sea level controlled?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chemeClr val="tx1"/>
                </a:solidFill>
              </a:rPr>
              <a:t>What is the timing of the seismic sequence boundaries? Are seismic reflections time line?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875" y="39688"/>
            <a:ext cx="10520363" cy="923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Testing Assumptions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00050" y="909638"/>
            <a:ext cx="112776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>
                <a:solidFill>
                  <a:schemeClr val="tx2"/>
                </a:solidFill>
              </a:rPr>
              <a:t>The Bahamas Transect: Test of sequence stratigraphic concept in carbonates</a:t>
            </a: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8623300" y="5764213"/>
            <a:ext cx="3054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Helvetica" pitchFamily="34" charset="0"/>
                <a:ea typeface="ＭＳ Ｐゴシック" pitchFamily="34" charset="-128"/>
              </a:rPr>
              <a:t>Eberli et al. 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963" y="285750"/>
            <a:ext cx="10529887" cy="415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mess we are in</a:t>
            </a:r>
          </a:p>
        </p:txBody>
      </p:sp>
      <p:pic>
        <p:nvPicPr>
          <p:cNvPr id="8499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149225" y="1081088"/>
            <a:ext cx="7754938" cy="5141912"/>
          </a:xfrm>
        </p:spPr>
      </p:pic>
      <p:pic>
        <p:nvPicPr>
          <p:cNvPr id="8499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8950" y="1214438"/>
            <a:ext cx="511651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554038" y="5376863"/>
            <a:ext cx="2273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Proust et al. (2018) using forced regression model of Catuneanu</a:t>
            </a:r>
          </a:p>
        </p:txBody>
      </p:sp>
      <p:pic>
        <p:nvPicPr>
          <p:cNvPr id="84997" name="Content Placeholder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4389438"/>
            <a:ext cx="482600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Box 7"/>
          <p:cNvSpPr txBox="1">
            <a:spLocks noChangeArrowheads="1"/>
          </p:cNvSpPr>
          <p:nvPr/>
        </p:nvSpPr>
        <p:spPr bwMode="auto">
          <a:xfrm>
            <a:off x="668338" y="2071688"/>
            <a:ext cx="2233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Miller et al. 2013</a:t>
            </a:r>
          </a:p>
        </p:txBody>
      </p:sp>
      <p:sp>
        <p:nvSpPr>
          <p:cNvPr id="84999" name="TextBox 8"/>
          <p:cNvSpPr txBox="1">
            <a:spLocks noChangeArrowheads="1"/>
          </p:cNvSpPr>
          <p:nvPr/>
        </p:nvSpPr>
        <p:spPr bwMode="auto">
          <a:xfrm>
            <a:off x="750888" y="3819525"/>
            <a:ext cx="2151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Aali et al. (2021)</a:t>
            </a:r>
          </a:p>
        </p:txBody>
      </p:sp>
      <p:grpSp>
        <p:nvGrpSpPr>
          <p:cNvPr id="85000" name="Group 9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85001" name="Picture 10" descr="2009 CSL-logo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Seismic reflections are timelines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800" t="3696" r="3049" b="2463"/>
          <a:stretch>
            <a:fillRect/>
          </a:stretch>
        </p:blipFill>
        <p:spPr bwMode="auto">
          <a:xfrm>
            <a:off x="341313" y="1231900"/>
            <a:ext cx="6484937" cy="494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4675" y="1231900"/>
            <a:ext cx="5072063" cy="2589213"/>
          </a:xfrm>
          <a:prstGeom prst="rect">
            <a:avLst/>
          </a:prstGeom>
          <a:noFill/>
          <a:ln w="9525" cap="sq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26250" y="4300538"/>
            <a:ext cx="517048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3" dirty="0" err="1">
                <a:solidFill>
                  <a:schemeClr val="tx1"/>
                </a:solidFill>
              </a:rPr>
              <a:t>Biostratigraphic</a:t>
            </a:r>
            <a:r>
              <a:rPr lang="en-US" sz="2133" dirty="0">
                <a:solidFill>
                  <a:schemeClr val="tx1"/>
                </a:solidFill>
              </a:rPr>
              <a:t> dating of sequence boundaries along the Bahamas Transect confirmed the </a:t>
            </a:r>
            <a:r>
              <a:rPr lang="en-US" sz="2133" dirty="0" err="1">
                <a:solidFill>
                  <a:schemeClr val="tx1"/>
                </a:solidFill>
              </a:rPr>
              <a:t>chronostratigraphic</a:t>
            </a:r>
            <a:r>
              <a:rPr lang="en-US" sz="2133" dirty="0">
                <a:solidFill>
                  <a:schemeClr val="tx1"/>
                </a:solidFill>
              </a:rPr>
              <a:t> significance of seismic reflections marking sequence boundaries.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9864725" y="3771900"/>
            <a:ext cx="305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Helvetica" pitchFamily="34" charset="0"/>
                <a:ea typeface="ＭＳ Ｐゴシック" pitchFamily="34" charset="-128"/>
              </a:rPr>
              <a:t>Anselmetti et al. 2000</a:t>
            </a:r>
          </a:p>
        </p:txBody>
      </p:sp>
      <p:grpSp>
        <p:nvGrpSpPr>
          <p:cNvPr id="33798" name="Group 3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3799" name="Picture 7" descr="2009 CSL-logo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638"/>
            <a:ext cx="10520363" cy="923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Applying the concept of reflections as timelines </a:t>
            </a:r>
          </a:p>
        </p:txBody>
      </p:sp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4822" name="Picture 19" descr="2009 CSL-logo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sp>
        <p:nvSpPr>
          <p:cNvPr id="34819" name="TextBox 25"/>
          <p:cNvSpPr txBox="1">
            <a:spLocks noChangeArrowheads="1"/>
          </p:cNvSpPr>
          <p:nvPr/>
        </p:nvSpPr>
        <p:spPr bwMode="auto">
          <a:xfrm>
            <a:off x="4792663" y="4649788"/>
            <a:ext cx="649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Example of Relative Geological Time (RGT) Model  in Paleoscan</a:t>
            </a:r>
            <a:r>
              <a:rPr lang="en-US">
                <a:latin typeface="Calibri" pitchFamily="34" charset="0"/>
                <a:cs typeface="Calibri" pitchFamily="34" charset="0"/>
              </a:rPr>
              <a:t>™</a:t>
            </a:r>
            <a:r>
              <a:rPr lang="en-US">
                <a:latin typeface="Calibri" pitchFamily="34" charset="0"/>
              </a:rPr>
              <a:t>.</a:t>
            </a:r>
          </a:p>
        </p:txBody>
      </p:sp>
      <p:sp>
        <p:nvSpPr>
          <p:cNvPr id="34820" name="TextBox 27"/>
          <p:cNvSpPr txBox="1">
            <a:spLocks noChangeArrowheads="1"/>
          </p:cNvSpPr>
          <p:nvPr/>
        </p:nvSpPr>
        <p:spPr bwMode="auto">
          <a:xfrm>
            <a:off x="285750" y="1520825"/>
            <a:ext cx="321786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Once the assumption that seismic reflections are timelines was accepted it was implemented into the interpretation packages starting with autotrack and more recently with relative geologic time models in Paleoscan.</a:t>
            </a:r>
          </a:p>
        </p:txBody>
      </p:sp>
      <p:pic>
        <p:nvPicPr>
          <p:cNvPr id="34821" name="Picture 10"/>
          <p:cNvPicPr>
            <a:picLocks noChangeAspect="1" noChangeArrowheads="1"/>
          </p:cNvPicPr>
          <p:nvPr/>
        </p:nvPicPr>
        <p:blipFill>
          <a:blip r:embed="rId3"/>
          <a:srcRect l="1462" t="5052" r="2525" b="24127"/>
          <a:stretch>
            <a:fillRect/>
          </a:stretch>
        </p:blipFill>
        <p:spPr bwMode="auto">
          <a:xfrm>
            <a:off x="3841750" y="2127250"/>
            <a:ext cx="79184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46100" y="225425"/>
            <a:ext cx="14039850" cy="515938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120649" tIns="59267" rIns="120649" bIns="59267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3733" dirty="0">
                <a:latin typeface="+mn-lt"/>
                <a:ea typeface="ＭＳ Ｐゴシック" panose="020B0600070205080204" pitchFamily="34" charset="-128"/>
              </a:rPr>
              <a:t>Strength of Sequence Stratigraphy</a:t>
            </a:r>
          </a:p>
        </p:txBody>
      </p:sp>
      <p:sp>
        <p:nvSpPr>
          <p:cNvPr id="35842" name="Rectangle 3"/>
          <p:cNvSpPr txBox="1">
            <a:spLocks noChangeArrowheads="1"/>
          </p:cNvSpPr>
          <p:nvPr/>
        </p:nvSpPr>
        <p:spPr bwMode="auto">
          <a:xfrm>
            <a:off x="473075" y="1657350"/>
            <a:ext cx="101107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649" tIns="59267" rIns="120649" bIns="59267"/>
          <a:lstStyle/>
          <a:p>
            <a:pPr marL="811213" indent="-811213" algn="just" defTabSz="685800">
              <a:spcBef>
                <a:spcPts val="750"/>
              </a:spcBef>
              <a:buClr>
                <a:schemeClr val="accent2"/>
              </a:buClr>
              <a:buFont typeface="Times" pitchFamily="18" charset="0"/>
              <a:buAutoNum type="arabicPeriod"/>
            </a:pPr>
            <a:r>
              <a:rPr lang="en-US" altLang="en-US" sz="3200" i="1">
                <a:ea typeface="ＭＳ Ｐゴシック" pitchFamily="34" charset="-128"/>
              </a:rPr>
              <a:t>Correlation of time-equivalent sedimentary units</a:t>
            </a:r>
          </a:p>
          <a:p>
            <a:pPr marL="811213" indent="-811213" algn="just" defTabSz="685800">
              <a:spcBef>
                <a:spcPts val="1800"/>
              </a:spcBef>
              <a:buClr>
                <a:schemeClr val="accent2"/>
              </a:buClr>
              <a:buFont typeface="Times" pitchFamily="18" charset="0"/>
              <a:buAutoNum type="arabicPeriod"/>
            </a:pPr>
            <a:r>
              <a:rPr lang="en-US" altLang="en-US" sz="3200" i="1">
                <a:ea typeface="ＭＳ Ｐゴシック" pitchFamily="34" charset="-128"/>
              </a:rPr>
              <a:t>Prediction of age</a:t>
            </a:r>
          </a:p>
          <a:p>
            <a:pPr marL="811213" indent="-811213" algn="just" defTabSz="685800">
              <a:spcBef>
                <a:spcPts val="1800"/>
              </a:spcBef>
              <a:buClr>
                <a:schemeClr val="accent2"/>
              </a:buClr>
              <a:buFont typeface="Times" pitchFamily="18" charset="0"/>
              <a:buAutoNum type="arabicPeriod"/>
            </a:pPr>
            <a:r>
              <a:rPr lang="en-US" altLang="en-US" sz="3200" i="1">
                <a:ea typeface="ＭＳ Ｐゴシック" pitchFamily="34" charset="-128"/>
              </a:rPr>
              <a:t>Prediction of facies within the geometries displayed by seismic data</a:t>
            </a:r>
          </a:p>
          <a:p>
            <a:pPr marL="811213" indent="-811213" algn="just" defTabSz="685800">
              <a:spcBef>
                <a:spcPts val="1800"/>
              </a:spcBef>
              <a:buClr>
                <a:schemeClr val="accent2"/>
              </a:buClr>
              <a:buFont typeface="Times" pitchFamily="18" charset="0"/>
              <a:buAutoNum type="arabicPeriod"/>
            </a:pPr>
            <a:r>
              <a:rPr lang="en-US" altLang="en-US" sz="3200" i="1">
                <a:ea typeface="ＭＳ Ｐゴシック" pitchFamily="34" charset="-128"/>
              </a:rPr>
              <a:t>Prediction of continuity of sedimentary units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10290175" y="165100"/>
            <a:ext cx="1817688" cy="893763"/>
            <a:chOff x="7717564" y="123695"/>
            <a:chExt cx="1363532" cy="669860"/>
          </a:xfrm>
        </p:grpSpPr>
        <p:pic>
          <p:nvPicPr>
            <p:cNvPr id="35844" name="Picture 5" descr="2009 CSL-logo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927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1800" y="20638"/>
            <a:ext cx="10520363" cy="923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Prediction of Facies with Sequence Stratigraphy</a:t>
            </a:r>
          </a:p>
        </p:txBody>
      </p:sp>
      <p:pic>
        <p:nvPicPr>
          <p:cNvPr id="36866" name="Picture 2" descr="fig 4-1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3743325"/>
            <a:ext cx="53562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6563" y="1225550"/>
            <a:ext cx="483393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solidFill>
                  <a:schemeClr val="tx2"/>
                </a:solidFill>
              </a:rPr>
              <a:t>Prediction of facies using sequence stratigraphy stems from understanding the evolution of the sedimentary system during the changes of sea level. </a:t>
            </a:r>
          </a:p>
        </p:txBody>
      </p:sp>
      <p:grpSp>
        <p:nvGrpSpPr>
          <p:cNvPr id="36868" name="Group 2"/>
          <p:cNvGrpSpPr>
            <a:grpSpLocks/>
          </p:cNvGrpSpPr>
          <p:nvPr/>
        </p:nvGrpSpPr>
        <p:grpSpPr bwMode="auto">
          <a:xfrm>
            <a:off x="10677525" y="63500"/>
            <a:ext cx="1817688" cy="881063"/>
            <a:chOff x="7717564" y="123695"/>
            <a:chExt cx="1363532" cy="660342"/>
          </a:xfrm>
        </p:grpSpPr>
        <p:pic>
          <p:nvPicPr>
            <p:cNvPr id="36879" name="Picture 6" descr="2009 CSL-logo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00977" y="123695"/>
              <a:ext cx="1019175" cy="52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717564" y="600807"/>
              <a:ext cx="1363532" cy="1832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dirty="0">
                  <a:latin typeface="+mn-lt"/>
                  <a:cs typeface="+mn-cs"/>
                </a:rPr>
                <a:t>Eberli &amp; </a:t>
              </a:r>
              <a:r>
                <a:rPr lang="en-US" sz="1067" dirty="0" err="1">
                  <a:latin typeface="+mn-lt"/>
                  <a:cs typeface="+mn-cs"/>
                </a:rPr>
                <a:t>Grasmueck</a:t>
              </a:r>
              <a:r>
                <a:rPr lang="en-US" sz="1067" dirty="0">
                  <a:latin typeface="+mn-lt"/>
                  <a:cs typeface="+mn-cs"/>
                </a:rPr>
                <a:t> 2025</a:t>
              </a:r>
            </a:p>
          </p:txBody>
        </p:sp>
      </p:grpSp>
      <p:grpSp>
        <p:nvGrpSpPr>
          <p:cNvPr id="36869" name="Group 8"/>
          <p:cNvGrpSpPr>
            <a:grpSpLocks/>
          </p:cNvGrpSpPr>
          <p:nvPr/>
        </p:nvGrpSpPr>
        <p:grpSpPr bwMode="auto">
          <a:xfrm>
            <a:off x="5837238" y="1089025"/>
            <a:ext cx="6059487" cy="4619625"/>
            <a:chOff x="4243611" y="768405"/>
            <a:chExt cx="4543708" cy="3465125"/>
          </a:xfrm>
        </p:grpSpPr>
        <p:pic>
          <p:nvPicPr>
            <p:cNvPr id="36871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43612" y="1122724"/>
              <a:ext cx="2207620" cy="128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>
              <a:extLst>
                <a:ext uri="{FF2B5EF4-FFF2-40B4-BE49-F238E27FC236}"/>
              </a:extLst>
            </p:cNvPr>
            <p:cNvSpPr txBox="1">
              <a:spLocks/>
            </p:cNvSpPr>
            <p:nvPr/>
          </p:nvSpPr>
          <p:spPr>
            <a:xfrm>
              <a:off x="4243611" y="839851"/>
              <a:ext cx="1389182" cy="28340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  <a:defRPr/>
              </a:pPr>
              <a:r>
                <a:rPr lang="en-US" sz="1867" b="1" dirty="0">
                  <a:latin typeface="+mn-lt"/>
                </a:rPr>
                <a:t>Sea Level Fall</a:t>
              </a:r>
            </a:p>
          </p:txBody>
        </p:sp>
        <p:pic>
          <p:nvPicPr>
            <p:cNvPr id="36873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8100" y="1047787"/>
              <a:ext cx="2329219" cy="1398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43611" y="2810318"/>
              <a:ext cx="2207621" cy="1310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5" name="Picture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44363" y="2768776"/>
              <a:ext cx="2342956" cy="1464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itle 1">
              <a:extLst>
                <a:ext uri="{FF2B5EF4-FFF2-40B4-BE49-F238E27FC236}"/>
              </a:extLst>
            </p:cNvPr>
            <p:cNvSpPr txBox="1">
              <a:spLocks/>
            </p:cNvSpPr>
            <p:nvPr/>
          </p:nvSpPr>
          <p:spPr>
            <a:xfrm>
              <a:off x="6483920" y="2554552"/>
              <a:ext cx="1340376" cy="2822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  <a:defRPr/>
              </a:pPr>
              <a:r>
                <a:rPr lang="en-US" sz="1867" b="1" dirty="0">
                  <a:latin typeface="+mn-lt"/>
                </a:rPr>
                <a:t>Sea Level High</a:t>
              </a:r>
            </a:p>
          </p:txBody>
        </p:sp>
        <p:sp>
          <p:nvSpPr>
            <p:cNvPr id="16" name="Title 1">
              <a:extLst>
                <a:ext uri="{FF2B5EF4-FFF2-40B4-BE49-F238E27FC236}"/>
              </a:extLst>
            </p:cNvPr>
            <p:cNvSpPr txBox="1">
              <a:spLocks/>
            </p:cNvSpPr>
            <p:nvPr/>
          </p:nvSpPr>
          <p:spPr>
            <a:xfrm>
              <a:off x="4286465" y="2554552"/>
              <a:ext cx="1389182" cy="2822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  <a:defRPr/>
              </a:pPr>
              <a:r>
                <a:rPr lang="en-US" sz="1867" b="1" dirty="0">
                  <a:latin typeface="+mn-lt"/>
                </a:rPr>
                <a:t>Sea Level Rise</a:t>
              </a:r>
            </a:p>
          </p:txBody>
        </p:sp>
        <p:sp>
          <p:nvSpPr>
            <p:cNvPr id="17" name="Title 1">
              <a:extLst>
                <a:ext uri="{FF2B5EF4-FFF2-40B4-BE49-F238E27FC236}"/>
              </a:extLst>
            </p:cNvPr>
            <p:cNvSpPr txBox="1">
              <a:spLocks/>
            </p:cNvSpPr>
            <p:nvPr/>
          </p:nvSpPr>
          <p:spPr>
            <a:xfrm>
              <a:off x="6483920" y="768405"/>
              <a:ext cx="1389182" cy="28221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  <a:defRPr/>
              </a:pPr>
              <a:r>
                <a:rPr lang="en-US" sz="1867" b="1" dirty="0">
                  <a:latin typeface="+mn-lt"/>
                </a:rPr>
                <a:t>Sea Level Low</a:t>
              </a:r>
            </a:p>
          </p:txBody>
        </p:sp>
      </p:grpSp>
      <p:sp>
        <p:nvSpPr>
          <p:cNvPr id="19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5837238" y="5803900"/>
            <a:ext cx="6137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67" dirty="0" err="1">
                <a:ea typeface="ＭＳ Ｐゴシック" charset="0"/>
                <a:cs typeface="ＭＳ Ｐゴシック" charset="0"/>
              </a:rPr>
              <a:t>Posamentier</a:t>
            </a:r>
            <a:r>
              <a:rPr lang="en-US" sz="1867" dirty="0">
                <a:ea typeface="ＭＳ Ｐゴシック" charset="0"/>
                <a:cs typeface="ＭＳ Ｐゴシック" charset="0"/>
              </a:rPr>
              <a:t> and Vail (1988</a:t>
            </a:r>
            <a:r>
              <a:rPr lang="en-US" sz="2667" dirty="0"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8365</TotalTime>
  <Words>1243</Words>
  <Application>Microsoft Macintosh PowerPoint</Application>
  <PresentationFormat>Custom</PresentationFormat>
  <Paragraphs>283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Calibri Light</vt:lpstr>
      <vt:lpstr>Calibri</vt:lpstr>
      <vt:lpstr>Helvetica</vt:lpstr>
      <vt:lpstr>ＭＳ Ｐゴシック</vt:lpstr>
      <vt:lpstr>Wingdings</vt:lpstr>
      <vt:lpstr>Times</vt:lpstr>
      <vt:lpstr>Times New Roman</vt:lpstr>
      <vt:lpstr>Office 2013 - 2022 Theme</vt:lpstr>
      <vt:lpstr>Default Design</vt:lpstr>
      <vt:lpstr>Office 2013 - 2022 Theme</vt:lpstr>
      <vt:lpstr>Slide 1</vt:lpstr>
      <vt:lpstr>Key Questions</vt:lpstr>
      <vt:lpstr>Slide 3</vt:lpstr>
      <vt:lpstr>Assumptions in Sequence Stratigraphy</vt:lpstr>
      <vt:lpstr>Testing Assumptions</vt:lpstr>
      <vt:lpstr>Seismic reflections are timelines</vt:lpstr>
      <vt:lpstr>Applying the concept of reflections as timelines </vt:lpstr>
      <vt:lpstr>Slide 8</vt:lpstr>
      <vt:lpstr>Prediction of Facies with Sequence Stratigraphy</vt:lpstr>
      <vt:lpstr>Cause of Sequence Boundaries</vt:lpstr>
      <vt:lpstr>Variable Causes of Sequence Boundaries</vt:lpstr>
      <vt:lpstr>Headwinds against Sequence Stratigraphy</vt:lpstr>
      <vt:lpstr>Accommodation succession method  (Neal and Abreu,2009)</vt:lpstr>
      <vt:lpstr>Coeval Aggradation, Progradation and Retrogradation</vt:lpstr>
      <vt:lpstr>Slide 15</vt:lpstr>
      <vt:lpstr>Assumption in “Catuneanu” Method</vt:lpstr>
      <vt:lpstr>Example used in both publications</vt:lpstr>
      <vt:lpstr>Shoreline versus shelf edge trajectory</vt:lpstr>
      <vt:lpstr>Current influence on sequence development </vt:lpstr>
      <vt:lpstr>The New Jersey margin – it can get messy</vt:lpstr>
      <vt:lpstr>The mess we are in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Conclusions &amp; Implications </vt:lpstr>
      <vt:lpstr>Slide 50</vt:lpstr>
      <vt:lpstr>Slide 51</vt:lpstr>
      <vt:lpstr>Slide 52</vt:lpstr>
      <vt:lpstr>The mess we are in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Comparing carbonate sequence stratigraohic model  to new “standardized sequence stratrigraphy”</dc:title>
  <dc:creator>Eberli, Gregor Paul</dc:creator>
  <cp:lastModifiedBy>User</cp:lastModifiedBy>
  <cp:revision>189</cp:revision>
  <dcterms:created xsi:type="dcterms:W3CDTF">2020-09-02T21:02:17Z</dcterms:created>
  <dcterms:modified xsi:type="dcterms:W3CDTF">2025-10-13T11:06:13Z</dcterms:modified>
</cp:coreProperties>
</file>