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446" r:id="rId2"/>
    <p:sldId id="681" r:id="rId3"/>
    <p:sldId id="1359" r:id="rId4"/>
    <p:sldId id="1369" r:id="rId5"/>
    <p:sldId id="1360" r:id="rId6"/>
    <p:sldId id="262" r:id="rId7"/>
    <p:sldId id="1363" r:id="rId8"/>
    <p:sldId id="1367" r:id="rId9"/>
    <p:sldId id="1380" r:id="rId10"/>
    <p:sldId id="1365" r:id="rId11"/>
    <p:sldId id="1383" r:id="rId12"/>
    <p:sldId id="1370" r:id="rId13"/>
    <p:sldId id="1361" r:id="rId14"/>
    <p:sldId id="1362" r:id="rId15"/>
    <p:sldId id="1364" r:id="rId16"/>
    <p:sldId id="1379" r:id="rId17"/>
    <p:sldId id="1366" r:id="rId18"/>
    <p:sldId id="1384" r:id="rId19"/>
    <p:sldId id="1374" r:id="rId20"/>
    <p:sldId id="1381" r:id="rId21"/>
    <p:sldId id="1375" r:id="rId22"/>
    <p:sldId id="1378" r:id="rId23"/>
    <p:sldId id="1385" r:id="rId24"/>
    <p:sldId id="1389" r:id="rId25"/>
    <p:sldId id="1371" r:id="rId26"/>
    <p:sldId id="1372" r:id="rId27"/>
    <p:sldId id="1376" r:id="rId28"/>
    <p:sldId id="1368" r:id="rId29"/>
    <p:sldId id="1373" r:id="rId30"/>
    <p:sldId id="1358" r:id="rId31"/>
    <p:sldId id="1382" r:id="rId32"/>
    <p:sldId id="1388" r:id="rId33"/>
    <p:sldId id="1387" r:id="rId34"/>
    <p:sldId id="138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9065"/>
    <a:srgbClr val="52F7E9"/>
    <a:srgbClr val="57F0D0"/>
    <a:srgbClr val="8FEDF0"/>
    <a:srgbClr val="21F0E4"/>
    <a:srgbClr val="44B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0"/>
    <p:restoredTop sz="94000"/>
  </p:normalViewPr>
  <p:slideViewPr>
    <p:cSldViewPr snapToGrid="0" snapToObjects="1">
      <p:cViewPr varScale="1">
        <p:scale>
          <a:sx n="119" d="100"/>
          <a:sy n="119" d="100"/>
        </p:scale>
        <p:origin x="232" y="6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42BE9-18B1-FA45-ACE2-D9B58FA4BCF7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A69CE-87FF-C243-AC2B-D4D47045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8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29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E6BB2-9AA0-CACB-985C-1CF58BB41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BC693-26CC-5289-5D75-0EA51E9F4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302435-7D38-564F-D799-6073D8846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D075E-CF53-8A5D-A02A-4237CFA7B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50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C3304-F79F-722A-B3D8-CE92807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8EAC30-2744-7B2C-A044-B4A8B8C14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6D4669-285F-F25C-887C-4488B0C76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338A2-993E-EC42-4BCA-035DEF59F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17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F361D-D9A4-01FD-D142-3CC46872C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89482-99FC-7667-2BC3-6C9290048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3E1DCA-0A61-35D3-A83B-EC57DFCBF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D2CD6-9BF9-F1EE-D605-27E364215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59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9A162-4596-0144-1208-524F4DFA4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2FE603-E3FB-25ED-51F2-955507518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F8319B-12C4-D3B7-4CEE-7F2523A07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99C91-B828-FBFD-C29B-3862E9081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62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A555-E4EB-B128-4ABB-782B652CE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D9D12F-C6B9-0B79-9B60-617FD21C6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48B7CB-FD82-831A-801C-5D0236391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76D4C-21B4-CEDD-A70A-82A2DEFFA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45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0ED7-CA40-4FA8-8F61-8D04762ED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EC1264-747D-41D3-B6BC-FA264DD327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1A3D11-28B6-9C8A-0930-BDA515D8D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69ACA-23B9-50A7-4E58-22159FEEF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60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A18AC-7A29-8C85-8166-23184075A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CBD4E-0A76-EAE7-BB49-5E54D3059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AA5E7-E232-2E3F-A5A7-A0A490288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99CA5-C5E2-F7D3-4F84-E7701C09B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03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313AA-922C-5F4D-584C-46A52D2A2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847D85-9A7C-B3CC-ACC9-03412A0DA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758A0B-AC4E-CE79-8F2D-4F9B59632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7243E-E920-66D7-C2CD-F59B367E47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5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E01BE-637F-7D3B-FBF5-FEF4B9A48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123E66-5354-C1EC-8301-C2C4862A1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F92800-46EB-0663-2DEF-9CA269D65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2EA8A-8B46-1AAC-F66C-95E87CE11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35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0B234-2AA4-F52E-7E80-650DACD16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E4DCE-B130-A51D-022A-1DDD9592F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748774-9E0C-4BDC-5378-E9665E72A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8D12E-AF56-DC55-1A81-13DBD5485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AE5DF-0CA9-F114-B8FB-B5FE01234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48C3E6-88A7-2D1F-1916-96ED3639A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6962F4-9A5A-E790-EB52-7050C17CF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5E21F-8A16-657A-F9A5-82090BD53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57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DB1F0-412D-5920-5D79-089D767E8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86743-C6EE-EE7D-1D68-68F2FDD7A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E9E202-896D-A401-A5E6-F9F89181A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51638-C855-3CC3-3298-762EB5C688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1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8CC5F-7ECB-8362-F093-EB236C46A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45E16-2440-38A3-9FA2-D958BBA13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AD003-3B64-C181-F38C-779A1DD36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643B0-627E-4DCB-9FBF-A0C500CEE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31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4E599-2588-2386-240F-0D3A31BAB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411C5E-0BDA-A336-6774-EB6F90834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CB815-2864-5A50-DE7E-C043FFA87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714C4-B098-A85B-0E78-727C8462D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01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D469C-3932-2ABF-8975-32EC5283D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31B43C-F420-6646-D007-430811FC0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388118-5FD3-D0F8-5E19-708947A21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75C79-CDB6-3729-25E5-43A09179B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48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26E0A-BD3A-B00E-D2DF-2BB6A9CA4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E838DF-296B-03D2-F47C-AC9876E4D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A4444-BE51-6A48-5A16-5CB410D72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D74BB-24F6-C794-E9B6-35EA95E9B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91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133C7-AC66-3F3F-CC56-1D0EB19AB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8F90A4-D6E3-EDF6-AA23-BDD9BF6C6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4C506-F8BD-909F-ED69-9E2547B25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5E0C5-EE47-CF27-D1CA-2C5FA17F3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95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94EE9-279B-69FE-EFDB-7B67F6F5B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5DDFC2-D094-C8D4-0549-81BFBC538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1CE776-C1DF-9D16-61E5-D1ECAD75F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BF4F5-1FA3-3742-5710-7EC69B69B5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20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E79E2-F0D2-4A87-0B28-0A6BCA04B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B97CA-C8B5-2F7A-A79C-7AD8BB936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EBCE7-F3F2-E814-D5FA-3E10AABE4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89D0C-8D5B-8A02-1D5F-EB0052774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41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6BC9A-CF44-CE4C-BA7C-93EE51DAB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8F7C43-2599-698B-8068-1CDE095CC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6FAC9F-80DC-ECF1-D704-FFAB99866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5E483-8BCE-E57B-8B71-611240C582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3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9C92E-5D96-3803-C8A6-974925DAD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1A3C9-AEC8-F102-6744-44E06A439F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F27A1-C371-5050-4D70-2925C01C7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EA9A-54C8-99DA-334D-8CD9E4BF9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91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720A5-0A33-A3CA-D146-20776760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F24E90-BA79-CC0D-611D-385EEB6A5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78C4A9-5240-F30A-D532-AA99E147D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37A00-25B0-5080-BFD2-48F3974D9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06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CFD8E-7BF6-086C-DEB2-AB19C585A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09CD41-16B7-E6C4-881D-AFBD7D8F6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6145F-1582-C785-422C-A7B6D365D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37DAF-9DB9-D8FA-433D-5F3B054B5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73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6AC51-5E80-47E0-C8CA-1C4FBE5DE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83C59-F544-8B61-C8B1-102AFFA63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AB04FA-21FC-02D7-689F-EFAA34539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46124-3637-3C4B-502E-A82C6B295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87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F5349-757C-474F-2925-CF2EB72B6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4D7B1-5E2D-C589-6D29-2AC742CA7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8ECE7A-71AF-6851-7A8F-2C8BFC110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FA4FD-8248-3068-F7B5-778D982727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19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BA145-3FAC-847D-4FCD-8AD8D8D88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DD83C6-7EC3-9F31-0A64-ADC1CFC1D9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0A0FD4-196C-1743-42D6-CC0DB6BC0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9E6A6-DF64-B8DA-ADD3-C0B935556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91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4A2A7-4383-F591-BF4E-520033843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0487BC-2AED-CF33-947D-03B7872A5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5AAD19-1500-B287-C28A-7ABA837B0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03E0A-3862-6392-DE98-B60080161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62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785A6-F555-64CF-B254-7B2444031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6A696-3619-0F62-EC3F-796D01C2E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7353C-94E0-F771-E7BB-27A720D4A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D8C80-C58E-D4C9-48EF-A43E589451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7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566ED-5091-9674-B954-7CF67BAF5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4F811B-72E6-F4A1-7E64-14E04F408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11301C-8342-4C37-045A-C1EBD0977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3BA0D-CEA6-8442-1DA1-1CDB684B95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18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A1005-B7E9-6D5C-6129-12C9FECA7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E500D-041B-8309-6B2B-627A88CBC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59E51D-2794-2468-965E-EC693C14D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9312D-C405-616B-079B-6A046CCA0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3B2BC-2A32-5047-B369-A3D83071F3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3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BDC3F-0E0F-B745-9733-D7F3A6059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36E2E-083E-304B-AFEB-E997BE3D6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2751E-19A2-7A46-B877-B1D85479F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3D4C2-4149-FB40-B147-77DA448E0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F63DC-D98E-A247-AE65-8624885F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0AF90-0CED-0341-958E-EC90FF9B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10F96-9E6D-8948-B3A1-C662E06EA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D8CB6-7E33-8D41-A58B-A8449747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39D0F-280D-2448-896C-A1B07DB2F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DFB7F-B431-D84E-B914-20677111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5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F2AD81-BF53-624E-B81A-BF614FA64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0E3D3-E64C-234D-8427-3C58E597D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007C6-F20A-1E49-B4CA-8D7D6EF3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2DA7E-270C-7145-8063-EA9551531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1D493-464E-5F42-96E9-EDCA370B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8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F1377-FE9A-5C41-9957-35F6002B0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596A7-357C-8745-B4B4-B4722C280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C553E-AAA1-F647-8864-6EB2786A8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3D2B4-73AC-7C44-9968-1559C620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F0C28-A743-6849-AE3A-77A10D6B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18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E2B9-2B16-AE4D-98C2-EFE3A511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01C7B-CA84-7946-9DE3-58AD12ECA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A9912-340F-1549-B237-F446D43E6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A90C0-370F-554A-8815-A6B6F1BD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C65E6-914C-D146-98F0-2796D38A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4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ADC7-2753-2A48-AC61-A396B288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B46FA-2D51-DE47-9AF4-1DFBBB15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49531-5DDB-C148-B37C-AF724A4ED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52D55-68B4-F344-A0EA-3FCA4A80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9F8E4-9569-F74F-A106-B7CB160A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0FFAB-F4E9-E04C-B333-DF11F5A5A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3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232E-7CC2-8E42-8ADA-7DFD717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74E30-8334-F743-B7E5-C649A819D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CE386-0A3A-B345-9D87-0485428C4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6B479-E148-1241-A298-D50D2FC94B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68C948-764F-7143-AF82-0BBD71B791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7A2CA-DFA1-1C48-8A18-B6BBCEF4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D70E70-60E3-134C-8E00-A6497978E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2BEC8-93EB-7943-8072-644AB99F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542-25E3-044C-A09A-E68F35D8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02666-202F-4646-BDA9-8B427749F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A2780B-1AD9-0C45-8F26-6F4ED252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05447-ACC7-924E-ACC6-A7B113B5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7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FD4C2-60AD-CB45-9F84-BE8B7AD1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646F1-51A1-D94E-8200-72470822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D88F1-4875-8C4C-9D21-16C00AF42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6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FABD-73C1-9743-848E-26CCE8E8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629FA-CBCF-FE4B-A5B0-942C14F1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1CE3D-E0A6-D549-B3BB-7DA6FB92C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70712-91F7-EC47-92AA-06F2F406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092C7-48E8-154E-84BD-237C1C0CC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0769F-4846-A044-92A1-B83C54BB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5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C9F2-7692-D845-BC19-65753639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CDDAC6-5819-3940-AA36-2901D7D43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A8F6C-F8AA-0943-BF98-3D3C65541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626E4-9FF2-2847-A819-9C462FC07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D5C2D-34BF-854D-BFB9-4869FA72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8242B-C0D0-C14C-91A8-B2FF7139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19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6819E0-95FF-364B-B971-584934ED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14B02-04E2-5B48-8214-D998616B4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70C90-67A8-8F4C-AD3C-7748C89A9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7A906-562A-1740-9642-EBEAAD88D4F5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6E067-47A6-0B4D-A5E7-BCDEC786A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20BFF-1BC2-FB4F-B827-AC3082A3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F526A-CA84-A541-8FAB-0B04033B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3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5.jpe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1" Type="http://schemas.openxmlformats.org/officeDocument/2006/relationships/image" Target="../media/image19.jpe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43C040D-B1A3-AEA7-0A7D-C04D0C71C4FC}"/>
              </a:ext>
            </a:extLst>
          </p:cNvPr>
          <p:cNvGrpSpPr/>
          <p:nvPr/>
        </p:nvGrpSpPr>
        <p:grpSpPr>
          <a:xfrm>
            <a:off x="150398" y="305509"/>
            <a:ext cx="11970718" cy="6214135"/>
            <a:chOff x="150398" y="305509"/>
            <a:chExt cx="11970718" cy="6214135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24D15D9-6A69-104C-A81B-24217C768F12}"/>
                </a:ext>
              </a:extLst>
            </p:cNvPr>
            <p:cNvSpPr txBox="1">
              <a:spLocks/>
            </p:cNvSpPr>
            <p:nvPr/>
          </p:nvSpPr>
          <p:spPr>
            <a:xfrm>
              <a:off x="150398" y="305509"/>
              <a:ext cx="11970718" cy="86153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-US" sz="3600" b="1" dirty="0"/>
                <a:t>Steep Microbial </a:t>
              </a:r>
              <a:r>
                <a:rPr lang="en-US" sz="3600" b="1" dirty="0" err="1"/>
                <a:t>Boundstone</a:t>
              </a:r>
              <a:r>
                <a:rPr lang="en-US" sz="3600" b="1" dirty="0"/>
                <a:t> Margins – </a:t>
              </a:r>
            </a:p>
            <a:p>
              <a:pPr algn="ctr">
                <a:spcBef>
                  <a:spcPts val="0"/>
                </a:spcBef>
              </a:pPr>
              <a:r>
                <a:rPr lang="en-US" sz="3600" b="1" dirty="0"/>
                <a:t>Rethinking the Carbonate Factory-Depth Paradigm </a:t>
              </a:r>
              <a:endParaRPr lang="en-US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9181FEED-7B74-2E4C-B6EC-E3E453AC5259}"/>
                </a:ext>
              </a:extLst>
            </p:cNvPr>
            <p:cNvSpPr txBox="1">
              <a:spLocks/>
            </p:cNvSpPr>
            <p:nvPr/>
          </p:nvSpPr>
          <p:spPr>
            <a:xfrm>
              <a:off x="1703538" y="5735455"/>
              <a:ext cx="7127310" cy="405268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400" b="1" dirty="0"/>
                <a:t>Paul (Mitch) Harris      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dirty="0"/>
                <a:t>CSL – Center for Carbonate Research, University of Miami RSMAES </a:t>
              </a:r>
            </a:p>
          </p:txBody>
        </p:sp>
        <p:pic>
          <p:nvPicPr>
            <p:cNvPr id="3" name="Pictur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3C9C139-0B74-CDAA-05EE-AB3DAD2A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86043" y="5615275"/>
              <a:ext cx="1741752" cy="90436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A5CE9E-86A3-5069-D190-EAC16C869C2E}"/>
                </a:ext>
              </a:extLst>
            </p:cNvPr>
            <p:cNvGrpSpPr/>
            <p:nvPr/>
          </p:nvGrpSpPr>
          <p:grpSpPr>
            <a:xfrm>
              <a:off x="361982" y="1137428"/>
              <a:ext cx="6567390" cy="4565874"/>
              <a:chOff x="306227" y="1137428"/>
              <a:chExt cx="6567390" cy="4565874"/>
            </a:xfrm>
          </p:grpSpPr>
          <p:pic>
            <p:nvPicPr>
              <p:cNvPr id="2" name="Picture 1" descr="A diagram of a structure&#10;&#10;AI-generated content may be incorrect.">
                <a:extLst>
                  <a:ext uri="{FF2B5EF4-FFF2-40B4-BE49-F238E27FC236}">
                    <a16:creationId xmlns:a16="http://schemas.microsoft.com/office/drawing/2014/main" id="{9B33D6AC-761C-5B3A-33B6-2E6D0F2AE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6227" y="1760289"/>
                <a:ext cx="4346287" cy="2607274"/>
              </a:xfrm>
              <a:prstGeom prst="rect">
                <a:avLst/>
              </a:prstGeom>
            </p:spPr>
          </p:pic>
          <p:pic>
            <p:nvPicPr>
              <p:cNvPr id="7" name="Picture 6" descr="A diagram of a graph&#10;&#10;AI-generated content may be incorrect.">
                <a:extLst>
                  <a:ext uri="{FF2B5EF4-FFF2-40B4-BE49-F238E27FC236}">
                    <a16:creationId xmlns:a16="http://schemas.microsoft.com/office/drawing/2014/main" id="{696F9B9D-53D1-AF05-4561-BD8579A46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14135" y="1137428"/>
                <a:ext cx="1959482" cy="4565874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A6A29E0-19A3-3F46-9E07-F1E5239B03E9}"/>
                  </a:ext>
                </a:extLst>
              </p:cNvPr>
              <p:cNvSpPr/>
              <p:nvPr/>
            </p:nvSpPr>
            <p:spPr>
              <a:xfrm>
                <a:off x="4185585" y="4003288"/>
                <a:ext cx="734555" cy="5129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9D3F39-3FF9-477E-A892-F22C58D2E940}"/>
                </a:ext>
              </a:extLst>
            </p:cNvPr>
            <p:cNvSpPr/>
            <p:nvPr/>
          </p:nvSpPr>
          <p:spPr>
            <a:xfrm>
              <a:off x="361982" y="1736225"/>
              <a:ext cx="4428679" cy="704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DCEF9B1A-2FAC-8FCD-298D-1A0EEBBF6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560" y="1769316"/>
              <a:ext cx="3058160" cy="3422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382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EC3B1B-DA7F-1AB5-D9F2-A2082A3F8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78A0B99-13E0-9B3A-9F15-F962E7301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28F854-B8F1-8572-D408-E096FA8E2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A7D4D8CA-2F44-75E4-B0D2-7E2B2C03C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C55054-6836-83CF-4A47-E3DAF2444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46FC2C-0B41-93D7-6AC5-53D62275AAFC}"/>
              </a:ext>
            </a:extLst>
          </p:cNvPr>
          <p:cNvSpPr txBox="1">
            <a:spLocks/>
          </p:cNvSpPr>
          <p:nvPr/>
        </p:nvSpPr>
        <p:spPr>
          <a:xfrm>
            <a:off x="726510" y="-27786"/>
            <a:ext cx="10509337" cy="580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/>
              <a:t>Tengiz Lower Slope Breccia and Grain Flows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B67ECF-434F-6F15-8188-E8BE185EAB1B}"/>
              </a:ext>
            </a:extLst>
          </p:cNvPr>
          <p:cNvGrpSpPr/>
          <p:nvPr/>
        </p:nvGrpSpPr>
        <p:grpSpPr>
          <a:xfrm>
            <a:off x="1522727" y="735330"/>
            <a:ext cx="8773668" cy="6088179"/>
            <a:chOff x="1522727" y="735330"/>
            <a:chExt cx="8773668" cy="608817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24E1D6E-4750-B89B-ACE9-50904A85700A}"/>
                </a:ext>
              </a:extLst>
            </p:cNvPr>
            <p:cNvGrpSpPr/>
            <p:nvPr/>
          </p:nvGrpSpPr>
          <p:grpSpPr>
            <a:xfrm>
              <a:off x="1522727" y="735330"/>
              <a:ext cx="8773668" cy="6088179"/>
              <a:chOff x="1522727" y="735330"/>
              <a:chExt cx="8773668" cy="608817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80E8A4DD-EECE-9627-FFAB-757B362F9503}"/>
                  </a:ext>
                </a:extLst>
              </p:cNvPr>
              <p:cNvGrpSpPr/>
              <p:nvPr/>
            </p:nvGrpSpPr>
            <p:grpSpPr>
              <a:xfrm>
                <a:off x="1522727" y="735330"/>
                <a:ext cx="8773668" cy="6088179"/>
                <a:chOff x="1522727" y="735330"/>
                <a:chExt cx="8773668" cy="6088179"/>
              </a:xfrm>
            </p:grpSpPr>
            <p:pic>
              <p:nvPicPr>
                <p:cNvPr id="23" name="Picture 22" descr="A close-up of a sample of rock&#10;&#10;AI-generated content may be incorrect.">
                  <a:extLst>
                    <a:ext uri="{FF2B5EF4-FFF2-40B4-BE49-F238E27FC236}">
                      <a16:creationId xmlns:a16="http://schemas.microsoft.com/office/drawing/2014/main" id="{22F926FA-232C-FD34-6F42-E8B26E4167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522727" y="768096"/>
                  <a:ext cx="8773668" cy="6055413"/>
                </a:xfrm>
                <a:prstGeom prst="rect">
                  <a:avLst/>
                </a:prstGeom>
              </p:spPr>
            </p:pic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431DB796-6F52-F95C-F911-6C0184501B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46936" y="735330"/>
                  <a:ext cx="3602010" cy="227838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1D36DF0-3924-3FFC-8DB2-113281ABB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60139" y="813886"/>
                <a:ext cx="178484" cy="235275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004AB05-F7E4-0F4B-F718-A79485449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42249" y="832474"/>
                <a:ext cx="172843" cy="22783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94CFA19-EFE7-E92C-1D6C-032793B00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44356" y="2795085"/>
                <a:ext cx="279400" cy="235275"/>
              </a:xfrm>
              <a:prstGeom prst="rect">
                <a:avLst/>
              </a:prstGeom>
            </p:spPr>
          </p:pic>
        </p:grpSp>
        <p:pic>
          <p:nvPicPr>
            <p:cNvPr id="16" name="Picture 15" descr="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806589C4-1A70-5DF5-DF4C-9E83D034A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9014" y="4683357"/>
              <a:ext cx="283891" cy="249480"/>
            </a:xfrm>
            <a:prstGeom prst="rect">
              <a:avLst/>
            </a:prstGeom>
          </p:spPr>
        </p:pic>
        <p:pic>
          <p:nvPicPr>
            <p:cNvPr id="17" name="Picture 16" descr="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EBCC8089-F5E2-B8C4-7E93-319C3975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31656" y="4735398"/>
              <a:ext cx="283891" cy="249480"/>
            </a:xfrm>
            <a:prstGeom prst="rect">
              <a:avLst/>
            </a:prstGeom>
          </p:spPr>
        </p:pic>
        <p:pic>
          <p:nvPicPr>
            <p:cNvPr id="19" name="Picture 18" descr="A blurry image of a person's body&#10;&#10;AI-generated content may be incorrect.">
              <a:extLst>
                <a:ext uri="{FF2B5EF4-FFF2-40B4-BE49-F238E27FC236}">
                  <a16:creationId xmlns:a16="http://schemas.microsoft.com/office/drawing/2014/main" id="{ABADC0E8-9991-6352-B7FE-6E04C9531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42249" y="2761630"/>
              <a:ext cx="186939" cy="26872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2AFA082-00D8-4C34-CE91-3D25708B5B32}"/>
              </a:ext>
            </a:extLst>
          </p:cNvPr>
          <p:cNvSpPr txBox="1"/>
          <p:nvPr/>
        </p:nvSpPr>
        <p:spPr>
          <a:xfrm>
            <a:off x="8245224" y="6555973"/>
            <a:ext cx="24603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Modified after Kenter et al., 2005                         </a:t>
            </a: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9FB2CB2E-F83F-A7AD-EE1C-EA5DD0A6C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06" y="5167932"/>
            <a:ext cx="139083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Detrital </a:t>
            </a:r>
            <a:r>
              <a:rPr lang="en-US" altLang="en-US" dirty="0" err="1"/>
              <a:t>boundstone</a:t>
            </a:r>
            <a:r>
              <a:rPr lang="en-US" altLang="en-US" dirty="0"/>
              <a:t> breccia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DC9323FD-39E3-CAB2-0872-622005EF0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025" y="3288332"/>
            <a:ext cx="11561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Grain flow deposits</a:t>
            </a:r>
          </a:p>
        </p:txBody>
      </p:sp>
      <p:sp>
        <p:nvSpPr>
          <p:cNvPr id="9" name="Line 25">
            <a:extLst>
              <a:ext uri="{FF2B5EF4-FFF2-40B4-BE49-F238E27FC236}">
                <a16:creationId xmlns:a16="http://schemas.microsoft.com/office/drawing/2014/main" id="{DDC68927-A134-013E-9CFB-AF1B647767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5396" y="4932836"/>
            <a:ext cx="1827724" cy="5378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25">
            <a:extLst>
              <a:ext uri="{FF2B5EF4-FFF2-40B4-BE49-F238E27FC236}">
                <a16:creationId xmlns:a16="http://schemas.microsoft.com/office/drawing/2014/main" id="{A70EF862-A4AA-90F3-1591-9DF891BE45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5396" y="5811519"/>
            <a:ext cx="3170396" cy="5537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25">
            <a:extLst>
              <a:ext uri="{FF2B5EF4-FFF2-40B4-BE49-F238E27FC236}">
                <a16:creationId xmlns:a16="http://schemas.microsoft.com/office/drawing/2014/main" id="{544DF830-8A10-6328-6852-2CEB20E6CB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3316" y="3662174"/>
            <a:ext cx="530071" cy="227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53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8E4238-C5C7-E8DD-C3D5-94D7BBA24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75211FB-DF93-D625-10D4-2CA52A323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1032E5-66EC-3FD7-7566-BDDED337C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FDC641D1-3701-A484-634A-B85287A33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6679FD-D9F9-17BC-5814-19474AAC6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C94895-B811-325B-ADC1-D0B229C1866D}"/>
              </a:ext>
            </a:extLst>
          </p:cNvPr>
          <p:cNvGrpSpPr/>
          <p:nvPr/>
        </p:nvGrpSpPr>
        <p:grpSpPr>
          <a:xfrm>
            <a:off x="145458" y="310140"/>
            <a:ext cx="10704185" cy="6330176"/>
            <a:chOff x="145458" y="304800"/>
            <a:chExt cx="10704185" cy="6330176"/>
          </a:xfrm>
        </p:grpSpPr>
        <p:sp>
          <p:nvSpPr>
            <p:cNvPr id="2" name="Text Box 3">
              <a:extLst>
                <a:ext uri="{FF2B5EF4-FFF2-40B4-BE49-F238E27FC236}">
                  <a16:creationId xmlns:a16="http://schemas.microsoft.com/office/drawing/2014/main" id="{7609EBB8-FBB0-5825-0F68-BD39EDD98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458" y="407022"/>
              <a:ext cx="5296337" cy="1908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en-US" sz="4000" b="1" dirty="0">
                  <a:latin typeface="+mj-lt"/>
                  <a:ea typeface="+mj-ea"/>
                  <a:cs typeface="+mj-cs"/>
                </a:rPr>
                <a:t>Depositional Model for</a:t>
              </a:r>
            </a:p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en-US" sz="4000" b="1" dirty="0">
                  <a:latin typeface="+mj-lt"/>
                  <a:ea typeface="+mj-ea"/>
                  <a:cs typeface="+mj-cs"/>
                </a:rPr>
                <a:t>Tengiz Margin </a:t>
              </a:r>
            </a:p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en-US" sz="4000" b="1" dirty="0">
                  <a:latin typeface="+mj-lt"/>
                  <a:ea typeface="+mj-ea"/>
                  <a:cs typeface="+mj-cs"/>
                </a:rPr>
                <a:t>and Slope</a:t>
              </a:r>
            </a:p>
          </p:txBody>
        </p:sp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12196ACA-2132-4F8C-C132-C237FFDA50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53305" y="304800"/>
              <a:ext cx="5296338" cy="6330176"/>
              <a:chOff x="2832" y="192"/>
              <a:chExt cx="2620" cy="3056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FFDC850C-16CC-557E-1213-42935BCC19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lum bright="-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192"/>
                <a:ext cx="2620" cy="3056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Freeform 9">
                <a:extLst>
                  <a:ext uri="{FF2B5EF4-FFF2-40B4-BE49-F238E27FC236}">
                    <a16:creationId xmlns:a16="http://schemas.microsoft.com/office/drawing/2014/main" id="{61322455-0A2F-F04A-252D-5AC5F5B7C65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46" y="1337"/>
                <a:ext cx="1037" cy="720"/>
              </a:xfrm>
              <a:custGeom>
                <a:avLst/>
                <a:gdLst>
                  <a:gd name="T0" fmla="*/ 0 w 1037"/>
                  <a:gd name="T1" fmla="*/ 0 h 720"/>
                  <a:gd name="T2" fmla="*/ 84 w 1037"/>
                  <a:gd name="T3" fmla="*/ 4 h 720"/>
                  <a:gd name="T4" fmla="*/ 175 w 1037"/>
                  <a:gd name="T5" fmla="*/ 12 h 720"/>
                  <a:gd name="T6" fmla="*/ 255 w 1037"/>
                  <a:gd name="T7" fmla="*/ 40 h 720"/>
                  <a:gd name="T8" fmla="*/ 309 w 1037"/>
                  <a:gd name="T9" fmla="*/ 57 h 720"/>
                  <a:gd name="T10" fmla="*/ 390 w 1037"/>
                  <a:gd name="T11" fmla="*/ 111 h 720"/>
                  <a:gd name="T12" fmla="*/ 462 w 1037"/>
                  <a:gd name="T13" fmla="*/ 174 h 720"/>
                  <a:gd name="T14" fmla="*/ 545 w 1037"/>
                  <a:gd name="T15" fmla="*/ 234 h 720"/>
                  <a:gd name="T16" fmla="*/ 1037 w 1037"/>
                  <a:gd name="T17" fmla="*/ 72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7" h="720">
                    <a:moveTo>
                      <a:pt x="0" y="0"/>
                    </a:moveTo>
                    <a:lnTo>
                      <a:pt x="84" y="4"/>
                    </a:lnTo>
                    <a:lnTo>
                      <a:pt x="175" y="12"/>
                    </a:lnTo>
                    <a:lnTo>
                      <a:pt x="255" y="40"/>
                    </a:lnTo>
                    <a:lnTo>
                      <a:pt x="309" y="57"/>
                    </a:lnTo>
                    <a:lnTo>
                      <a:pt x="390" y="111"/>
                    </a:lnTo>
                    <a:cubicBezTo>
                      <a:pt x="415" y="131"/>
                      <a:pt x="436" y="154"/>
                      <a:pt x="462" y="174"/>
                    </a:cubicBezTo>
                    <a:lnTo>
                      <a:pt x="545" y="234"/>
                    </a:lnTo>
                    <a:lnTo>
                      <a:pt x="1037" y="72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Text Box 12">
              <a:extLst>
                <a:ext uri="{FF2B5EF4-FFF2-40B4-BE49-F238E27FC236}">
                  <a16:creationId xmlns:a16="http://schemas.microsoft.com/office/drawing/2014/main" id="{9CA2FCED-B0E5-B97B-43DD-5FE23CD40C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2777508"/>
              <a:ext cx="5060795" cy="1785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FontTx/>
                <a:buChar char="•"/>
              </a:pPr>
              <a:r>
                <a:rPr lang="en-US" altLang="en-US" sz="2000" dirty="0"/>
                <a:t>Marine cemented </a:t>
              </a:r>
              <a:r>
                <a:rPr lang="en-US" altLang="en-US" sz="2000" dirty="0" err="1"/>
                <a:t>boundstone</a:t>
              </a:r>
              <a:r>
                <a:rPr lang="en-US" altLang="en-US" sz="2000" dirty="0"/>
                <a:t> factory and in-situ breccias from platform break to ~300 m or more</a:t>
              </a:r>
            </a:p>
            <a:p>
              <a:pPr>
                <a:spcAft>
                  <a:spcPts val="600"/>
                </a:spcAft>
                <a:buFontTx/>
                <a:buChar char="•"/>
              </a:pPr>
              <a:r>
                <a:rPr lang="en-US" altLang="en-US" sz="2000" dirty="0"/>
                <a:t>Detrital breccias further downslope</a:t>
              </a:r>
            </a:p>
            <a:p>
              <a:pPr>
                <a:spcAft>
                  <a:spcPts val="600"/>
                </a:spcAft>
                <a:buFontTx/>
                <a:buChar char="•"/>
              </a:pPr>
              <a:r>
                <a:rPr lang="en-US" altLang="en-US" sz="2000" dirty="0"/>
                <a:t>Minimal platform top contribution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4951EEC-CC16-23DC-4F83-066C710644C3}"/>
              </a:ext>
            </a:extLst>
          </p:cNvPr>
          <p:cNvSpPr txBox="1"/>
          <p:nvPr/>
        </p:nvSpPr>
        <p:spPr>
          <a:xfrm>
            <a:off x="5573514" y="6363317"/>
            <a:ext cx="2460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Modified after Kenter et al., 2005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06762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5DEE4-DB16-96A7-8E09-B9D90364B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325F26E-7DBD-64FB-0C11-F50451990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429EF5-2D33-0E79-7556-CAB25662A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F427F1E7-F149-E25A-55E5-16C14E853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4BD1EA-101D-F61A-F93C-FF62AD412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FB27DB-B4B0-D009-E22F-D89F51BB0CE9}"/>
              </a:ext>
            </a:extLst>
          </p:cNvPr>
          <p:cNvGrpSpPr/>
          <p:nvPr/>
        </p:nvGrpSpPr>
        <p:grpSpPr>
          <a:xfrm>
            <a:off x="337109" y="-83129"/>
            <a:ext cx="11087611" cy="6705083"/>
            <a:chOff x="337109" y="-83129"/>
            <a:chExt cx="11087611" cy="6705083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964D160-0323-0E97-81F7-6223210E8D35}"/>
                </a:ext>
              </a:extLst>
            </p:cNvPr>
            <p:cNvSpPr txBox="1">
              <a:spLocks/>
            </p:cNvSpPr>
            <p:nvPr/>
          </p:nvSpPr>
          <p:spPr>
            <a:xfrm>
              <a:off x="7514105" y="365125"/>
              <a:ext cx="3822189" cy="18999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Aft>
                  <a:spcPts val="600"/>
                </a:spcAft>
              </a:pPr>
              <a:r>
                <a:rPr lang="en-US" sz="4000" b="1" dirty="0"/>
                <a:t>Outline of Talk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90ACA6F-C53A-BE5A-E989-BE345BF821F7}"/>
                </a:ext>
              </a:extLst>
            </p:cNvPr>
            <p:cNvSpPr txBox="1"/>
            <p:nvPr/>
          </p:nvSpPr>
          <p:spPr>
            <a:xfrm>
              <a:off x="7602532" y="1847845"/>
              <a:ext cx="3822188" cy="28392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  <a:scene3d>
                <a:camera prst="orthographicFront"/>
                <a:lightRig rig="threePt" dir="t"/>
              </a:scene3d>
              <a:sp3d extrusionH="76200">
                <a:extrusionClr>
                  <a:schemeClr val="bg1"/>
                </a:extrusionClr>
              </a:sp3d>
            </a:bodyPr>
            <a:lstStyle/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2"/>
                  </a:solidFill>
                </a:rPr>
                <a:t>Rationale for talk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2"/>
                  </a:solidFill>
                </a:rPr>
                <a:t>Subsurface example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tx2"/>
                </a:solidFill>
              </a:endParaRP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/>
                <a:t>Outcrop examples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accent2"/>
                </a:solidFill>
              </a:endParaRP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2"/>
                  </a:solidFill>
                </a:rPr>
                <a:t>Implications &amp; Take-Aways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6DB96E-B91E-660A-7043-FA2BD6DB03B8}"/>
                </a:ext>
              </a:extLst>
            </p:cNvPr>
            <p:cNvGrpSpPr/>
            <p:nvPr/>
          </p:nvGrpSpPr>
          <p:grpSpPr>
            <a:xfrm>
              <a:off x="337109" y="-83129"/>
              <a:ext cx="6665523" cy="6705083"/>
              <a:chOff x="420234" y="-142504"/>
              <a:chExt cx="6665523" cy="670508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3C49DC4-51D6-838B-9826-228E4BD625E6}"/>
                  </a:ext>
                </a:extLst>
              </p:cNvPr>
              <p:cNvGrpSpPr/>
              <p:nvPr/>
            </p:nvGrpSpPr>
            <p:grpSpPr>
              <a:xfrm>
                <a:off x="420234" y="326488"/>
                <a:ext cx="6665523" cy="6236091"/>
                <a:chOff x="475989" y="326488"/>
                <a:chExt cx="6665523" cy="6236091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B1BDCF05-B8F3-6977-F693-F5011E544005}"/>
                    </a:ext>
                  </a:extLst>
                </p:cNvPr>
                <p:cNvGrpSpPr/>
                <p:nvPr/>
              </p:nvGrpSpPr>
              <p:grpSpPr>
                <a:xfrm>
                  <a:off x="475989" y="326488"/>
                  <a:ext cx="6665523" cy="6236091"/>
                  <a:chOff x="475989" y="365125"/>
                  <a:chExt cx="6665523" cy="6236091"/>
                </a:xfrm>
              </p:grpSpPr>
              <p:pic>
                <p:nvPicPr>
                  <p:cNvPr id="24" name="Picture 23" descr="A diagram of a slope&#10;&#10;AI-generated content may be incorrect.">
                    <a:extLst>
                      <a:ext uri="{FF2B5EF4-FFF2-40B4-BE49-F238E27FC236}">
                        <a16:creationId xmlns:a16="http://schemas.microsoft.com/office/drawing/2014/main" id="{E711E290-7E57-7F09-A064-73C85AB772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64213" y="365125"/>
                    <a:ext cx="6277299" cy="6236091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6C28795-5DEC-3ACB-9DE4-660567377E72}"/>
                      </a:ext>
                    </a:extLst>
                  </p:cNvPr>
                  <p:cNvSpPr/>
                  <p:nvPr/>
                </p:nvSpPr>
                <p:spPr>
                  <a:xfrm>
                    <a:off x="475989" y="4045906"/>
                    <a:ext cx="2718148" cy="21429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F99DDC8C-750B-EFB8-0D17-4E647477D34E}"/>
                      </a:ext>
                    </a:extLst>
                  </p:cNvPr>
                  <p:cNvSpPr/>
                  <p:nvPr/>
                </p:nvSpPr>
                <p:spPr>
                  <a:xfrm>
                    <a:off x="628389" y="2086172"/>
                    <a:ext cx="453436" cy="4638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D7A26FF-FFC5-096A-0E08-6D9DCF254883}"/>
                    </a:ext>
                  </a:extLst>
                </p:cNvPr>
                <p:cNvSpPr/>
                <p:nvPr/>
              </p:nvSpPr>
              <p:spPr>
                <a:xfrm>
                  <a:off x="6746489" y="2630153"/>
                  <a:ext cx="312234" cy="3360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A diagram of a river&#10;&#10;AI-generated content may be incorrect.">
                <a:extLst>
                  <a:ext uri="{FF2B5EF4-FFF2-40B4-BE49-F238E27FC236}">
                    <a16:creationId xmlns:a16="http://schemas.microsoft.com/office/drawing/2014/main" id="{457C1E53-A9F2-5EF4-65CC-7B72461FC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5575" y="4715543"/>
                <a:ext cx="2325757" cy="1836830"/>
              </a:xfrm>
              <a:prstGeom prst="rect">
                <a:avLst/>
              </a:prstGeom>
            </p:spPr>
          </p:pic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0B0F8E4-BE16-2598-A042-0EA2425000E2}"/>
                  </a:ext>
                </a:extLst>
              </p:cNvPr>
              <p:cNvSpPr/>
              <p:nvPr/>
            </p:nvSpPr>
            <p:spPr>
              <a:xfrm>
                <a:off x="656839" y="-142504"/>
                <a:ext cx="4960189" cy="2296835"/>
              </a:xfrm>
              <a:custGeom>
                <a:avLst/>
                <a:gdLst>
                  <a:gd name="connsiteX0" fmla="*/ 4897120 w 4937760"/>
                  <a:gd name="connsiteY0" fmla="*/ 599440 h 2346960"/>
                  <a:gd name="connsiteX1" fmla="*/ 4531360 w 4937760"/>
                  <a:gd name="connsiteY1" fmla="*/ 924560 h 2346960"/>
                  <a:gd name="connsiteX2" fmla="*/ 4165600 w 4937760"/>
                  <a:gd name="connsiteY2" fmla="*/ 1168400 h 2346960"/>
                  <a:gd name="connsiteX3" fmla="*/ 3708400 w 4937760"/>
                  <a:gd name="connsiteY3" fmla="*/ 1432560 h 2346960"/>
                  <a:gd name="connsiteX4" fmla="*/ 3291840 w 4937760"/>
                  <a:gd name="connsiteY4" fmla="*/ 1686560 h 2346960"/>
                  <a:gd name="connsiteX5" fmla="*/ 2773680 w 4937760"/>
                  <a:gd name="connsiteY5" fmla="*/ 1940560 h 2346960"/>
                  <a:gd name="connsiteX6" fmla="*/ 2255520 w 4937760"/>
                  <a:gd name="connsiteY6" fmla="*/ 2143760 h 2346960"/>
                  <a:gd name="connsiteX7" fmla="*/ 1757680 w 4937760"/>
                  <a:gd name="connsiteY7" fmla="*/ 2235200 h 2346960"/>
                  <a:gd name="connsiteX8" fmla="*/ 1280160 w 4937760"/>
                  <a:gd name="connsiteY8" fmla="*/ 2255520 h 2346960"/>
                  <a:gd name="connsiteX9" fmla="*/ 0 w 4937760"/>
                  <a:gd name="connsiteY9" fmla="*/ 2346960 h 2346960"/>
                  <a:gd name="connsiteX10" fmla="*/ 10160 w 4937760"/>
                  <a:gd name="connsiteY10" fmla="*/ 467360 h 2346960"/>
                  <a:gd name="connsiteX11" fmla="*/ 4897120 w 4937760"/>
                  <a:gd name="connsiteY11" fmla="*/ 528320 h 2346960"/>
                  <a:gd name="connsiteX12" fmla="*/ 4856480 w 4937760"/>
                  <a:gd name="connsiteY12" fmla="*/ 670560 h 2346960"/>
                  <a:gd name="connsiteX13" fmla="*/ 4856480 w 4937760"/>
                  <a:gd name="connsiteY13" fmla="*/ 670560 h 2346960"/>
                  <a:gd name="connsiteX14" fmla="*/ 4937760 w 4937760"/>
                  <a:gd name="connsiteY14" fmla="*/ 0 h 2346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37760" h="2346960">
                    <a:moveTo>
                      <a:pt x="4897120" y="599440"/>
                    </a:moveTo>
                    <a:lnTo>
                      <a:pt x="4531360" y="924560"/>
                    </a:lnTo>
                    <a:lnTo>
                      <a:pt x="4165600" y="1168400"/>
                    </a:lnTo>
                    <a:lnTo>
                      <a:pt x="3708400" y="1432560"/>
                    </a:lnTo>
                    <a:lnTo>
                      <a:pt x="3291840" y="1686560"/>
                    </a:lnTo>
                    <a:lnTo>
                      <a:pt x="2773680" y="1940560"/>
                    </a:lnTo>
                    <a:lnTo>
                      <a:pt x="2255520" y="2143760"/>
                    </a:lnTo>
                    <a:lnTo>
                      <a:pt x="1757680" y="2235200"/>
                    </a:lnTo>
                    <a:lnTo>
                      <a:pt x="1280160" y="2255520"/>
                    </a:lnTo>
                    <a:lnTo>
                      <a:pt x="0" y="2346960"/>
                    </a:lnTo>
                    <a:cubicBezTo>
                      <a:pt x="3387" y="1720427"/>
                      <a:pt x="6773" y="1093893"/>
                      <a:pt x="10160" y="467360"/>
                    </a:cubicBezTo>
                    <a:lnTo>
                      <a:pt x="4897120" y="528320"/>
                    </a:lnTo>
                    <a:lnTo>
                      <a:pt x="4856480" y="670560"/>
                    </a:lnTo>
                    <a:lnTo>
                      <a:pt x="4856480" y="670560"/>
                    </a:lnTo>
                    <a:lnTo>
                      <a:pt x="4937760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19182997-84F0-59E9-0F6D-EC64A2BC6DC5}"/>
                  </a:ext>
                </a:extLst>
              </p:cNvPr>
              <p:cNvSpPr/>
              <p:nvPr/>
            </p:nvSpPr>
            <p:spPr>
              <a:xfrm>
                <a:off x="4821382" y="190005"/>
                <a:ext cx="2244436" cy="380011"/>
              </a:xfrm>
              <a:custGeom>
                <a:avLst/>
                <a:gdLst>
                  <a:gd name="connsiteX0" fmla="*/ 2185060 w 2244436"/>
                  <a:gd name="connsiteY0" fmla="*/ 0 h 380011"/>
                  <a:gd name="connsiteX1" fmla="*/ 0 w 2244436"/>
                  <a:gd name="connsiteY1" fmla="*/ 23751 h 380011"/>
                  <a:gd name="connsiteX2" fmla="*/ 308758 w 2244436"/>
                  <a:gd name="connsiteY2" fmla="*/ 332509 h 380011"/>
                  <a:gd name="connsiteX3" fmla="*/ 653143 w 2244436"/>
                  <a:gd name="connsiteY3" fmla="*/ 380011 h 380011"/>
                  <a:gd name="connsiteX4" fmla="*/ 783771 w 2244436"/>
                  <a:gd name="connsiteY4" fmla="*/ 261257 h 380011"/>
                  <a:gd name="connsiteX5" fmla="*/ 2244436 w 2244436"/>
                  <a:gd name="connsiteY5" fmla="*/ 237507 h 380011"/>
                  <a:gd name="connsiteX6" fmla="*/ 2185060 w 2244436"/>
                  <a:gd name="connsiteY6" fmla="*/ 0 h 38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4436" h="380011">
                    <a:moveTo>
                      <a:pt x="2185060" y="0"/>
                    </a:moveTo>
                    <a:lnTo>
                      <a:pt x="0" y="23751"/>
                    </a:lnTo>
                    <a:lnTo>
                      <a:pt x="308758" y="332509"/>
                    </a:lnTo>
                    <a:lnTo>
                      <a:pt x="653143" y="380011"/>
                    </a:lnTo>
                    <a:lnTo>
                      <a:pt x="783771" y="261257"/>
                    </a:lnTo>
                    <a:lnTo>
                      <a:pt x="2244436" y="237507"/>
                    </a:lnTo>
                    <a:lnTo>
                      <a:pt x="218506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758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9BE6CF-EF51-5EAB-9BAB-6EA7E4B79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C435D58-B258-1490-8E7E-DE3014535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880167-524D-1568-7B76-5C5F0B918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DD9292-FCDD-A9C4-3BD2-AA7BD4B6F8E7}"/>
              </a:ext>
            </a:extLst>
          </p:cNvPr>
          <p:cNvGrpSpPr/>
          <p:nvPr/>
        </p:nvGrpSpPr>
        <p:grpSpPr>
          <a:xfrm>
            <a:off x="57367" y="9792"/>
            <a:ext cx="12009013" cy="6772009"/>
            <a:chOff x="57367" y="9792"/>
            <a:chExt cx="12009013" cy="6772009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0C391241-4D4B-FB05-41A8-2DCAF5B69670}"/>
                </a:ext>
              </a:extLst>
            </p:cNvPr>
            <p:cNvSpPr txBox="1">
              <a:spLocks/>
            </p:cNvSpPr>
            <p:nvPr/>
          </p:nvSpPr>
          <p:spPr>
            <a:xfrm>
              <a:off x="3671769" y="9792"/>
              <a:ext cx="4626757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Asturias</a:t>
              </a:r>
            </a:p>
          </p:txBody>
        </p:sp>
        <p:pic>
          <p:nvPicPr>
            <p:cNvPr id="7" name="Picture 6" descr="2014_CSL_Logo.jpg">
              <a:extLst>
                <a:ext uri="{FF2B5EF4-FFF2-40B4-BE49-F238E27FC236}">
                  <a16:creationId xmlns:a16="http://schemas.microsoft.com/office/drawing/2014/main" id="{628827BB-3394-7ADF-7E20-C2D89206D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570" y="6386287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98CCA8-BA1D-A1F5-C01F-390DCE5EE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8173" y="6188812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5B2A0E-C92B-2AFE-5099-0F763E2DA2B9}"/>
                </a:ext>
              </a:extLst>
            </p:cNvPr>
            <p:cNvGrpSpPr/>
            <p:nvPr/>
          </p:nvGrpSpPr>
          <p:grpSpPr>
            <a:xfrm>
              <a:off x="784557" y="295690"/>
              <a:ext cx="2782162" cy="2768601"/>
              <a:chOff x="488341" y="759333"/>
              <a:chExt cx="2782162" cy="2768601"/>
            </a:xfrm>
          </p:grpSpPr>
          <p:pic>
            <p:nvPicPr>
              <p:cNvPr id="12" name="Picture 11" descr="A map of the mountains&#10;&#10;AI-generated content may be incorrect.">
                <a:extLst>
                  <a:ext uri="{FF2B5EF4-FFF2-40B4-BE49-F238E27FC236}">
                    <a16:creationId xmlns:a16="http://schemas.microsoft.com/office/drawing/2014/main" id="{C5C2F82D-2A20-73A3-07ED-0D0141014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8341" y="759334"/>
                <a:ext cx="2782162" cy="276860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F080CE6-F10B-4B22-EB85-443C7601515B}"/>
                  </a:ext>
                </a:extLst>
              </p:cNvPr>
              <p:cNvSpPr/>
              <p:nvPr/>
            </p:nvSpPr>
            <p:spPr>
              <a:xfrm>
                <a:off x="588724" y="759333"/>
                <a:ext cx="350728" cy="4556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227D68-4801-A829-A682-046D7E7B5B74}"/>
                </a:ext>
              </a:extLst>
            </p:cNvPr>
            <p:cNvGrpSpPr/>
            <p:nvPr/>
          </p:nvGrpSpPr>
          <p:grpSpPr>
            <a:xfrm>
              <a:off x="57367" y="3078050"/>
              <a:ext cx="4514634" cy="3484259"/>
              <a:chOff x="446867" y="3663739"/>
              <a:chExt cx="4231284" cy="2768600"/>
            </a:xfrm>
          </p:grpSpPr>
          <p:pic>
            <p:nvPicPr>
              <p:cNvPr id="13" name="Picture 12" descr="A map of the mountains&#10;&#10;AI-generated content may be incorrect.">
                <a:extLst>
                  <a:ext uri="{FF2B5EF4-FFF2-40B4-BE49-F238E27FC236}">
                    <a16:creationId xmlns:a16="http://schemas.microsoft.com/office/drawing/2014/main" id="{022297E5-FC09-2B78-4D8B-8E0E9925A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6867" y="3663739"/>
                <a:ext cx="4231284" cy="276860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065CCB-201E-1839-9936-0701578E7413}"/>
                  </a:ext>
                </a:extLst>
              </p:cNvPr>
              <p:cNvSpPr/>
              <p:nvPr/>
            </p:nvSpPr>
            <p:spPr>
              <a:xfrm>
                <a:off x="4205543" y="3693571"/>
                <a:ext cx="350728" cy="4556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25B3AA-5538-0ED2-2FD3-D9CD91B90624}"/>
                </a:ext>
              </a:extLst>
            </p:cNvPr>
            <p:cNvSpPr txBox="1"/>
            <p:nvPr/>
          </p:nvSpPr>
          <p:spPr>
            <a:xfrm>
              <a:off x="7823465" y="6430713"/>
              <a:ext cx="302407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Modified after Della Porta et al., 2003, 2004                         </a:t>
              </a:r>
            </a:p>
          </p:txBody>
        </p:sp>
        <p:pic>
          <p:nvPicPr>
            <p:cNvPr id="24" name="Picture 23" descr="A collage of a map of a mountain&#10;&#10;AI-generated content may be incorrect.">
              <a:extLst>
                <a:ext uri="{FF2B5EF4-FFF2-40B4-BE49-F238E27FC236}">
                  <a16:creationId xmlns:a16="http://schemas.microsoft.com/office/drawing/2014/main" id="{4E7671F2-3149-F025-59E7-118681CEC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17116" y="689040"/>
              <a:ext cx="7549264" cy="5512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2440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3F92E3-0217-010C-84A1-43D45CA1B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9603BE6-7A41-FBAF-AA29-3AF579291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4BC2C3-8A64-6670-2F9C-C73DCAC8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C5FDD3-E387-286C-BCD7-98099FEE8AF0}"/>
              </a:ext>
            </a:extLst>
          </p:cNvPr>
          <p:cNvSpPr txBox="1">
            <a:spLocks/>
          </p:cNvSpPr>
          <p:nvPr/>
        </p:nvSpPr>
        <p:spPr>
          <a:xfrm>
            <a:off x="2558562" y="84242"/>
            <a:ext cx="7066977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/>
              <a:t>Subsurface Outcrop Comparison</a:t>
            </a:r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58843AA0-3FE4-31FD-4F24-0F3D2C86B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AE7433-2B93-56F2-BA13-2264F9C45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A1FEED-D6D9-8E8D-CFA3-7FE171CAEE3E}"/>
              </a:ext>
            </a:extLst>
          </p:cNvPr>
          <p:cNvGrpSpPr/>
          <p:nvPr/>
        </p:nvGrpSpPr>
        <p:grpSpPr>
          <a:xfrm>
            <a:off x="1476044" y="776138"/>
            <a:ext cx="9621685" cy="5997170"/>
            <a:chOff x="1476044" y="776138"/>
            <a:chExt cx="9621685" cy="5997170"/>
          </a:xfrm>
        </p:grpSpPr>
        <p:pic>
          <p:nvPicPr>
            <p:cNvPr id="3" name="Picture 2" descr="A diagram of a slope&#10;&#10;AI-generated content may be incorrect.">
              <a:extLst>
                <a:ext uri="{FF2B5EF4-FFF2-40B4-BE49-F238E27FC236}">
                  <a16:creationId xmlns:a16="http://schemas.microsoft.com/office/drawing/2014/main" id="{75F2135D-8A0C-CC90-3E6A-5C7EBC6DB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6044" y="776138"/>
              <a:ext cx="9133499" cy="599717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811C86-CBB4-1127-3CEE-3BD706AC3CBC}"/>
                </a:ext>
              </a:extLst>
            </p:cNvPr>
            <p:cNvSpPr txBox="1"/>
            <p:nvPr/>
          </p:nvSpPr>
          <p:spPr>
            <a:xfrm>
              <a:off x="7948725" y="4025721"/>
              <a:ext cx="314900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Modified after Kenter et al., 2005                        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65A176-2149-0F0F-D5A6-C8DAC757700C}"/>
                </a:ext>
              </a:extLst>
            </p:cNvPr>
            <p:cNvSpPr/>
            <p:nvPr/>
          </p:nvSpPr>
          <p:spPr>
            <a:xfrm>
              <a:off x="1929009" y="776138"/>
              <a:ext cx="330292" cy="313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778FAA-3C24-4D63-411F-FFBF9D590CDD}"/>
                </a:ext>
              </a:extLst>
            </p:cNvPr>
            <p:cNvSpPr/>
            <p:nvPr/>
          </p:nvSpPr>
          <p:spPr>
            <a:xfrm>
              <a:off x="9718593" y="799748"/>
              <a:ext cx="330292" cy="313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9810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6D5F4-A929-FDB4-02EA-D319C54F8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F3B2FA5-EA9B-B8D6-D8A2-02F9F267B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3D1CB8-64F1-4B7E-FAFA-58190DE48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D764DE-4598-7FAD-08BE-41FCD390DE3B}"/>
              </a:ext>
            </a:extLst>
          </p:cNvPr>
          <p:cNvGrpSpPr/>
          <p:nvPr/>
        </p:nvGrpSpPr>
        <p:grpSpPr>
          <a:xfrm>
            <a:off x="857250" y="22318"/>
            <a:ext cx="11073801" cy="6798128"/>
            <a:chOff x="857250" y="22318"/>
            <a:chExt cx="11073801" cy="6798128"/>
          </a:xfrm>
        </p:grpSpPr>
        <p:pic>
          <p:nvPicPr>
            <p:cNvPr id="7" name="Picture 6" descr="2014_CSL_Logo.jpg">
              <a:extLst>
                <a:ext uri="{FF2B5EF4-FFF2-40B4-BE49-F238E27FC236}">
                  <a16:creationId xmlns:a16="http://schemas.microsoft.com/office/drawing/2014/main" id="{64F6941A-C4BB-BCB8-C10A-E681FAE4D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570" y="6386287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89BFB-76DF-DABD-831C-B992230C54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8173" y="6188812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F751D2-2817-D755-3B35-16327978B828}"/>
                </a:ext>
              </a:extLst>
            </p:cNvPr>
            <p:cNvSpPr txBox="1"/>
            <p:nvPr/>
          </p:nvSpPr>
          <p:spPr>
            <a:xfrm>
              <a:off x="8324505" y="6543447"/>
              <a:ext cx="24603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Modified after Kenter et al., 2005                         </a:t>
              </a: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50313328-EFED-B388-426A-F63A5CD7AB4B}"/>
                </a:ext>
              </a:extLst>
            </p:cNvPr>
            <p:cNvSpPr txBox="1">
              <a:spLocks/>
            </p:cNvSpPr>
            <p:nvPr/>
          </p:nvSpPr>
          <p:spPr>
            <a:xfrm>
              <a:off x="1803751" y="22318"/>
              <a:ext cx="8655485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Asturias Upper Slope </a:t>
              </a:r>
              <a:r>
                <a:rPr lang="en-US" sz="4000" b="1" dirty="0" err="1"/>
                <a:t>Boundstone</a:t>
              </a:r>
              <a:endParaRPr lang="en-US" sz="4000" b="1" dirty="0"/>
            </a:p>
          </p:txBody>
        </p:sp>
        <p:pic>
          <p:nvPicPr>
            <p:cNvPr id="2" name="Picture 6">
              <a:extLst>
                <a:ext uri="{FF2B5EF4-FFF2-40B4-BE49-F238E27FC236}">
                  <a16:creationId xmlns:a16="http://schemas.microsoft.com/office/drawing/2014/main" id="{D35158AB-A3E8-D804-8923-1F27E29FF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0" y="723900"/>
              <a:ext cx="4210050" cy="5743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 Box 7">
              <a:extLst>
                <a:ext uri="{FF2B5EF4-FFF2-40B4-BE49-F238E27FC236}">
                  <a16:creationId xmlns:a16="http://schemas.microsoft.com/office/drawing/2014/main" id="{25EDFDF6-2286-132B-273F-7CB861A0D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7300" y="3006725"/>
              <a:ext cx="215334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Crusts form framework</a:t>
              </a:r>
              <a:endParaRPr lang="en-US" altLang="en-US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38B72B0E-15E1-A0F9-5DBC-B1912FE4FD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1513" y="1441450"/>
              <a:ext cx="111953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Botryoidal </a:t>
              </a:r>
            </a:p>
            <a:p>
              <a:pPr algn="ctr"/>
              <a:r>
                <a:rPr lang="en-US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cements</a:t>
              </a:r>
              <a:endParaRPr lang="en-US" altLang="en-US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10E2DB3B-E979-8E6A-34AC-EBD343F29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7361" y="5613400"/>
              <a:ext cx="262603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Constructional cavities lined </a:t>
              </a:r>
            </a:p>
            <a:p>
              <a:pPr algn="r"/>
              <a:r>
                <a:rPr lang="en-US" alt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with micritic crusts</a:t>
              </a:r>
              <a:endParaRPr lang="en-US" altLang="en-US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6ED69A6A-4A57-4D8A-D9FF-A5CCC8D74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3425" y="4213225"/>
              <a:ext cx="164089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Algae or sponge?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39CC6F1-94EF-41AA-5DA9-4444EE0C3D55}"/>
                </a:ext>
              </a:extLst>
            </p:cNvPr>
            <p:cNvGrpSpPr/>
            <p:nvPr/>
          </p:nvGrpSpPr>
          <p:grpSpPr>
            <a:xfrm>
              <a:off x="5252224" y="723899"/>
              <a:ext cx="6257024" cy="5438222"/>
              <a:chOff x="5252224" y="723899"/>
              <a:chExt cx="6257024" cy="543822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1AEE892-DE1E-4B4D-57AD-0366F5E66664}"/>
                  </a:ext>
                </a:extLst>
              </p:cNvPr>
              <p:cNvGrpSpPr/>
              <p:nvPr/>
            </p:nvGrpSpPr>
            <p:grpSpPr>
              <a:xfrm>
                <a:off x="5252224" y="723899"/>
                <a:ext cx="6257024" cy="5438222"/>
                <a:chOff x="5252224" y="723899"/>
                <a:chExt cx="6257024" cy="5438222"/>
              </a:xfrm>
            </p:grpSpPr>
            <p:graphicFrame>
              <p:nvGraphicFramePr>
                <p:cNvPr id="11" name="Object 7">
                  <a:extLst>
                    <a:ext uri="{FF2B5EF4-FFF2-40B4-BE49-F238E27FC236}">
                      <a16:creationId xmlns:a16="http://schemas.microsoft.com/office/drawing/2014/main" id="{A5584595-A158-E019-5141-67A17A1C966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57201734"/>
                    </p:ext>
                  </p:extLst>
                </p:nvPr>
              </p:nvGraphicFramePr>
              <p:xfrm>
                <a:off x="5392427" y="748104"/>
                <a:ext cx="6116821" cy="541401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Drawing" r:id="rId5" imgW="14389100" imgH="13677900" progId="Canvas.Drawing.9">
                        <p:embed/>
                      </p:oleObj>
                    </mc:Choice>
                    <mc:Fallback>
                      <p:oleObj name="Drawing" r:id="rId5" imgW="14389100" imgH="13677900" progId="Canvas.Drawing.9">
                        <p:embed/>
                        <p:pic>
                          <p:nvPicPr>
                            <p:cNvPr id="4103" name="Object 7">
                              <a:extLst>
                                <a:ext uri="{FF2B5EF4-FFF2-40B4-BE49-F238E27FC236}">
                                  <a16:creationId xmlns:a16="http://schemas.microsoft.com/office/drawing/2014/main" id="{292B1BAE-E57E-A255-BE2B-54D9CDDDCCE0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92427" y="748104"/>
                              <a:ext cx="6116821" cy="541401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16DEFE8-0C9E-5A0A-B28D-EC80D862A6AC}"/>
                    </a:ext>
                  </a:extLst>
                </p:cNvPr>
                <p:cNvSpPr/>
                <p:nvPr/>
              </p:nvSpPr>
              <p:spPr>
                <a:xfrm>
                  <a:off x="5252224" y="723899"/>
                  <a:ext cx="423747" cy="52085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F57D95A-E462-83F0-9BE4-16FD112D5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79948" y="5522976"/>
                <a:ext cx="636303" cy="2710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45950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25D71-084B-E477-9706-1669A0A9A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D728778-E613-3C34-C7C4-FAD889121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379E0A-0362-0869-5F9F-65BADF2B3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9AB748-B1EA-EB1A-0BEA-9C29043B984E}"/>
              </a:ext>
            </a:extLst>
          </p:cNvPr>
          <p:cNvGrpSpPr/>
          <p:nvPr/>
        </p:nvGrpSpPr>
        <p:grpSpPr>
          <a:xfrm>
            <a:off x="312734" y="22318"/>
            <a:ext cx="11618317" cy="6775826"/>
            <a:chOff x="312734" y="22318"/>
            <a:chExt cx="11618317" cy="6775826"/>
          </a:xfrm>
        </p:grpSpPr>
        <p:pic>
          <p:nvPicPr>
            <p:cNvPr id="7" name="Picture 6" descr="2014_CSL_Logo.jpg">
              <a:extLst>
                <a:ext uri="{FF2B5EF4-FFF2-40B4-BE49-F238E27FC236}">
                  <a16:creationId xmlns:a16="http://schemas.microsoft.com/office/drawing/2014/main" id="{C736D8A5-94A6-0D51-0155-4DE59F24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570" y="6386287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C74AD9-3923-E745-AE17-8163751B7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8173" y="6188812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14ADC5-CBAE-8FF8-27FC-17F70D006FC6}"/>
                </a:ext>
              </a:extLst>
            </p:cNvPr>
            <p:cNvSpPr txBox="1"/>
            <p:nvPr/>
          </p:nvSpPr>
          <p:spPr>
            <a:xfrm>
              <a:off x="8491775" y="6521145"/>
              <a:ext cx="24603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Modified after Kenter et al., 2003                         </a:t>
              </a: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B6A66A11-DE24-72B6-114A-18DFA3298ACD}"/>
                </a:ext>
              </a:extLst>
            </p:cNvPr>
            <p:cNvSpPr txBox="1">
              <a:spLocks/>
            </p:cNvSpPr>
            <p:nvPr/>
          </p:nvSpPr>
          <p:spPr>
            <a:xfrm>
              <a:off x="1803751" y="22318"/>
              <a:ext cx="8655485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Asturias </a:t>
              </a:r>
              <a:r>
                <a:rPr lang="en-US" sz="4000" b="1" dirty="0" err="1"/>
                <a:t>Boundstone</a:t>
              </a:r>
              <a:r>
                <a:rPr lang="en-US" sz="4000" b="1" dirty="0"/>
                <a:t> in Thin Section</a:t>
              </a:r>
            </a:p>
          </p:txBody>
        </p:sp>
        <p:grpSp>
          <p:nvGrpSpPr>
            <p:cNvPr id="11" name="Group 28">
              <a:extLst>
                <a:ext uri="{FF2B5EF4-FFF2-40B4-BE49-F238E27FC236}">
                  <a16:creationId xmlns:a16="http://schemas.microsoft.com/office/drawing/2014/main" id="{87348465-850A-7296-F117-58C73BDB32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734" y="762000"/>
              <a:ext cx="11563357" cy="5834063"/>
              <a:chOff x="-655" y="480"/>
              <a:chExt cx="7284" cy="3675"/>
            </a:xfrm>
          </p:grpSpPr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0C688ACA-B456-C1CC-EC60-FC5DDDD9D0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087"/>
              <a:stretch>
                <a:fillRect/>
              </a:stretch>
            </p:blipFill>
            <p:spPr bwMode="auto">
              <a:xfrm>
                <a:off x="1344" y="480"/>
                <a:ext cx="3104" cy="3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5">
                <a:extLst>
                  <a:ext uri="{FF2B5EF4-FFF2-40B4-BE49-F238E27FC236}">
                    <a16:creationId xmlns:a16="http://schemas.microsoft.com/office/drawing/2014/main" id="{40833F7D-9A51-E594-803F-9718E29796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" y="720"/>
                <a:ext cx="67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dirty="0"/>
                  <a:t>Bryozoan</a:t>
                </a:r>
              </a:p>
            </p:txBody>
          </p:sp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634EF1A9-DECB-51B5-5115-FD01C5DE6F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57" y="1185"/>
                <a:ext cx="1951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Radial and </a:t>
                </a:r>
                <a:r>
                  <a:rPr lang="en-US" altLang="en-US" dirty="0" err="1"/>
                  <a:t>radiaxial</a:t>
                </a:r>
                <a:r>
                  <a:rPr lang="en-US" altLang="en-US" dirty="0"/>
                  <a:t> fibrous cement</a:t>
                </a:r>
              </a:p>
            </p:txBody>
          </p:sp>
          <p:sp>
            <p:nvSpPr>
              <p:cNvPr id="15" name="Text Box 7">
                <a:extLst>
                  <a:ext uri="{FF2B5EF4-FFF2-40B4-BE49-F238E27FC236}">
                    <a16:creationId xmlns:a16="http://schemas.microsoft.com/office/drawing/2014/main" id="{AA77A9FF-8CA9-5524-192D-4D004DA0D8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655" y="2523"/>
                <a:ext cx="178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Laminated peloidal texture</a:t>
                </a:r>
              </a:p>
            </p:txBody>
          </p:sp>
          <p:sp>
            <p:nvSpPr>
              <p:cNvPr id="16" name="Text Box 8">
                <a:extLst>
                  <a:ext uri="{FF2B5EF4-FFF2-40B4-BE49-F238E27FC236}">
                    <a16:creationId xmlns:a16="http://schemas.microsoft.com/office/drawing/2014/main" id="{8D4D32CB-28AD-3D42-DE2E-8B521D2FDB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" y="3600"/>
                <a:ext cx="128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/>
                  <a:t>Botryoidal cements</a:t>
                </a:r>
              </a:p>
            </p:txBody>
          </p:sp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A6791125-8DCF-4B72-D712-F5155EDCCD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07" y="1247"/>
                <a:ext cx="181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Micritic and cement crusts</a:t>
                </a:r>
              </a:p>
            </p:txBody>
          </p:sp>
          <p:sp>
            <p:nvSpPr>
              <p:cNvPr id="19" name="Text Box 10">
                <a:extLst>
                  <a:ext uri="{FF2B5EF4-FFF2-40B4-BE49-F238E27FC236}">
                    <a16:creationId xmlns:a16="http://schemas.microsoft.com/office/drawing/2014/main" id="{54020198-99E5-3ED1-9597-9D5BC277A7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4" y="3090"/>
                <a:ext cx="1958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Radial and </a:t>
                </a:r>
                <a:r>
                  <a:rPr lang="en-US" altLang="en-US" dirty="0" err="1"/>
                  <a:t>radiaxial</a:t>
                </a:r>
                <a:r>
                  <a:rPr lang="en-US" altLang="en-US" dirty="0"/>
                  <a:t> fibrous cement</a:t>
                </a:r>
              </a:p>
            </p:txBody>
          </p:sp>
          <p:sp>
            <p:nvSpPr>
              <p:cNvPr id="21" name="Text Box 11">
                <a:extLst>
                  <a:ext uri="{FF2B5EF4-FFF2-40B4-BE49-F238E27FC236}">
                    <a16:creationId xmlns:a16="http://schemas.microsoft.com/office/drawing/2014/main" id="{BEC270B8-879B-341D-916D-170C5D56AF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4" y="2562"/>
                <a:ext cx="1958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Micritic and fibrous cement crusts</a:t>
                </a:r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id="{53EA83AC-3D02-E0E9-BF65-9465F70C58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6" y="3644"/>
                <a:ext cx="1983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Clotted and peloidal micritic crusts</a:t>
                </a:r>
              </a:p>
            </p:txBody>
          </p:sp>
          <p:sp>
            <p:nvSpPr>
              <p:cNvPr id="24" name="Text Box 14">
                <a:extLst>
                  <a:ext uri="{FF2B5EF4-FFF2-40B4-BE49-F238E27FC236}">
                    <a16:creationId xmlns:a16="http://schemas.microsoft.com/office/drawing/2014/main" id="{6CE82D41-5D9B-82DF-3667-1D8B2BCEC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30" y="662"/>
                <a:ext cx="67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dirty="0"/>
                  <a:t>Bryozoan</a:t>
                </a:r>
              </a:p>
            </p:txBody>
          </p:sp>
          <p:sp>
            <p:nvSpPr>
              <p:cNvPr id="25" name="Text Box 15">
                <a:extLst>
                  <a:ext uri="{FF2B5EF4-FFF2-40B4-BE49-F238E27FC236}">
                    <a16:creationId xmlns:a16="http://schemas.microsoft.com/office/drawing/2014/main" id="{0D67B3E5-9759-A14E-DEB9-7FF2613E6E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48" y="2188"/>
                <a:ext cx="111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/>
                  <a:t>Calcareous algae</a:t>
                </a:r>
              </a:p>
            </p:txBody>
          </p:sp>
          <p:sp>
            <p:nvSpPr>
              <p:cNvPr id="26" name="Line 18">
                <a:extLst>
                  <a:ext uri="{FF2B5EF4-FFF2-40B4-BE49-F238E27FC236}">
                    <a16:creationId xmlns:a16="http://schemas.microsoft.com/office/drawing/2014/main" id="{B05D7CFB-0E5A-141F-748C-D5760FC9E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0" y="3888"/>
                <a:ext cx="574" cy="48"/>
              </a:xfrm>
              <a:prstGeom prst="line">
                <a:avLst/>
              </a:prstGeom>
              <a:noFill/>
              <a:ln w="317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highlight>
                    <a:srgbClr val="000000"/>
                  </a:highlight>
                </a:endParaRPr>
              </a:p>
            </p:txBody>
          </p:sp>
          <p:sp>
            <p:nvSpPr>
              <p:cNvPr id="27" name="Line 19">
                <a:extLst>
                  <a:ext uri="{FF2B5EF4-FFF2-40B4-BE49-F238E27FC236}">
                    <a16:creationId xmlns:a16="http://schemas.microsoft.com/office/drawing/2014/main" id="{CC8C1704-826F-1F4A-A85E-BA880921E3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32" y="3264"/>
                <a:ext cx="576" cy="48"/>
              </a:xfrm>
              <a:prstGeom prst="line">
                <a:avLst/>
              </a:prstGeom>
              <a:noFill/>
              <a:ln w="317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highlight>
                    <a:srgbClr val="000000"/>
                  </a:highlight>
                </a:endParaRPr>
              </a:p>
            </p:txBody>
          </p:sp>
          <p:sp>
            <p:nvSpPr>
              <p:cNvPr id="28" name="Line 20">
                <a:extLst>
                  <a:ext uri="{FF2B5EF4-FFF2-40B4-BE49-F238E27FC236}">
                    <a16:creationId xmlns:a16="http://schemas.microsoft.com/office/drawing/2014/main" id="{B2ADE4C1-8216-829D-59D5-0E00DFF1AB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696" y="2304"/>
                <a:ext cx="768" cy="0"/>
              </a:xfrm>
              <a:prstGeom prst="line">
                <a:avLst/>
              </a:prstGeom>
              <a:noFill/>
              <a:ln w="317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highlight>
                    <a:srgbClr val="000000"/>
                  </a:highlight>
                </a:endParaRPr>
              </a:p>
            </p:txBody>
          </p:sp>
          <p:sp>
            <p:nvSpPr>
              <p:cNvPr id="29" name="Line 21">
                <a:extLst>
                  <a:ext uri="{FF2B5EF4-FFF2-40B4-BE49-F238E27FC236}">
                    <a16:creationId xmlns:a16="http://schemas.microsoft.com/office/drawing/2014/main" id="{96D19950-264B-1B06-3234-AC8B29F983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32" y="2688"/>
                <a:ext cx="624" cy="144"/>
              </a:xfrm>
              <a:prstGeom prst="line">
                <a:avLst/>
              </a:prstGeom>
              <a:noFill/>
              <a:ln w="317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highlight>
                    <a:srgbClr val="000000"/>
                  </a:highlight>
                </a:endParaRPr>
              </a:p>
            </p:txBody>
          </p:sp>
          <p:sp>
            <p:nvSpPr>
              <p:cNvPr id="30" name="Line 22">
                <a:extLst>
                  <a:ext uri="{FF2B5EF4-FFF2-40B4-BE49-F238E27FC236}">
                    <a16:creationId xmlns:a16="http://schemas.microsoft.com/office/drawing/2014/main" id="{B0398CA3-163E-E363-F03B-8A22616034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12" y="1392"/>
                <a:ext cx="1296" cy="48"/>
              </a:xfrm>
              <a:prstGeom prst="line">
                <a:avLst/>
              </a:prstGeom>
              <a:noFill/>
              <a:ln w="317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highlight>
                    <a:srgbClr val="000000"/>
                  </a:highlight>
                </a:endParaRPr>
              </a:p>
            </p:txBody>
          </p:sp>
          <p:sp>
            <p:nvSpPr>
              <p:cNvPr id="31" name="Line 23">
                <a:extLst>
                  <a:ext uri="{FF2B5EF4-FFF2-40B4-BE49-F238E27FC236}">
                    <a16:creationId xmlns:a16="http://schemas.microsoft.com/office/drawing/2014/main" id="{9AD86A46-7EE9-A669-E2EB-644F7A8E09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" y="816"/>
                <a:ext cx="624" cy="96"/>
              </a:xfrm>
              <a:prstGeom prst="line">
                <a:avLst/>
              </a:prstGeom>
              <a:noFill/>
              <a:ln w="317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highlight>
                    <a:srgbClr val="000000"/>
                  </a:highlight>
                </a:endParaRPr>
              </a:p>
            </p:txBody>
          </p:sp>
          <p:sp>
            <p:nvSpPr>
              <p:cNvPr id="32" name="Line 24">
                <a:extLst>
                  <a:ext uri="{FF2B5EF4-FFF2-40B4-BE49-F238E27FC236}">
                    <a16:creationId xmlns:a16="http://schemas.microsoft.com/office/drawing/2014/main" id="{1BD05936-70CD-2A29-6E04-53EDEA0A5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864"/>
                <a:ext cx="624" cy="48"/>
              </a:xfrm>
              <a:prstGeom prst="line">
                <a:avLst/>
              </a:prstGeom>
              <a:noFill/>
              <a:ln w="317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highlight>
                    <a:srgbClr val="000000"/>
                  </a:highlight>
                </a:endParaRPr>
              </a:p>
            </p:txBody>
          </p:sp>
          <p:sp>
            <p:nvSpPr>
              <p:cNvPr id="33" name="Line 25">
                <a:extLst>
                  <a:ext uri="{FF2B5EF4-FFF2-40B4-BE49-F238E27FC236}">
                    <a16:creationId xmlns:a16="http://schemas.microsoft.com/office/drawing/2014/main" id="{794C44CB-4A5B-92E9-43BD-7CA581B61A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392"/>
                <a:ext cx="720" cy="48"/>
              </a:xfrm>
              <a:prstGeom prst="line">
                <a:avLst/>
              </a:prstGeom>
              <a:noFill/>
              <a:ln w="317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highlight>
                    <a:srgbClr val="000000"/>
                  </a:highlight>
                </a:endParaRPr>
              </a:p>
            </p:txBody>
          </p:sp>
          <p:sp>
            <p:nvSpPr>
              <p:cNvPr id="34" name="Line 26">
                <a:extLst>
                  <a:ext uri="{FF2B5EF4-FFF2-40B4-BE49-F238E27FC236}">
                    <a16:creationId xmlns:a16="http://schemas.microsoft.com/office/drawing/2014/main" id="{C1EEE873-55A4-ED70-91F5-6F1285C2B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2448"/>
                <a:ext cx="864" cy="192"/>
              </a:xfrm>
              <a:prstGeom prst="line">
                <a:avLst/>
              </a:prstGeom>
              <a:noFill/>
              <a:ln w="317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highlight>
                    <a:srgbClr val="000000"/>
                  </a:highlight>
                </a:endParaRPr>
              </a:p>
            </p:txBody>
          </p:sp>
          <p:sp>
            <p:nvSpPr>
              <p:cNvPr id="35" name="Line 27">
                <a:extLst>
                  <a:ext uri="{FF2B5EF4-FFF2-40B4-BE49-F238E27FC236}">
                    <a16:creationId xmlns:a16="http://schemas.microsoft.com/office/drawing/2014/main" id="{3A37EDC4-0F90-8715-49AC-E49AC4562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4" y="3744"/>
                <a:ext cx="480" cy="48"/>
              </a:xfrm>
              <a:prstGeom prst="line">
                <a:avLst/>
              </a:prstGeom>
              <a:noFill/>
              <a:ln w="3175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highlight>
                    <a:srgbClr val="000000"/>
                  </a:highligh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82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958887-C6B6-25BF-8EE3-5C3D1A540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8AC4D4-9897-A5BC-E626-726CD55FC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9405A4-C741-260F-51C1-514DBC4C2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4C916FFE-390C-C0D1-9F5A-5CBCFCC1A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78044D-C34C-C76A-3178-6030A3772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CC08BF-8C80-5D61-CCD9-46488F1D622A}"/>
              </a:ext>
            </a:extLst>
          </p:cNvPr>
          <p:cNvGrpSpPr/>
          <p:nvPr/>
        </p:nvGrpSpPr>
        <p:grpSpPr>
          <a:xfrm>
            <a:off x="1359020" y="162838"/>
            <a:ext cx="10402920" cy="6697896"/>
            <a:chOff x="1359020" y="162838"/>
            <a:chExt cx="10402920" cy="669789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E2DF44B-D307-86F0-B952-FB5FCB304C0E}"/>
                </a:ext>
              </a:extLst>
            </p:cNvPr>
            <p:cNvGrpSpPr/>
            <p:nvPr/>
          </p:nvGrpSpPr>
          <p:grpSpPr>
            <a:xfrm>
              <a:off x="1359020" y="162838"/>
              <a:ext cx="3635231" cy="6697896"/>
              <a:chOff x="1575596" y="162838"/>
              <a:chExt cx="3635231" cy="669789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1EC6C73-6A48-25E3-4762-AD87A4344E4C}"/>
                  </a:ext>
                </a:extLst>
              </p:cNvPr>
              <p:cNvGrpSpPr/>
              <p:nvPr/>
            </p:nvGrpSpPr>
            <p:grpSpPr>
              <a:xfrm>
                <a:off x="1575596" y="162838"/>
                <a:ext cx="3635231" cy="6697896"/>
                <a:chOff x="1575596" y="162838"/>
                <a:chExt cx="3635231" cy="6697896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93600F5D-EB72-4FF0-C075-F94290B92C84}"/>
                    </a:ext>
                  </a:extLst>
                </p:cNvPr>
                <p:cNvGrpSpPr/>
                <p:nvPr/>
              </p:nvGrpSpPr>
              <p:grpSpPr>
                <a:xfrm>
                  <a:off x="1575596" y="162838"/>
                  <a:ext cx="3635231" cy="6697896"/>
                  <a:chOff x="1287498" y="75156"/>
                  <a:chExt cx="3635231" cy="6697896"/>
                </a:xfrm>
              </p:grpSpPr>
              <p:pic>
                <p:nvPicPr>
                  <p:cNvPr id="3" name="Picture 2" descr="A close-up of several images of a rock&#10;&#10;AI-generated content may be incorrect.">
                    <a:extLst>
                      <a:ext uri="{FF2B5EF4-FFF2-40B4-BE49-F238E27FC236}">
                        <a16:creationId xmlns:a16="http://schemas.microsoft.com/office/drawing/2014/main" id="{96897343-D332-F24F-3613-99D93D7F02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287498" y="75156"/>
                    <a:ext cx="3270758" cy="6697896"/>
                  </a:xfrm>
                  <a:prstGeom prst="rect">
                    <a:avLst/>
                  </a:prstGeom>
                </p:spPr>
              </p:pic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F359DB67-9BF2-DB10-9993-DCDB9CCB99DC}"/>
                      </a:ext>
                    </a:extLst>
                  </p:cNvPr>
                  <p:cNvSpPr/>
                  <p:nvPr/>
                </p:nvSpPr>
                <p:spPr>
                  <a:xfrm>
                    <a:off x="4487040" y="1590806"/>
                    <a:ext cx="435689" cy="4885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48B57D4B-6E7C-DE9B-C024-D01FF67440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88280" y="5239214"/>
                  <a:ext cx="257485" cy="247186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11ADFCA-B851-6CC3-A0AA-500997B045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37101" y="2696739"/>
                <a:ext cx="233093" cy="223769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CF95E9-2DF9-D635-7CAC-FA20B0E6142E}"/>
                </a:ext>
              </a:extLst>
            </p:cNvPr>
            <p:cNvSpPr txBox="1"/>
            <p:nvPr/>
          </p:nvSpPr>
          <p:spPr>
            <a:xfrm>
              <a:off x="7554484" y="6493509"/>
              <a:ext cx="24603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Modified after Kenter et al., 2005                         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C53D431-F0A6-8597-0934-FFCFD6EFA792}"/>
                </a:ext>
              </a:extLst>
            </p:cNvPr>
            <p:cNvGrpSpPr/>
            <p:nvPr/>
          </p:nvGrpSpPr>
          <p:grpSpPr>
            <a:xfrm>
              <a:off x="3569459" y="1241782"/>
              <a:ext cx="7494689" cy="5231638"/>
              <a:chOff x="3918378" y="1265843"/>
              <a:chExt cx="7494689" cy="523163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BB2F01AD-8A99-A00D-A86D-8FD1180BCD7E}"/>
                  </a:ext>
                </a:extLst>
              </p:cNvPr>
              <p:cNvGrpSpPr/>
              <p:nvPr/>
            </p:nvGrpSpPr>
            <p:grpSpPr>
              <a:xfrm>
                <a:off x="3918378" y="1265843"/>
                <a:ext cx="7494689" cy="5231638"/>
                <a:chOff x="4137101" y="1678488"/>
                <a:chExt cx="6264933" cy="4177689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D7793D00-3ABD-53D6-1373-11476A7926C2}"/>
                    </a:ext>
                  </a:extLst>
                </p:cNvPr>
                <p:cNvGrpSpPr/>
                <p:nvPr/>
              </p:nvGrpSpPr>
              <p:grpSpPr>
                <a:xfrm>
                  <a:off x="4775138" y="1678488"/>
                  <a:ext cx="5626896" cy="4177689"/>
                  <a:chOff x="4487040" y="1590806"/>
                  <a:chExt cx="5626896" cy="4177689"/>
                </a:xfrm>
              </p:grpSpPr>
              <p:pic>
                <p:nvPicPr>
                  <p:cNvPr id="30" name="Picture 29" descr="A close-up of several images of a rock&#10;&#10;AI-generated content may be incorrect.">
                    <a:extLst>
                      <a:ext uri="{FF2B5EF4-FFF2-40B4-BE49-F238E27FC236}">
                        <a16:creationId xmlns:a16="http://schemas.microsoft.com/office/drawing/2014/main" id="{E28FB54F-4650-C327-A147-0CF7251C4A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4922729" y="1590806"/>
                    <a:ext cx="5191207" cy="4177689"/>
                  </a:xfrm>
                  <a:prstGeom prst="rect">
                    <a:avLst/>
                  </a:prstGeom>
                </p:spPr>
              </p:pic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AA8A244F-C809-90A9-AF6F-DC4E658E200C}"/>
                      </a:ext>
                    </a:extLst>
                  </p:cNvPr>
                  <p:cNvSpPr/>
                  <p:nvPr/>
                </p:nvSpPr>
                <p:spPr>
                  <a:xfrm>
                    <a:off x="4487040" y="1590806"/>
                    <a:ext cx="435689" cy="4885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474C338E-E37A-958E-EBA9-C8EA9AB209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37101" y="2696739"/>
                  <a:ext cx="233093" cy="223769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0BC845E-FE8B-8156-2CE8-FA272593F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87528" y="1360597"/>
                <a:ext cx="365987" cy="39652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A4FC41C-61A3-12E9-772C-7A0094238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00838" y="1365631"/>
                <a:ext cx="365987" cy="3513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002902D-BC70-B36D-6BFB-948BB9A58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87924" y="3948416"/>
                <a:ext cx="361336" cy="34688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9CA1716-E430-EF5A-E4D1-171C36615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2371" y="3959569"/>
                <a:ext cx="361334" cy="346880"/>
              </a:xfrm>
              <a:prstGeom prst="rect">
                <a:avLst/>
              </a:prstGeom>
            </p:spPr>
          </p:pic>
        </p:grp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C164BAFC-D603-245D-446E-2F645C46AA65}"/>
                </a:ext>
              </a:extLst>
            </p:cNvPr>
            <p:cNvSpPr txBox="1">
              <a:spLocks/>
            </p:cNvSpPr>
            <p:nvPr/>
          </p:nvSpPr>
          <p:spPr>
            <a:xfrm>
              <a:off x="4562196" y="360520"/>
              <a:ext cx="7199744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Asturias Lower Slope Breccia and Grain Flows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693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3265D-DE6F-4E40-B07F-46E700872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ECCDF6-504B-9607-313B-AE05F3244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C17C7D-5503-C174-259A-1C116FD96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843AC5FB-DF25-6EB2-4118-2FD434DAE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D12E3E-7E12-631D-1379-D50F1BB26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0AF302-8006-BC82-48C5-2FB12EA55284}"/>
              </a:ext>
            </a:extLst>
          </p:cNvPr>
          <p:cNvGrpSpPr/>
          <p:nvPr/>
        </p:nvGrpSpPr>
        <p:grpSpPr>
          <a:xfrm>
            <a:off x="609600" y="249045"/>
            <a:ext cx="10987668" cy="6114806"/>
            <a:chOff x="609600" y="249045"/>
            <a:chExt cx="10987668" cy="6114806"/>
          </a:xfrm>
        </p:grpSpPr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A0C71850-C3F1-0ADC-B9DC-3FDE03395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249045"/>
              <a:ext cx="1098766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en-US" sz="4000" b="1" dirty="0">
                  <a:latin typeface="+mj-lt"/>
                  <a:ea typeface="+mj-ea"/>
                  <a:cs typeface="+mj-cs"/>
                </a:rPr>
                <a:t>Depositional Model for Asturias Margin and Slope</a:t>
              </a: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BDDA71B0-BA32-07C5-6F4C-38CFD4A68B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003" y="5194300"/>
              <a:ext cx="9080997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FontTx/>
                <a:buChar char="•"/>
              </a:pPr>
              <a:r>
                <a:rPr lang="en-US" altLang="en-US" sz="2000" dirty="0"/>
                <a:t>Cemented </a:t>
              </a:r>
              <a:r>
                <a:rPr lang="en-US" altLang="en-US" sz="2000" dirty="0" err="1"/>
                <a:t>boundstone</a:t>
              </a:r>
              <a:r>
                <a:rPr lang="en-US" altLang="en-US" sz="2000" dirty="0"/>
                <a:t> and stabilized breccias from platform break to &gt;400 m</a:t>
              </a:r>
            </a:p>
            <a:p>
              <a:pPr>
                <a:spcAft>
                  <a:spcPts val="600"/>
                </a:spcAft>
                <a:buFontTx/>
                <a:buChar char="•"/>
              </a:pPr>
              <a:r>
                <a:rPr lang="en-US" altLang="en-US" sz="2000" dirty="0"/>
                <a:t>Detrital </a:t>
              </a:r>
              <a:r>
                <a:rPr lang="en-US" altLang="en-US" sz="2000" dirty="0" err="1"/>
                <a:t>boundstone</a:t>
              </a:r>
              <a:r>
                <a:rPr lang="en-US" altLang="en-US" sz="2000" dirty="0"/>
                <a:t> breccias and </a:t>
              </a:r>
              <a:r>
                <a:rPr lang="en-US" altLang="en-US" sz="2000" dirty="0" err="1"/>
                <a:t>rudstone</a:t>
              </a:r>
              <a:r>
                <a:rPr lang="en-US" altLang="en-US" sz="2000" dirty="0"/>
                <a:t> further downslope</a:t>
              </a:r>
            </a:p>
            <a:p>
              <a:pPr>
                <a:spcAft>
                  <a:spcPts val="600"/>
                </a:spcAft>
                <a:buFontTx/>
                <a:buChar char="•"/>
              </a:pPr>
              <a:r>
                <a:rPr lang="en-US" altLang="en-US" sz="2000" dirty="0"/>
                <a:t>Minimal platform top contribution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1F40E91-52D0-9939-BE25-CD98F7813B79}"/>
              </a:ext>
            </a:extLst>
          </p:cNvPr>
          <p:cNvSpPr txBox="1"/>
          <p:nvPr/>
        </p:nvSpPr>
        <p:spPr>
          <a:xfrm>
            <a:off x="7325361" y="4529019"/>
            <a:ext cx="40437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Modified after Kenter et al., 2003; Della Porta et al., 2008                         </a:t>
            </a:r>
          </a:p>
        </p:txBody>
      </p:sp>
      <p:pic>
        <p:nvPicPr>
          <p:cNvPr id="6" name="Picture 5" descr="A diagram of a structure&#10;&#10;AI-generated content may be incorrect.">
            <a:extLst>
              <a:ext uri="{FF2B5EF4-FFF2-40B4-BE49-F238E27FC236}">
                <a16:creationId xmlns:a16="http://schemas.microsoft.com/office/drawing/2014/main" id="{B4031CBA-4B6A-61FC-4C71-80FAD3750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680" y="1158240"/>
            <a:ext cx="11745948" cy="32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01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F3FE6E-72FD-7278-0612-ADE2AD6F1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EA02F27-9AFE-4F98-2E86-662E69875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EFD5BD-36F6-1456-B881-6C19C7C3C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14435F-8133-703A-A820-E7A6A9AD62E1}"/>
              </a:ext>
            </a:extLst>
          </p:cNvPr>
          <p:cNvGrpSpPr/>
          <p:nvPr/>
        </p:nvGrpSpPr>
        <p:grpSpPr>
          <a:xfrm>
            <a:off x="189980" y="0"/>
            <a:ext cx="11796777" cy="6858000"/>
            <a:chOff x="189980" y="0"/>
            <a:chExt cx="11796777" cy="6858000"/>
          </a:xfrm>
        </p:grpSpPr>
        <p:pic>
          <p:nvPicPr>
            <p:cNvPr id="7" name="Picture 6" descr="2014_CSL_Logo.jpg">
              <a:extLst>
                <a:ext uri="{FF2B5EF4-FFF2-40B4-BE49-F238E27FC236}">
                  <a16:creationId xmlns:a16="http://schemas.microsoft.com/office/drawing/2014/main" id="{B9E4483E-01CD-16AE-99EF-AB9A9ACA6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570" y="6386287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827E84-9BEA-2BED-8F09-2FF04BE80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8173" y="6188812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9704EEC-0162-4BE6-2220-337F3DD7A4D6}"/>
                </a:ext>
              </a:extLst>
            </p:cNvPr>
            <p:cNvSpPr txBox="1">
              <a:spLocks/>
            </p:cNvSpPr>
            <p:nvPr/>
          </p:nvSpPr>
          <p:spPr>
            <a:xfrm>
              <a:off x="4680780" y="72422"/>
              <a:ext cx="7199744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 err="1"/>
                <a:t>Capitan</a:t>
              </a:r>
              <a:r>
                <a:rPr lang="en-US" sz="4000" b="1" dirty="0"/>
                <a:t> Shelf Margin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926755-7271-E15E-70A7-A23FD827FF13}"/>
                </a:ext>
              </a:extLst>
            </p:cNvPr>
            <p:cNvGrpSpPr/>
            <p:nvPr/>
          </p:nvGrpSpPr>
          <p:grpSpPr>
            <a:xfrm>
              <a:off x="4787013" y="720346"/>
              <a:ext cx="7199744" cy="6106901"/>
              <a:chOff x="1145050" y="3924965"/>
              <a:chExt cx="9515952" cy="6601138"/>
            </a:xfrm>
          </p:grpSpPr>
          <p:pic>
            <p:nvPicPr>
              <p:cNvPr id="3" name="Picture 2" descr="A close-up of a structure&#10;&#10;AI-generated content may be incorrect.">
                <a:extLst>
                  <a:ext uri="{FF2B5EF4-FFF2-40B4-BE49-F238E27FC236}">
                    <a16:creationId xmlns:a16="http://schemas.microsoft.com/office/drawing/2014/main" id="{20D8B683-95B2-361A-FA81-359E0A78E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5050" y="3924965"/>
                <a:ext cx="9515952" cy="249121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30F189-8DFF-FE4F-533E-61DBC483B02F}"/>
                  </a:ext>
                </a:extLst>
              </p:cNvPr>
              <p:cNvSpPr txBox="1"/>
              <p:nvPr/>
            </p:nvSpPr>
            <p:spPr>
              <a:xfrm>
                <a:off x="3943336" y="10226686"/>
                <a:ext cx="5135799" cy="299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Modified after Garber et al., 1989; Harris and Saller, 1999                         </a:t>
                </a:r>
              </a:p>
            </p:txBody>
          </p:sp>
        </p:grpSp>
        <p:pic>
          <p:nvPicPr>
            <p:cNvPr id="5" name="Picture 4" descr="A close-up of a topographical map&#10;&#10;AI-generated content may be incorrect.">
              <a:extLst>
                <a:ext uri="{FF2B5EF4-FFF2-40B4-BE49-F238E27FC236}">
                  <a16:creationId xmlns:a16="http://schemas.microsoft.com/office/drawing/2014/main" id="{5FB65371-4EB8-2CDB-6BAB-468A8BDC8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980" y="0"/>
              <a:ext cx="4413380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A2CA00-D1BA-2609-B117-E2D2F384EAE8}"/>
                </a:ext>
              </a:extLst>
            </p:cNvPr>
            <p:cNvSpPr txBox="1"/>
            <p:nvPr/>
          </p:nvSpPr>
          <p:spPr>
            <a:xfrm>
              <a:off x="2615199" y="3227928"/>
              <a:ext cx="19743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Janson, 2025 Pers. Comm.</a:t>
              </a:r>
            </a:p>
          </p:txBody>
        </p:sp>
        <p:grpSp>
          <p:nvGrpSpPr>
            <p:cNvPr id="27" name="Group 19">
              <a:extLst>
                <a:ext uri="{FF2B5EF4-FFF2-40B4-BE49-F238E27FC236}">
                  <a16:creationId xmlns:a16="http://schemas.microsoft.com/office/drawing/2014/main" id="{B182184B-4CFD-FB58-E1D7-4C6D4EAA5F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7812" y="3045359"/>
              <a:ext cx="5550368" cy="3574819"/>
              <a:chOff x="288" y="816"/>
              <a:chExt cx="5144" cy="3252"/>
            </a:xfrm>
          </p:grpSpPr>
          <p:grpSp>
            <p:nvGrpSpPr>
              <p:cNvPr id="28" name="Group 10">
                <a:extLst>
                  <a:ext uri="{FF2B5EF4-FFF2-40B4-BE49-F238E27FC236}">
                    <a16:creationId xmlns:a16="http://schemas.microsoft.com/office/drawing/2014/main" id="{7B5A3C7C-D6B8-A54E-5A56-2C5614B459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" y="816"/>
                <a:ext cx="5133" cy="3252"/>
                <a:chOff x="299" y="880"/>
                <a:chExt cx="5133" cy="3252"/>
              </a:xfrm>
            </p:grpSpPr>
            <p:grpSp>
              <p:nvGrpSpPr>
                <p:cNvPr id="33" name="Group 2">
                  <a:extLst>
                    <a:ext uri="{FF2B5EF4-FFF2-40B4-BE49-F238E27FC236}">
                      <a16:creationId xmlns:a16="http://schemas.microsoft.com/office/drawing/2014/main" id="{933CF9E1-82F9-797E-00F3-8C0BE7571A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9" y="880"/>
                  <a:ext cx="5133" cy="3248"/>
                  <a:chOff x="336" y="832"/>
                  <a:chExt cx="5775" cy="3248"/>
                </a:xfrm>
              </p:grpSpPr>
              <p:pic>
                <p:nvPicPr>
                  <p:cNvPr id="36" name="Picture 3">
                    <a:extLst>
                      <a:ext uri="{FF2B5EF4-FFF2-40B4-BE49-F238E27FC236}">
                        <a16:creationId xmlns:a16="http://schemas.microsoft.com/office/drawing/2014/main" id="{A2692B51-6E1A-3AF0-0980-1C6AE6C2067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b="1761"/>
                  <a:stretch>
                    <a:fillRect/>
                  </a:stretch>
                </p:blipFill>
                <p:spPr bwMode="auto">
                  <a:xfrm>
                    <a:off x="336" y="832"/>
                    <a:ext cx="5775" cy="32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37" name="Freeform 4">
                    <a:extLst>
                      <a:ext uri="{FF2B5EF4-FFF2-40B4-BE49-F238E27FC236}">
                        <a16:creationId xmlns:a16="http://schemas.microsoft.com/office/drawing/2014/main" id="{6A34FFC9-E1CC-E270-AB63-542FD8C4F1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40" y="2112"/>
                    <a:ext cx="240" cy="3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40" y="376"/>
                      </a:cxn>
                    </a:cxnLst>
                    <a:rect l="0" t="0" r="r" b="b"/>
                    <a:pathLst>
                      <a:path w="240" h="376">
                        <a:moveTo>
                          <a:pt x="0" y="0"/>
                        </a:moveTo>
                        <a:lnTo>
                          <a:pt x="240" y="376"/>
                        </a:ln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Freeform 5">
                    <a:extLst>
                      <a:ext uri="{FF2B5EF4-FFF2-40B4-BE49-F238E27FC236}">
                        <a16:creationId xmlns:a16="http://schemas.microsoft.com/office/drawing/2014/main" id="{5664C793-151C-35AA-6F0F-60AA315457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36" y="2376"/>
                    <a:ext cx="312" cy="328"/>
                  </a:xfrm>
                  <a:custGeom>
                    <a:avLst/>
                    <a:gdLst/>
                    <a:ahLst/>
                    <a:cxnLst>
                      <a:cxn ang="0">
                        <a:pos x="312" y="0"/>
                      </a:cxn>
                      <a:cxn ang="0">
                        <a:pos x="0" y="328"/>
                      </a:cxn>
                    </a:cxnLst>
                    <a:rect l="0" t="0" r="r" b="b"/>
                    <a:pathLst>
                      <a:path w="312" h="328">
                        <a:moveTo>
                          <a:pt x="312" y="0"/>
                        </a:moveTo>
                        <a:lnTo>
                          <a:pt x="0" y="328"/>
                        </a:ln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" name="Oval 7">
                  <a:extLst>
                    <a:ext uri="{FF2B5EF4-FFF2-40B4-BE49-F238E27FC236}">
                      <a16:creationId xmlns:a16="http://schemas.microsoft.com/office/drawing/2014/main" id="{B84548C5-0F08-E9E0-901E-225D2819412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27" y="3183"/>
                  <a:ext cx="369" cy="369"/>
                </a:xfrm>
                <a:prstGeom prst="ellipse">
                  <a:avLst/>
                </a:prstGeom>
                <a:noFill/>
                <a:ln w="349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>
                    <a:latin typeface="Times New Roman" charset="0"/>
                  </a:endParaRPr>
                </a:p>
                <a:p>
                  <a:pPr algn="ctr"/>
                  <a:endParaRPr lang="en-US">
                    <a:latin typeface="Times New Roman" charset="0"/>
                  </a:endParaRPr>
                </a:p>
                <a:p>
                  <a:pPr algn="ctr"/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35" name="Oval 8">
                  <a:extLst>
                    <a:ext uri="{FF2B5EF4-FFF2-40B4-BE49-F238E27FC236}">
                      <a16:creationId xmlns:a16="http://schemas.microsoft.com/office/drawing/2014/main" id="{26211511-6BC7-1FAA-811B-13BE57D472A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72" y="3763"/>
                  <a:ext cx="369" cy="369"/>
                </a:xfrm>
                <a:prstGeom prst="ellipse">
                  <a:avLst/>
                </a:prstGeom>
                <a:noFill/>
                <a:ln w="349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Oval 9">
                <a:extLst>
                  <a:ext uri="{FF2B5EF4-FFF2-40B4-BE49-F238E27FC236}">
                    <a16:creationId xmlns:a16="http://schemas.microsoft.com/office/drawing/2014/main" id="{43BB9BBA-C45F-9222-CBE2-DCB3150AAE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95" y="2160"/>
                <a:ext cx="369" cy="369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Text Box 12">
                <a:extLst>
                  <a:ext uri="{FF2B5EF4-FFF2-40B4-BE49-F238E27FC236}">
                    <a16:creationId xmlns:a16="http://schemas.microsoft.com/office/drawing/2014/main" id="{A7A4C149-46B0-2D27-FF29-725D812FF8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" y="3370"/>
                <a:ext cx="804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 km </a:t>
                </a:r>
              </a:p>
              <a:p>
                <a:pPr algn="ctr"/>
                <a:r>
                  <a:rPr lang="en-US" sz="1400" b="1">
                    <a:solidFill>
                      <a:srgbClr val="00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progradation</a:t>
                </a:r>
                <a:endParaRPr lang="en-US">
                  <a:solidFill>
                    <a:srgbClr val="0099FF"/>
                  </a:solidFill>
                  <a:latin typeface="Times New Roman" charset="0"/>
                </a:endParaRPr>
              </a:p>
            </p:txBody>
          </p:sp>
          <p:sp>
            <p:nvSpPr>
              <p:cNvPr id="31" name="Text Box 13">
                <a:extLst>
                  <a:ext uri="{FF2B5EF4-FFF2-40B4-BE49-F238E27FC236}">
                    <a16:creationId xmlns:a16="http://schemas.microsoft.com/office/drawing/2014/main" id="{C747000D-DDCC-EB35-BA33-5E55D86CC9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8" y="1968"/>
                <a:ext cx="804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19 km </a:t>
                </a:r>
              </a:p>
              <a:p>
                <a:pPr algn="ctr"/>
                <a:r>
                  <a:rPr lang="en-US" sz="1400" b="1">
                    <a:solidFill>
                      <a:srgbClr val="00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progradation</a:t>
                </a:r>
                <a:endParaRPr lang="en-US">
                  <a:solidFill>
                    <a:srgbClr val="0099FF"/>
                  </a:solidFill>
                  <a:latin typeface="Times New Roman" charset="0"/>
                </a:endParaRPr>
              </a:p>
            </p:txBody>
          </p:sp>
          <p:sp>
            <p:nvSpPr>
              <p:cNvPr id="32" name="Text Box 14">
                <a:extLst>
                  <a:ext uri="{FF2B5EF4-FFF2-40B4-BE49-F238E27FC236}">
                    <a16:creationId xmlns:a16="http://schemas.microsoft.com/office/drawing/2014/main" id="{3EF5C1F7-F15E-EE4B-B09D-090D059912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4" y="2688"/>
                <a:ext cx="804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 km </a:t>
                </a:r>
              </a:p>
              <a:p>
                <a:pPr algn="ctr"/>
                <a:r>
                  <a:rPr lang="en-US" sz="1400" b="1">
                    <a:solidFill>
                      <a:srgbClr val="00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progradation</a:t>
                </a:r>
                <a:endParaRPr lang="en-US">
                  <a:solidFill>
                    <a:srgbClr val="0099FF"/>
                  </a:solidFill>
                  <a:latin typeface="Times New Roman" charset="0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76AD4CA-DAA5-2770-F462-61D7975C6586}"/>
              </a:ext>
            </a:extLst>
          </p:cNvPr>
          <p:cNvSpPr/>
          <p:nvPr/>
        </p:nvSpPr>
        <p:spPr>
          <a:xfrm>
            <a:off x="8964108" y="5982603"/>
            <a:ext cx="790724" cy="206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6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EFE69F-0BBA-D811-1548-1106773B9682}"/>
              </a:ext>
            </a:extLst>
          </p:cNvPr>
          <p:cNvGrpSpPr/>
          <p:nvPr/>
        </p:nvGrpSpPr>
        <p:grpSpPr>
          <a:xfrm>
            <a:off x="221232" y="105264"/>
            <a:ext cx="11709819" cy="6699115"/>
            <a:chOff x="221232" y="105264"/>
            <a:chExt cx="11709819" cy="6699115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7061AC5-F5DC-DA40-83A1-E4209009EA38}"/>
                </a:ext>
              </a:extLst>
            </p:cNvPr>
            <p:cNvSpPr txBox="1">
              <a:spLocks/>
            </p:cNvSpPr>
            <p:nvPr/>
          </p:nvSpPr>
          <p:spPr>
            <a:xfrm>
              <a:off x="4496348" y="105264"/>
              <a:ext cx="2674584" cy="7157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Key Points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40C3D10-342C-D94A-BC8B-0273F5101C4D}"/>
                </a:ext>
              </a:extLst>
            </p:cNvPr>
            <p:cNvSpPr txBox="1"/>
            <p:nvPr/>
          </p:nvSpPr>
          <p:spPr>
            <a:xfrm>
              <a:off x="221232" y="922584"/>
              <a:ext cx="5600533" cy="17436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  <a:scene3d>
                <a:camera prst="orthographicFront"/>
                <a:lightRig rig="threePt" dir="t"/>
              </a:scene3d>
              <a:sp3d extrusionH="76200">
                <a:extrusionClr>
                  <a:schemeClr val="bg1"/>
                </a:extrusionClr>
              </a:sp3d>
            </a:bodyPr>
            <a:lstStyle/>
            <a:p>
              <a:pPr marL="342900" lvl="0" indent="-342900" algn="just">
                <a:buFont typeface="Arial" panose="020B0604020202020204" pitchFamily="34" charset="0"/>
                <a:buChar char="•"/>
              </a:pPr>
              <a:r>
                <a:rPr lang="en-US" sz="2000" dirty="0"/>
                <a:t>Examples of a highly productive microbial </a:t>
              </a:r>
              <a:r>
                <a:rPr lang="en-US" sz="2000" dirty="0" err="1"/>
                <a:t>boundstone</a:t>
              </a:r>
              <a:r>
                <a:rPr lang="en-US" sz="2000" dirty="0"/>
                <a:t> factory extending significantly down the slope provide sedimentological insight and a depositional model to be used elsewhere.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endParaRPr lang="en-US" sz="2000" dirty="0"/>
            </a:p>
          </p:txBody>
        </p:sp>
        <p:pic>
          <p:nvPicPr>
            <p:cNvPr id="4" name="Picture 3" descr="2014_CSL_Logo.jpg">
              <a:extLst>
                <a:ext uri="{FF2B5EF4-FFF2-40B4-BE49-F238E27FC236}">
                  <a16:creationId xmlns:a16="http://schemas.microsoft.com/office/drawing/2014/main" id="{FDDDB1DC-1CD6-E7E3-924F-8B2C1E7C5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570" y="6408865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07E95C-A050-328E-FDFA-56030E2A54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8173" y="6222679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pic>
          <p:nvPicPr>
            <p:cNvPr id="12" name="Picture 11" descr="A close-up of a stone&#10;&#10;AI-generated content may be incorrect.">
              <a:extLst>
                <a:ext uri="{FF2B5EF4-FFF2-40B4-BE49-F238E27FC236}">
                  <a16:creationId xmlns:a16="http://schemas.microsoft.com/office/drawing/2014/main" id="{A76DC1CA-18BC-89C0-B7C7-83DCDDDA1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51365" y="2364393"/>
              <a:ext cx="10214246" cy="390355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859BF0-F54C-BD76-1B71-88B40A89AEFE}"/>
                </a:ext>
              </a:extLst>
            </p:cNvPr>
            <p:cNvSpPr txBox="1"/>
            <p:nvPr/>
          </p:nvSpPr>
          <p:spPr>
            <a:xfrm>
              <a:off x="5836892" y="807084"/>
              <a:ext cx="5873642" cy="17436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  <a:scene3d>
                <a:camera prst="orthographicFront"/>
                <a:lightRig rig="threePt" dir="t"/>
              </a:scene3d>
              <a:sp3d extrusionH="76200">
                <a:extrusionClr>
                  <a:schemeClr val="bg1"/>
                </a:extrusionClr>
              </a:sp3d>
            </a:bodyPr>
            <a:lstStyle/>
            <a:p>
              <a:pPr marL="342900" lvl="0" indent="-342900" algn="just">
                <a:buFont typeface="Arial" panose="020B0604020202020204" pitchFamily="34" charset="0"/>
                <a:buChar char="•"/>
              </a:pPr>
              <a:endParaRPr lang="en-US" sz="800" dirty="0"/>
            </a:p>
            <a:p>
              <a:pPr marL="342900" lvl="0" indent="-342900" algn="just">
                <a:buFont typeface="Arial" panose="020B0604020202020204" pitchFamily="34" charset="0"/>
                <a:buChar char="•"/>
              </a:pPr>
              <a:r>
                <a:rPr lang="en-US" sz="2000" dirty="0"/>
                <a:t>When the dominant factory is microbially induced, high rates of carbonate production extend to dis/aphotic depths and new production-water depth profiles should be considered. 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643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243B39-0E2C-C8C1-091B-D34AB78C0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A3B0F22-9CF2-04D1-7BCB-CB52EA995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F1181B-2AC2-897D-ED1D-1C7CB04F3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13E9B49F-7EE3-E395-1193-4D78E846F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C51E2F-6B99-0561-9F6A-AC90BE181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D630B6-466C-E9F8-0561-C7B720A5E48C}"/>
              </a:ext>
            </a:extLst>
          </p:cNvPr>
          <p:cNvGrpSpPr/>
          <p:nvPr/>
        </p:nvGrpSpPr>
        <p:grpSpPr>
          <a:xfrm>
            <a:off x="965201" y="20320"/>
            <a:ext cx="9347200" cy="6650838"/>
            <a:chOff x="1295973" y="379958"/>
            <a:chExt cx="9016427" cy="62912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D76B287-9D78-606A-481C-171CC49A2A05}"/>
                </a:ext>
              </a:extLst>
            </p:cNvPr>
            <p:cNvSpPr txBox="1">
              <a:spLocks/>
            </p:cNvSpPr>
            <p:nvPr/>
          </p:nvSpPr>
          <p:spPr>
            <a:xfrm>
              <a:off x="2608140" y="379958"/>
              <a:ext cx="7199744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 err="1"/>
                <a:t>Capitan</a:t>
              </a:r>
              <a:r>
                <a:rPr lang="en-US" sz="4000" b="1" dirty="0"/>
                <a:t> Shelf Margin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EEBCCB-3112-1B11-EF9B-219B473494E1}"/>
                </a:ext>
              </a:extLst>
            </p:cNvPr>
            <p:cNvSpPr txBox="1"/>
            <p:nvPr/>
          </p:nvSpPr>
          <p:spPr>
            <a:xfrm>
              <a:off x="1295973" y="6394159"/>
              <a:ext cx="16120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Harris and Saller, 1999                         </a:t>
              </a:r>
            </a:p>
          </p:txBody>
        </p:sp>
        <p:grpSp>
          <p:nvGrpSpPr>
            <p:cNvPr id="2" name="Group 13">
              <a:extLst>
                <a:ext uri="{FF2B5EF4-FFF2-40B4-BE49-F238E27FC236}">
                  <a16:creationId xmlns:a16="http://schemas.microsoft.com/office/drawing/2014/main" id="{84D1FC01-1A62-03A9-F5C7-665353894D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3087" y="1031875"/>
              <a:ext cx="8469313" cy="5580063"/>
              <a:chOff x="-3" y="746"/>
              <a:chExt cx="5335" cy="351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1F7C63FE-492D-0438-6049-B1B8E6D419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" y="746"/>
                <a:ext cx="4863" cy="3322"/>
                <a:chOff x="528" y="660"/>
                <a:chExt cx="5470" cy="3494"/>
              </a:xfrm>
            </p:grpSpPr>
            <p:pic>
              <p:nvPicPr>
                <p:cNvPr id="15" name="Picture 3">
                  <a:extLst>
                    <a:ext uri="{FF2B5EF4-FFF2-40B4-BE49-F238E27FC236}">
                      <a16:creationId xmlns:a16="http://schemas.microsoft.com/office/drawing/2014/main" id="{DF5F6220-FF10-4FD9-020B-E5157D70FFEF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" y="660"/>
                  <a:ext cx="5470" cy="34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" name="Freeform 4">
                  <a:extLst>
                    <a:ext uri="{FF2B5EF4-FFF2-40B4-BE49-F238E27FC236}">
                      <a16:creationId xmlns:a16="http://schemas.microsoft.com/office/drawing/2014/main" id="{4EA322D8-DD3B-B20B-5991-1DFAD8325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6" y="1072"/>
                  <a:ext cx="1416" cy="1520"/>
                </a:xfrm>
                <a:custGeom>
                  <a:avLst/>
                  <a:gdLst>
                    <a:gd name="T0" fmla="*/ 1416 w 1416"/>
                    <a:gd name="T1" fmla="*/ 0 h 1520"/>
                    <a:gd name="T2" fmla="*/ 872 w 1416"/>
                    <a:gd name="T3" fmla="*/ 16 h 1520"/>
                    <a:gd name="T4" fmla="*/ 888 w 1416"/>
                    <a:gd name="T5" fmla="*/ 16 h 1520"/>
                    <a:gd name="T6" fmla="*/ 808 w 1416"/>
                    <a:gd name="T7" fmla="*/ 104 h 1520"/>
                    <a:gd name="T8" fmla="*/ 720 w 1416"/>
                    <a:gd name="T9" fmla="*/ 312 h 1520"/>
                    <a:gd name="T10" fmla="*/ 688 w 1416"/>
                    <a:gd name="T11" fmla="*/ 784 h 1520"/>
                    <a:gd name="T12" fmla="*/ 648 w 1416"/>
                    <a:gd name="T13" fmla="*/ 1168 h 1520"/>
                    <a:gd name="T14" fmla="*/ 592 w 1416"/>
                    <a:gd name="T15" fmla="*/ 1480 h 1520"/>
                    <a:gd name="T16" fmla="*/ 344 w 1416"/>
                    <a:gd name="T17" fmla="*/ 1512 h 1520"/>
                    <a:gd name="T18" fmla="*/ 0 w 1416"/>
                    <a:gd name="T19" fmla="*/ 1520 h 1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16" h="1520">
                      <a:moveTo>
                        <a:pt x="1416" y="0"/>
                      </a:moveTo>
                      <a:lnTo>
                        <a:pt x="872" y="16"/>
                      </a:lnTo>
                      <a:lnTo>
                        <a:pt x="888" y="16"/>
                      </a:lnTo>
                      <a:lnTo>
                        <a:pt x="808" y="104"/>
                      </a:lnTo>
                      <a:lnTo>
                        <a:pt x="720" y="312"/>
                      </a:lnTo>
                      <a:lnTo>
                        <a:pt x="688" y="784"/>
                      </a:lnTo>
                      <a:lnTo>
                        <a:pt x="648" y="1168"/>
                      </a:lnTo>
                      <a:lnTo>
                        <a:pt x="592" y="1480"/>
                      </a:lnTo>
                      <a:lnTo>
                        <a:pt x="344" y="1512"/>
                      </a:lnTo>
                      <a:lnTo>
                        <a:pt x="0" y="1520"/>
                      </a:lnTo>
                    </a:path>
                  </a:pathLst>
                </a:custGeom>
                <a:noFill/>
                <a:ln w="50800">
                  <a:solidFill>
                    <a:srgbClr val="00FF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Freeform 5">
                  <a:extLst>
                    <a:ext uri="{FF2B5EF4-FFF2-40B4-BE49-F238E27FC236}">
                      <a16:creationId xmlns:a16="http://schemas.microsoft.com/office/drawing/2014/main" id="{1D1E4852-B70A-8DA0-017E-88F90A1815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2" y="2328"/>
                  <a:ext cx="1488" cy="432"/>
                </a:xfrm>
                <a:custGeom>
                  <a:avLst/>
                  <a:gdLst>
                    <a:gd name="T0" fmla="*/ 1488 w 1488"/>
                    <a:gd name="T1" fmla="*/ 0 h 432"/>
                    <a:gd name="T2" fmla="*/ 864 w 1488"/>
                    <a:gd name="T3" fmla="*/ 8 h 432"/>
                    <a:gd name="T4" fmla="*/ 712 w 1488"/>
                    <a:gd name="T5" fmla="*/ 224 h 432"/>
                    <a:gd name="T6" fmla="*/ 632 w 1488"/>
                    <a:gd name="T7" fmla="*/ 368 h 432"/>
                    <a:gd name="T8" fmla="*/ 504 w 1488"/>
                    <a:gd name="T9" fmla="*/ 432 h 432"/>
                    <a:gd name="T10" fmla="*/ 0 w 1488"/>
                    <a:gd name="T11" fmla="*/ 432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88" h="432">
                      <a:moveTo>
                        <a:pt x="1488" y="0"/>
                      </a:moveTo>
                      <a:lnTo>
                        <a:pt x="864" y="8"/>
                      </a:lnTo>
                      <a:lnTo>
                        <a:pt x="712" y="224"/>
                      </a:lnTo>
                      <a:lnTo>
                        <a:pt x="632" y="368"/>
                      </a:lnTo>
                      <a:lnTo>
                        <a:pt x="504" y="432"/>
                      </a:lnTo>
                      <a:lnTo>
                        <a:pt x="0" y="432"/>
                      </a:lnTo>
                    </a:path>
                  </a:pathLst>
                </a:custGeom>
                <a:noFill/>
                <a:ln w="50800">
                  <a:solidFill>
                    <a:srgbClr val="00FF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Freeform 6">
                  <a:extLst>
                    <a:ext uri="{FF2B5EF4-FFF2-40B4-BE49-F238E27FC236}">
                      <a16:creationId xmlns:a16="http://schemas.microsoft.com/office/drawing/2014/main" id="{5B5ADD2E-9BED-8BB8-EEC6-29B6E817B7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6" y="1096"/>
                  <a:ext cx="3120" cy="1064"/>
                </a:xfrm>
                <a:custGeom>
                  <a:avLst/>
                  <a:gdLst>
                    <a:gd name="T0" fmla="*/ 3120 w 3120"/>
                    <a:gd name="T1" fmla="*/ 1064 h 1064"/>
                    <a:gd name="T2" fmla="*/ 1968 w 3120"/>
                    <a:gd name="T3" fmla="*/ 528 h 1064"/>
                    <a:gd name="T4" fmla="*/ 984 w 3120"/>
                    <a:gd name="T5" fmla="*/ 368 h 1064"/>
                    <a:gd name="T6" fmla="*/ 112 w 3120"/>
                    <a:gd name="T7" fmla="*/ 104 h 1064"/>
                    <a:gd name="T8" fmla="*/ 0 w 3120"/>
                    <a:gd name="T9" fmla="*/ 0 h 10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20" h="1064">
                      <a:moveTo>
                        <a:pt x="3120" y="1064"/>
                      </a:moveTo>
                      <a:lnTo>
                        <a:pt x="1968" y="528"/>
                      </a:lnTo>
                      <a:lnTo>
                        <a:pt x="984" y="368"/>
                      </a:lnTo>
                      <a:lnTo>
                        <a:pt x="112" y="10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0" cap="flat" cmpd="sng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" name="Line 8">
                <a:extLst>
                  <a:ext uri="{FF2B5EF4-FFF2-40B4-BE49-F238E27FC236}">
                    <a16:creationId xmlns:a16="http://schemas.microsoft.com/office/drawing/2014/main" id="{33863968-5941-A778-7EF9-A1688BB35C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" y="1152"/>
                <a:ext cx="0" cy="13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" name="Text Box 9">
                <a:extLst>
                  <a:ext uri="{FF2B5EF4-FFF2-40B4-BE49-F238E27FC236}">
                    <a16:creationId xmlns:a16="http://schemas.microsoft.com/office/drawing/2014/main" id="{3694C8DF-216F-624F-0F98-A127EB8FF3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7" y="4087"/>
                <a:ext cx="1586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dirty="0"/>
                  <a:t>Modified after Harris and Saller, 1999</a:t>
                </a:r>
              </a:p>
            </p:txBody>
          </p:sp>
          <p:sp>
            <p:nvSpPr>
              <p:cNvPr id="10" name="Text Box 10">
                <a:extLst>
                  <a:ext uri="{FF2B5EF4-FFF2-40B4-BE49-F238E27FC236}">
                    <a16:creationId xmlns:a16="http://schemas.microsoft.com/office/drawing/2014/main" id="{F8E69FC2-5845-37F3-EBD6-BFFA29E333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" y="1125"/>
                <a:ext cx="166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b="1" dirty="0"/>
                  <a:t>0</a:t>
                </a:r>
              </a:p>
            </p:txBody>
          </p:sp>
          <p:sp>
            <p:nvSpPr>
              <p:cNvPr id="11" name="Text Box 11">
                <a:extLst>
                  <a:ext uri="{FF2B5EF4-FFF2-40B4-BE49-F238E27FC236}">
                    <a16:creationId xmlns:a16="http://schemas.microsoft.com/office/drawing/2014/main" id="{29556C63-845A-6056-5F4E-6F0F5A6232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" y="2467"/>
                <a:ext cx="366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b="1"/>
                  <a:t>500 m</a:t>
                </a:r>
              </a:p>
            </p:txBody>
          </p:sp>
          <p:sp>
            <p:nvSpPr>
              <p:cNvPr id="12" name="Text Box 12">
                <a:extLst>
                  <a:ext uri="{FF2B5EF4-FFF2-40B4-BE49-F238E27FC236}">
                    <a16:creationId xmlns:a16="http://schemas.microsoft.com/office/drawing/2014/main" id="{3F65019D-D408-1B2F-ABB3-13E6A8E928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1296"/>
                <a:ext cx="138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1" dirty="0"/>
                  <a:t>7 km of progradation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3038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72E43C-D6C0-DE48-0F72-CE8A6C42B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99AE5F0-2378-C47F-EEF2-54D60A950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170EF5-D75E-5A14-35DB-9816C607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0A7517-3641-4783-A27C-DBB865A8C832}"/>
              </a:ext>
            </a:extLst>
          </p:cNvPr>
          <p:cNvGrpSpPr/>
          <p:nvPr/>
        </p:nvGrpSpPr>
        <p:grpSpPr>
          <a:xfrm>
            <a:off x="60205" y="48506"/>
            <a:ext cx="12023246" cy="6733295"/>
            <a:chOff x="60205" y="48506"/>
            <a:chExt cx="12023246" cy="6733295"/>
          </a:xfrm>
        </p:grpSpPr>
        <p:pic>
          <p:nvPicPr>
            <p:cNvPr id="7" name="Picture 6" descr="2014_CSL_Logo.jpg">
              <a:extLst>
                <a:ext uri="{FF2B5EF4-FFF2-40B4-BE49-F238E27FC236}">
                  <a16:creationId xmlns:a16="http://schemas.microsoft.com/office/drawing/2014/main" id="{EB0D24F2-9126-80FC-7174-A26A8A6BA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5970" y="6386287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C97449-1A3E-9950-AB37-345F4DDE0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0573" y="6188812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69D017AD-5D58-2A92-7C1F-909C7916096A}"/>
                </a:ext>
              </a:extLst>
            </p:cNvPr>
            <p:cNvSpPr txBox="1">
              <a:spLocks/>
            </p:cNvSpPr>
            <p:nvPr/>
          </p:nvSpPr>
          <p:spPr>
            <a:xfrm>
              <a:off x="3537825" y="48506"/>
              <a:ext cx="5390431" cy="6745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 err="1"/>
                <a:t>Capitan</a:t>
              </a:r>
              <a:r>
                <a:rPr lang="en-US" sz="4000" b="1" dirty="0"/>
                <a:t> </a:t>
              </a:r>
              <a:r>
                <a:rPr lang="en-US" sz="4000" b="1" dirty="0" err="1"/>
                <a:t>Boundstone</a:t>
              </a:r>
              <a:endParaRPr lang="en-US" sz="40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68C654-839C-174B-EBAC-38237BEF7C87}"/>
                </a:ext>
              </a:extLst>
            </p:cNvPr>
            <p:cNvSpPr txBox="1"/>
            <p:nvPr/>
          </p:nvSpPr>
          <p:spPr>
            <a:xfrm>
              <a:off x="7986139" y="6379104"/>
              <a:ext cx="26115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Modifed</a:t>
              </a:r>
              <a:r>
                <a:rPr lang="en-US" sz="1200" dirty="0"/>
                <a:t> after Garber et al., 1989                         </a:t>
              </a:r>
            </a:p>
          </p:txBody>
        </p:sp>
        <p:pic>
          <p:nvPicPr>
            <p:cNvPr id="2" name="Picture 1" descr="A close-up of a stone wall&#10;&#10;AI-generated content may be incorrect.">
              <a:extLst>
                <a:ext uri="{FF2B5EF4-FFF2-40B4-BE49-F238E27FC236}">
                  <a16:creationId xmlns:a16="http://schemas.microsoft.com/office/drawing/2014/main" id="{5E10D5C8-D9AA-0BE8-5553-74D14F384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6162" y="1021810"/>
              <a:ext cx="4787441" cy="5404796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CB16EA4-0CFC-1799-C4CA-B65A736C696D}"/>
                </a:ext>
              </a:extLst>
            </p:cNvPr>
            <p:cNvGrpSpPr/>
            <p:nvPr/>
          </p:nvGrpSpPr>
          <p:grpSpPr>
            <a:xfrm>
              <a:off x="7544227" y="795647"/>
              <a:ext cx="4417555" cy="5325097"/>
              <a:chOff x="6862429" y="781050"/>
              <a:chExt cx="4497599" cy="5695951"/>
            </a:xfrm>
          </p:grpSpPr>
          <p:pic>
            <p:nvPicPr>
              <p:cNvPr id="3" name="Picture 4">
                <a:extLst>
                  <a:ext uri="{FF2B5EF4-FFF2-40B4-BE49-F238E27FC236}">
                    <a16:creationId xmlns:a16="http://schemas.microsoft.com/office/drawing/2014/main" id="{056DC7BD-3CC7-AE58-89B0-85E3F9521BD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lum bright="24000" contrast="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9000" y="781050"/>
                <a:ext cx="2505075" cy="3344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5">
                <a:extLst>
                  <a:ext uri="{FF2B5EF4-FFF2-40B4-BE49-F238E27FC236}">
                    <a16:creationId xmlns:a16="http://schemas.microsoft.com/office/drawing/2014/main" id="{9723587D-FC8F-9D59-4E66-71F99B15740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>
                <a:lum bright="30000" contrast="1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0600" y="3113088"/>
                <a:ext cx="2551113" cy="33639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8B30E224-E504-5B32-FE35-8E9672882D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62429" y="2641430"/>
                <a:ext cx="1963763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en-US" dirty="0"/>
                  <a:t>Microbial Cement</a:t>
                </a:r>
              </a:p>
              <a:p>
                <a:pPr algn="ctr"/>
                <a:r>
                  <a:rPr lang="en-US" altLang="en-US" dirty="0"/>
                  <a:t>Encrustation</a:t>
                </a:r>
              </a:p>
            </p:txBody>
          </p:sp>
          <p:sp>
            <p:nvSpPr>
              <p:cNvPr id="9" name="Text Box 7">
                <a:extLst>
                  <a:ext uri="{FF2B5EF4-FFF2-40B4-BE49-F238E27FC236}">
                    <a16:creationId xmlns:a16="http://schemas.microsoft.com/office/drawing/2014/main" id="{AA8C9FE3-99FD-86ED-B83A-DDB480BCCD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31942" y="1145659"/>
                <a:ext cx="87844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en-US" dirty="0"/>
                  <a:t>Sponge</a:t>
                </a:r>
              </a:p>
            </p:txBody>
          </p:sp>
          <p:sp>
            <p:nvSpPr>
              <p:cNvPr id="10" name="Text Box 8">
                <a:extLst>
                  <a:ext uri="{FF2B5EF4-FFF2-40B4-BE49-F238E27FC236}">
                    <a16:creationId xmlns:a16="http://schemas.microsoft.com/office/drawing/2014/main" id="{7F219BCD-D9FF-6C3C-4CA7-2B5E023938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80147" y="2095903"/>
                <a:ext cx="1679881" cy="691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en-US" dirty="0"/>
                  <a:t>Internal </a:t>
                </a:r>
              </a:p>
              <a:p>
                <a:pPr algn="ctr"/>
                <a:r>
                  <a:rPr lang="en-US" altLang="en-US" dirty="0"/>
                  <a:t>Sediment</a:t>
                </a:r>
              </a:p>
            </p:txBody>
          </p:sp>
          <p:sp>
            <p:nvSpPr>
              <p:cNvPr id="11" name="Text Box 9">
                <a:extLst>
                  <a:ext uri="{FF2B5EF4-FFF2-40B4-BE49-F238E27FC236}">
                    <a16:creationId xmlns:a16="http://schemas.microsoft.com/office/drawing/2014/main" id="{18D3C7CB-1203-F46E-71DB-B544B498D2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60110" y="5792271"/>
                <a:ext cx="255625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en-US" dirty="0"/>
                  <a:t>Botryoidal Cement</a:t>
                </a:r>
              </a:p>
            </p:txBody>
          </p:sp>
          <p:sp>
            <p:nvSpPr>
              <p:cNvPr id="12" name="Text Box 10">
                <a:extLst>
                  <a:ext uri="{FF2B5EF4-FFF2-40B4-BE49-F238E27FC236}">
                    <a16:creationId xmlns:a16="http://schemas.microsoft.com/office/drawing/2014/main" id="{C9DD00B0-8C00-1860-9B48-9F5C143F8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26160" y="4554060"/>
                <a:ext cx="190880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en-US" dirty="0"/>
                  <a:t>Micrite Cement</a:t>
                </a:r>
              </a:p>
            </p:txBody>
          </p:sp>
          <p:sp>
            <p:nvSpPr>
              <p:cNvPr id="13" name="Line 11">
                <a:extLst>
                  <a:ext uri="{FF2B5EF4-FFF2-40B4-BE49-F238E27FC236}">
                    <a16:creationId xmlns:a16="http://schemas.microsoft.com/office/drawing/2014/main" id="{C747F073-66E0-BDF5-0169-6CEE593DC0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534399" y="1314449"/>
                <a:ext cx="1334429" cy="4892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2">
                <a:extLst>
                  <a:ext uri="{FF2B5EF4-FFF2-40B4-BE49-F238E27FC236}">
                    <a16:creationId xmlns:a16="http://schemas.microsoft.com/office/drawing/2014/main" id="{9F20A8B9-B930-E1F0-F12E-BFD43E50EB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763000" y="2381250"/>
                <a:ext cx="1105828" cy="4892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3">
                <a:extLst>
                  <a:ext uri="{FF2B5EF4-FFF2-40B4-BE49-F238E27FC236}">
                    <a16:creationId xmlns:a16="http://schemas.microsoft.com/office/drawing/2014/main" id="{5D58049D-5194-1AB9-037A-8FD3B451EF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15400" y="4667250"/>
                <a:ext cx="533400" cy="76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14">
                <a:extLst>
                  <a:ext uri="{FF2B5EF4-FFF2-40B4-BE49-F238E27FC236}">
                    <a16:creationId xmlns:a16="http://schemas.microsoft.com/office/drawing/2014/main" id="{7496598E-AFC9-39F8-2D38-8CACF14E7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14517" y="5787948"/>
                <a:ext cx="628185" cy="16680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29">
                <a:extLst>
                  <a:ext uri="{FF2B5EF4-FFF2-40B4-BE49-F238E27FC236}">
                    <a16:creationId xmlns:a16="http://schemas.microsoft.com/office/drawing/2014/main" id="{2F8DDAAF-3C6F-F6EF-C409-6150777D3B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43800" y="1924050"/>
                <a:ext cx="304800" cy="7620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2" name="Picture 21" descr="1990 SEPM Slide Set 5.jpg">
              <a:extLst>
                <a:ext uri="{FF2B5EF4-FFF2-40B4-BE49-F238E27FC236}">
                  <a16:creationId xmlns:a16="http://schemas.microsoft.com/office/drawing/2014/main" id="{53ABBC5E-7C86-7C85-F0B4-3703BEC42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contrast="28000"/>
            </a:blip>
            <a:srcRect/>
            <a:stretch>
              <a:fillRect/>
            </a:stretch>
          </p:blipFill>
          <p:spPr>
            <a:xfrm>
              <a:off x="119966" y="55043"/>
              <a:ext cx="2597769" cy="1531567"/>
            </a:xfrm>
            <a:prstGeom prst="rect">
              <a:avLst/>
            </a:prstGeom>
          </p:spPr>
        </p:pic>
        <p:pic>
          <p:nvPicPr>
            <p:cNvPr id="23" name="Picture 22" descr="1990 SEPM Slide Set 5.jpg">
              <a:extLst>
                <a:ext uri="{FF2B5EF4-FFF2-40B4-BE49-F238E27FC236}">
                  <a16:creationId xmlns:a16="http://schemas.microsoft.com/office/drawing/2014/main" id="{17D041D3-702C-0C77-7A05-1D7876AFA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0393" y="2068537"/>
              <a:ext cx="2507943" cy="3987879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EDFC44-9D62-B044-8CDC-9C5829198247}"/>
                </a:ext>
              </a:extLst>
            </p:cNvPr>
            <p:cNvSpPr/>
            <p:nvPr/>
          </p:nvSpPr>
          <p:spPr>
            <a:xfrm>
              <a:off x="60205" y="1166997"/>
              <a:ext cx="1282268" cy="478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654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F989D1-CB0D-CF7E-4EA7-CE7FFDE7C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CDC4981-3F87-EE8C-ACBF-259852A69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6F105C-81AD-6A13-8362-45B463BEF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1BFF1A-7080-4615-FE3B-1DA157F49FB7}"/>
              </a:ext>
            </a:extLst>
          </p:cNvPr>
          <p:cNvGrpSpPr/>
          <p:nvPr/>
        </p:nvGrpSpPr>
        <p:grpSpPr>
          <a:xfrm>
            <a:off x="912244" y="59543"/>
            <a:ext cx="11254761" cy="6722258"/>
            <a:chOff x="912244" y="59543"/>
            <a:chExt cx="11254761" cy="6722258"/>
          </a:xfrm>
        </p:grpSpPr>
        <p:pic>
          <p:nvPicPr>
            <p:cNvPr id="7" name="Picture 6" descr="2014_CSL_Logo.jpg">
              <a:extLst>
                <a:ext uri="{FF2B5EF4-FFF2-40B4-BE49-F238E27FC236}">
                  <a16:creationId xmlns:a16="http://schemas.microsoft.com/office/drawing/2014/main" id="{0A636FC2-BC4F-CA6F-5495-4AE96580F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570" y="6386287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B33F94-462B-C1CC-A0BF-3711EC469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8173" y="6188812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14A2669-964F-4DD1-D1B4-2D89CD6E726B}"/>
                </a:ext>
              </a:extLst>
            </p:cNvPr>
            <p:cNvSpPr txBox="1">
              <a:spLocks/>
            </p:cNvSpPr>
            <p:nvPr/>
          </p:nvSpPr>
          <p:spPr>
            <a:xfrm>
              <a:off x="2245404" y="59543"/>
              <a:ext cx="7901810" cy="6745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 err="1"/>
                <a:t>Capitan</a:t>
              </a:r>
              <a:r>
                <a:rPr lang="en-US" sz="4000" b="1" dirty="0"/>
                <a:t> </a:t>
              </a:r>
              <a:r>
                <a:rPr lang="en-US" sz="4000" b="1" dirty="0" err="1"/>
                <a:t>Boundstone</a:t>
              </a:r>
              <a:endParaRPr lang="en-US" sz="4000" b="1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3115CD-9B90-CD36-3BF4-B3C2B7B545D0}"/>
                </a:ext>
              </a:extLst>
            </p:cNvPr>
            <p:cNvGrpSpPr/>
            <p:nvPr/>
          </p:nvGrpSpPr>
          <p:grpSpPr>
            <a:xfrm>
              <a:off x="912244" y="639695"/>
              <a:ext cx="10019068" cy="6142106"/>
              <a:chOff x="912244" y="639695"/>
              <a:chExt cx="10019068" cy="614210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875EB01-E917-60DE-CC6A-11C585AE4231}"/>
                  </a:ext>
                </a:extLst>
              </p:cNvPr>
              <p:cNvGrpSpPr/>
              <p:nvPr/>
            </p:nvGrpSpPr>
            <p:grpSpPr>
              <a:xfrm>
                <a:off x="912244" y="639695"/>
                <a:ext cx="9866668" cy="6142106"/>
                <a:chOff x="912244" y="639695"/>
                <a:chExt cx="9866668" cy="6142106"/>
              </a:xfrm>
            </p:grpSpPr>
            <p:pic>
              <p:nvPicPr>
                <p:cNvPr id="4" name="Picture 3" descr="A collage of different types of rock&#10;&#10;AI-generated content may be incorrect.">
                  <a:extLst>
                    <a:ext uri="{FF2B5EF4-FFF2-40B4-BE49-F238E27FC236}">
                      <a16:creationId xmlns:a16="http://schemas.microsoft.com/office/drawing/2014/main" id="{A12408A6-D438-0958-3DE2-FB54F9E3A1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13088" y="665453"/>
                  <a:ext cx="9340771" cy="6116348"/>
                </a:xfrm>
                <a:prstGeom prst="rect">
                  <a:avLst/>
                </a:prstGeom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FB2AACEB-CB6A-51CD-4B2B-2E973867E284}"/>
                    </a:ext>
                  </a:extLst>
                </p:cNvPr>
                <p:cNvSpPr/>
                <p:nvPr/>
              </p:nvSpPr>
              <p:spPr>
                <a:xfrm>
                  <a:off x="6941713" y="639695"/>
                  <a:ext cx="3837199" cy="300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372ED43-2ECC-80F8-22E6-2E08A201A2D5}"/>
                    </a:ext>
                  </a:extLst>
                </p:cNvPr>
                <p:cNvSpPr/>
                <p:nvPr/>
              </p:nvSpPr>
              <p:spPr>
                <a:xfrm>
                  <a:off x="912244" y="663305"/>
                  <a:ext cx="3837199" cy="3004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C7F712-C7CC-E56C-6DDD-06AEB1AFCAB3}"/>
                  </a:ext>
                </a:extLst>
              </p:cNvPr>
              <p:cNvSpPr/>
              <p:nvPr/>
            </p:nvSpPr>
            <p:spPr>
              <a:xfrm>
                <a:off x="10328856" y="6386287"/>
                <a:ext cx="602456" cy="3955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D20A48-07FC-5FD9-EBCC-D530D09605B7}"/>
                </a:ext>
              </a:extLst>
            </p:cNvPr>
            <p:cNvSpPr txBox="1"/>
            <p:nvPr/>
          </p:nvSpPr>
          <p:spPr>
            <a:xfrm>
              <a:off x="10328856" y="5044354"/>
              <a:ext cx="18381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Modified after Kirkland et al., 1993, 1998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970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5A7A9-A251-1D84-0D9A-6258B8365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BA3346B-3755-13FA-AB09-7C896738F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01A832-D097-07AF-F728-D5ABEE5B7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92280E-A8F2-0FE7-9538-760FB2235C6A}"/>
              </a:ext>
            </a:extLst>
          </p:cNvPr>
          <p:cNvGrpSpPr/>
          <p:nvPr/>
        </p:nvGrpSpPr>
        <p:grpSpPr>
          <a:xfrm>
            <a:off x="330201" y="144231"/>
            <a:ext cx="11633604" cy="6637570"/>
            <a:chOff x="330201" y="144231"/>
            <a:chExt cx="11633604" cy="6637570"/>
          </a:xfrm>
        </p:grpSpPr>
        <p:pic>
          <p:nvPicPr>
            <p:cNvPr id="7" name="Picture 6" descr="2014_CSL_Logo.jpg">
              <a:extLst>
                <a:ext uri="{FF2B5EF4-FFF2-40B4-BE49-F238E27FC236}">
                  <a16:creationId xmlns:a16="http://schemas.microsoft.com/office/drawing/2014/main" id="{B9011C16-714D-D0BB-6BB2-0293AE1AC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570" y="6386287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26C7D0-2DBA-B295-E50A-CC4417C46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8173" y="6188812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sp>
          <p:nvSpPr>
            <p:cNvPr id="2" name="Text Box 4">
              <a:extLst>
                <a:ext uri="{FF2B5EF4-FFF2-40B4-BE49-F238E27FC236}">
                  <a16:creationId xmlns:a16="http://schemas.microsoft.com/office/drawing/2014/main" id="{77C6E2B6-51BC-F9E9-D180-89369F7C00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201" y="144231"/>
              <a:ext cx="1160085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en-US" sz="4000" b="1" dirty="0">
                  <a:latin typeface="+mj-lt"/>
                  <a:ea typeface="+mj-ea"/>
                  <a:cs typeface="+mj-cs"/>
                </a:rPr>
                <a:t>Depositional Model for </a:t>
              </a:r>
              <a:r>
                <a:rPr lang="en-US" altLang="en-US" sz="4000" b="1" dirty="0" err="1">
                  <a:latin typeface="+mj-lt"/>
                  <a:ea typeface="+mj-ea"/>
                  <a:cs typeface="+mj-cs"/>
                </a:rPr>
                <a:t>Capitan</a:t>
              </a:r>
              <a:r>
                <a:rPr lang="en-US" altLang="en-US" sz="4000" b="1" dirty="0">
                  <a:latin typeface="+mj-lt"/>
                  <a:ea typeface="+mj-ea"/>
                  <a:cs typeface="+mj-cs"/>
                </a:rPr>
                <a:t> Margin and Slope</a:t>
              </a:r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FD768E74-ABFC-A4D3-9FE5-99A9E2AAED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21" r="21121" b="1239"/>
            <a:stretch>
              <a:fillRect/>
            </a:stretch>
          </p:blipFill>
          <p:spPr bwMode="auto">
            <a:xfrm>
              <a:off x="1903412" y="652232"/>
              <a:ext cx="8370887" cy="6116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7527855F-584E-A210-E50C-4DAEA2E57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6399" y="3096222"/>
              <a:ext cx="238031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BOUNDSTONE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9A8FBEAF-D1CF-D33E-4DF9-2CD2C61D2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799" y="2581456"/>
              <a:ext cx="909673" cy="534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9C990535-A544-AFD4-C3D6-A4098CC5D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163" y="1893395"/>
              <a:ext cx="1510437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en-US" sz="1400" b="1" dirty="0"/>
                <a:t>CEMENTED</a:t>
              </a:r>
            </a:p>
            <a:p>
              <a:pPr algn="ctr"/>
              <a:r>
                <a:rPr lang="en-US" altLang="en-US" sz="1400" b="1" dirty="0"/>
                <a:t>MICROBIAL</a:t>
              </a:r>
            </a:p>
            <a:p>
              <a:pPr algn="ctr"/>
              <a:r>
                <a:rPr lang="en-US" altLang="en-US" sz="1400" b="1" dirty="0"/>
                <a:t>BOUNDSTONE</a:t>
              </a:r>
            </a:p>
            <a:p>
              <a:pPr algn="ctr"/>
              <a:endParaRPr lang="en-US" altLang="en-US" sz="140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00BF23C1-D0F0-2F37-A22C-BDD0B5A48E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163" y="2717308"/>
              <a:ext cx="1510437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en-US" sz="1400" b="1" dirty="0"/>
                <a:t>IN-SITU</a:t>
              </a:r>
            </a:p>
            <a:p>
              <a:pPr algn="ctr"/>
              <a:r>
                <a:rPr lang="en-US" altLang="en-US" sz="1400" b="1" dirty="0"/>
                <a:t>BOUNDSTONE</a:t>
              </a:r>
            </a:p>
            <a:p>
              <a:pPr algn="ctr"/>
              <a:r>
                <a:rPr lang="en-US" altLang="en-US" sz="1400" b="1" dirty="0"/>
                <a:t>BRECCIA</a:t>
              </a:r>
            </a:p>
            <a:p>
              <a:pPr algn="ctr"/>
              <a:endParaRPr lang="en-US" altLang="en-US" sz="140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32CC33C7-0686-8027-D57D-726054314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764" y="3447803"/>
              <a:ext cx="1891362" cy="73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/>
                <a:t>MINOR</a:t>
              </a:r>
            </a:p>
            <a:p>
              <a:pPr algn="ctr"/>
              <a:r>
                <a:rPr lang="en-US" altLang="en-US" sz="1400" b="1" dirty="0"/>
                <a:t>PLATFORM TOP</a:t>
              </a:r>
            </a:p>
            <a:p>
              <a:pPr algn="ctr"/>
              <a:r>
                <a:rPr lang="en-US" altLang="en-US" sz="1400" b="1" dirty="0"/>
                <a:t>INPUT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CF4AE0-E443-A03D-BE7E-4BB60B11ACA8}"/>
                </a:ext>
              </a:extLst>
            </p:cNvPr>
            <p:cNvSpPr txBox="1"/>
            <p:nvPr/>
          </p:nvSpPr>
          <p:spPr>
            <a:xfrm>
              <a:off x="10129520" y="4714155"/>
              <a:ext cx="183428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Modified after Harris and Saller, 1999; Harris, 2012                        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1A9DE45-4EFF-4370-A4FB-B30471B95CA7}"/>
                </a:ext>
              </a:extLst>
            </p:cNvPr>
            <p:cNvSpPr/>
            <p:nvPr/>
          </p:nvSpPr>
          <p:spPr>
            <a:xfrm>
              <a:off x="2788902" y="2413000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utoShape 7">
              <a:extLst>
                <a:ext uri="{FF2B5EF4-FFF2-40B4-BE49-F238E27FC236}">
                  <a16:creationId xmlns:a16="http://schemas.microsoft.com/office/drawing/2014/main" id="{C83A5DA5-A840-9A44-2AA1-B19F46074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6466" y="1701219"/>
              <a:ext cx="397982" cy="1929396"/>
            </a:xfrm>
            <a:prstGeom prst="upDownArrow">
              <a:avLst>
                <a:gd name="adj1" fmla="val 50000"/>
                <a:gd name="adj2" fmla="val 9895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9139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23ADC-C899-4CB4-EA96-95BBD33EE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00DE2F5-3402-B606-EBB0-4F22C1193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7D9E71-81D3-7D24-222A-F185D4103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diagram of a mountain&#10;&#10;AI-generated content may be incorrect.">
            <a:extLst>
              <a:ext uri="{FF2B5EF4-FFF2-40B4-BE49-F238E27FC236}">
                <a16:creationId xmlns:a16="http://schemas.microsoft.com/office/drawing/2014/main" id="{2DBA0A3B-20F7-2165-47FD-2B44E1ABE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95043" y="3957710"/>
            <a:ext cx="7062399" cy="285021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19857-C607-C729-B5FF-2B5C7DEBF5DE}"/>
              </a:ext>
            </a:extLst>
          </p:cNvPr>
          <p:cNvGrpSpPr/>
          <p:nvPr/>
        </p:nvGrpSpPr>
        <p:grpSpPr>
          <a:xfrm>
            <a:off x="330201" y="144231"/>
            <a:ext cx="11600850" cy="6637570"/>
            <a:chOff x="330201" y="144231"/>
            <a:chExt cx="11600850" cy="663757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816F7B-ACEF-4642-1B60-E499D8C52E6F}"/>
                </a:ext>
              </a:extLst>
            </p:cNvPr>
            <p:cNvGrpSpPr/>
            <p:nvPr/>
          </p:nvGrpSpPr>
          <p:grpSpPr>
            <a:xfrm>
              <a:off x="330201" y="144231"/>
              <a:ext cx="11600850" cy="6637570"/>
              <a:chOff x="330201" y="144231"/>
              <a:chExt cx="11600850" cy="6637570"/>
            </a:xfrm>
          </p:grpSpPr>
          <p:pic>
            <p:nvPicPr>
              <p:cNvPr id="7" name="Picture 6" descr="2014_CSL_Logo.jpg">
                <a:extLst>
                  <a:ext uri="{FF2B5EF4-FFF2-40B4-BE49-F238E27FC236}">
                    <a16:creationId xmlns:a16="http://schemas.microsoft.com/office/drawing/2014/main" id="{B9D299A2-D828-2804-60FD-98F9C6080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63570" y="6386287"/>
                <a:ext cx="867481" cy="395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757F4F-DE27-DFD7-7AFD-771F338210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28173" y="6188812"/>
                <a:ext cx="69602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100">
                    <a:solidFill>
                      <a:srgbClr val="080808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100">
                    <a:solidFill>
                      <a:srgbClr val="080808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2100">
                    <a:solidFill>
                      <a:srgbClr val="080808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2100">
                    <a:solidFill>
                      <a:srgbClr val="080808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2100">
                    <a:solidFill>
                      <a:srgbClr val="080808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080808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080808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080808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rgbClr val="080808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sz="800" b="1" dirty="0">
                    <a:latin typeface="+mn-lt"/>
                  </a:rPr>
                  <a:t>Harris, 2025</a:t>
                </a:r>
              </a:p>
            </p:txBody>
          </p:sp>
          <p:sp>
            <p:nvSpPr>
              <p:cNvPr id="2" name="Text Box 4">
                <a:extLst>
                  <a:ext uri="{FF2B5EF4-FFF2-40B4-BE49-F238E27FC236}">
                    <a16:creationId xmlns:a16="http://schemas.microsoft.com/office/drawing/2014/main" id="{F2748E32-75CF-FE3E-B069-72A35BBC1C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201" y="144231"/>
                <a:ext cx="1160085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altLang="en-US" sz="4000" b="1" dirty="0">
                    <a:latin typeface="+mj-lt"/>
                    <a:ea typeface="+mj-ea"/>
                    <a:cs typeface="+mj-cs"/>
                  </a:rPr>
                  <a:t>Valuable Analogs for Tengiz Microbial Slope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A865D52-796E-A887-70E1-C3E7254B8FEA}"/>
                </a:ext>
              </a:extLst>
            </p:cNvPr>
            <p:cNvGrpSpPr/>
            <p:nvPr/>
          </p:nvGrpSpPr>
          <p:grpSpPr>
            <a:xfrm>
              <a:off x="1077688" y="836321"/>
              <a:ext cx="7062399" cy="3257550"/>
              <a:chOff x="1077688" y="836321"/>
              <a:chExt cx="7062399" cy="3257550"/>
            </a:xfrm>
          </p:grpSpPr>
          <p:pic>
            <p:nvPicPr>
              <p:cNvPr id="5" name="Picture 4" descr="A diagram of a mountain&#10;&#10;AI-generated content may be incorrect.">
                <a:extLst>
                  <a:ext uri="{FF2B5EF4-FFF2-40B4-BE49-F238E27FC236}">
                    <a16:creationId xmlns:a16="http://schemas.microsoft.com/office/drawing/2014/main" id="{6B2B56CE-A9E5-8433-E933-A59BF362C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77688" y="836321"/>
                <a:ext cx="7062399" cy="325755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98B62D3-415C-6179-4C6A-CB9A52D4622A}"/>
                  </a:ext>
                </a:extLst>
              </p:cNvPr>
              <p:cNvSpPr/>
              <p:nvPr/>
            </p:nvSpPr>
            <p:spPr>
              <a:xfrm>
                <a:off x="4559143" y="882690"/>
                <a:ext cx="2828778" cy="567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3CDA045-0F9F-7CD3-3778-F6EA9F493475}"/>
                </a:ext>
              </a:extLst>
            </p:cNvPr>
            <p:cNvGrpSpPr/>
            <p:nvPr/>
          </p:nvGrpSpPr>
          <p:grpSpPr>
            <a:xfrm>
              <a:off x="7596553" y="1901449"/>
              <a:ext cx="3294184" cy="646331"/>
              <a:chOff x="7596553" y="1901449"/>
              <a:chExt cx="3294184" cy="646331"/>
            </a:xfrm>
          </p:grpSpPr>
          <p:pic>
            <p:nvPicPr>
              <p:cNvPr id="10" name="Picture 9" descr="A diagram of a mountain&#10;&#10;AI-generated content may be incorrect.">
                <a:extLst>
                  <a:ext uri="{FF2B5EF4-FFF2-40B4-BE49-F238E27FC236}">
                    <a16:creationId xmlns:a16="http://schemas.microsoft.com/office/drawing/2014/main" id="{E5F4BA01-F13A-0A10-F491-DCA09177D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596553" y="2031283"/>
                <a:ext cx="3294184" cy="516497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0DC349-4B79-9708-BED2-F7A52AC57D44}"/>
                  </a:ext>
                </a:extLst>
              </p:cNvPr>
              <p:cNvSpPr/>
              <p:nvPr/>
            </p:nvSpPr>
            <p:spPr>
              <a:xfrm>
                <a:off x="8894434" y="1901449"/>
                <a:ext cx="601259" cy="283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C7DB3B0-883F-39E4-F840-136974A97D7E}"/>
                </a:ext>
              </a:extLst>
            </p:cNvPr>
            <p:cNvGrpSpPr/>
            <p:nvPr/>
          </p:nvGrpSpPr>
          <p:grpSpPr>
            <a:xfrm>
              <a:off x="735164" y="4890836"/>
              <a:ext cx="3004500" cy="615989"/>
              <a:chOff x="735164" y="4890836"/>
              <a:chExt cx="3004500" cy="615989"/>
            </a:xfrm>
          </p:grpSpPr>
          <p:pic>
            <p:nvPicPr>
              <p:cNvPr id="9" name="Picture 8" descr="A diagram of a mountain&#10;&#10;AI-generated content may be incorrect.">
                <a:extLst>
                  <a:ext uri="{FF2B5EF4-FFF2-40B4-BE49-F238E27FC236}">
                    <a16:creationId xmlns:a16="http://schemas.microsoft.com/office/drawing/2014/main" id="{0534F6D8-E59D-B819-6163-8799BE4FC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44554" y="4909303"/>
                <a:ext cx="2695110" cy="597522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91E1AD4-D271-D22D-2A82-D6095CBA3EB0}"/>
                  </a:ext>
                </a:extLst>
              </p:cNvPr>
              <p:cNvSpPr/>
              <p:nvPr/>
            </p:nvSpPr>
            <p:spPr>
              <a:xfrm>
                <a:off x="735164" y="4890836"/>
                <a:ext cx="601259" cy="283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129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A47E06-B8D9-B115-6C5C-7CBD24EE3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F5F30FD-7D4D-1979-EC92-FAE6C3E5E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0848FA-2E0D-32E5-28D2-A61678627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419DCFCC-E83D-0345-D3F6-CEADC2059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102096-D3F8-7379-8343-D0AB113E9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428B6C-970B-2E76-58D8-C0AF552679A9}"/>
              </a:ext>
            </a:extLst>
          </p:cNvPr>
          <p:cNvGrpSpPr/>
          <p:nvPr/>
        </p:nvGrpSpPr>
        <p:grpSpPr>
          <a:xfrm>
            <a:off x="337109" y="-83129"/>
            <a:ext cx="11087611" cy="6705083"/>
            <a:chOff x="337109" y="-83129"/>
            <a:chExt cx="11087611" cy="6705083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523F8DE2-46D2-B3CB-7DBC-3A19B05764A1}"/>
                </a:ext>
              </a:extLst>
            </p:cNvPr>
            <p:cNvSpPr txBox="1">
              <a:spLocks/>
            </p:cNvSpPr>
            <p:nvPr/>
          </p:nvSpPr>
          <p:spPr>
            <a:xfrm>
              <a:off x="7514105" y="365125"/>
              <a:ext cx="3822189" cy="18999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Aft>
                  <a:spcPts val="600"/>
                </a:spcAft>
              </a:pPr>
              <a:r>
                <a:rPr lang="en-US" sz="4000" b="1" dirty="0"/>
                <a:t>Outline of Talk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49F198-C778-C8C4-A6D9-E5199BA24BC0}"/>
                </a:ext>
              </a:extLst>
            </p:cNvPr>
            <p:cNvSpPr txBox="1"/>
            <p:nvPr/>
          </p:nvSpPr>
          <p:spPr>
            <a:xfrm>
              <a:off x="7602532" y="1847845"/>
              <a:ext cx="3822188" cy="28392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  <a:scene3d>
                <a:camera prst="orthographicFront"/>
                <a:lightRig rig="threePt" dir="t"/>
              </a:scene3d>
              <a:sp3d extrusionH="76200">
                <a:extrusionClr>
                  <a:schemeClr val="bg1"/>
                </a:extrusionClr>
              </a:sp3d>
            </a:bodyPr>
            <a:lstStyle/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2"/>
                  </a:solidFill>
                </a:rPr>
                <a:t>Rationale for talk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2"/>
                  </a:solidFill>
                </a:rPr>
                <a:t>Subsurface example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tx2"/>
                </a:solidFill>
              </a:endParaRP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2"/>
                  </a:solidFill>
                </a:rPr>
                <a:t>Outcrop examples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accent2"/>
                </a:solidFill>
              </a:endParaRP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/>
                <a:t>Implications &amp; Take-Aways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34F7371-C3AA-956A-0577-B662B9C7E8A3}"/>
                </a:ext>
              </a:extLst>
            </p:cNvPr>
            <p:cNvGrpSpPr/>
            <p:nvPr/>
          </p:nvGrpSpPr>
          <p:grpSpPr>
            <a:xfrm>
              <a:off x="337109" y="-83129"/>
              <a:ext cx="6665523" cy="6705083"/>
              <a:chOff x="420234" y="-142504"/>
              <a:chExt cx="6665523" cy="670508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4D45F1E-F83C-BB26-DE8E-F4AB4C64EBCD}"/>
                  </a:ext>
                </a:extLst>
              </p:cNvPr>
              <p:cNvGrpSpPr/>
              <p:nvPr/>
            </p:nvGrpSpPr>
            <p:grpSpPr>
              <a:xfrm>
                <a:off x="420234" y="326488"/>
                <a:ext cx="6665523" cy="6236091"/>
                <a:chOff x="475989" y="326488"/>
                <a:chExt cx="6665523" cy="6236091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27ECBBC4-C057-E1A6-0555-3CF0763ADB24}"/>
                    </a:ext>
                  </a:extLst>
                </p:cNvPr>
                <p:cNvGrpSpPr/>
                <p:nvPr/>
              </p:nvGrpSpPr>
              <p:grpSpPr>
                <a:xfrm>
                  <a:off x="475989" y="326488"/>
                  <a:ext cx="6665523" cy="6236091"/>
                  <a:chOff x="475989" y="365125"/>
                  <a:chExt cx="6665523" cy="6236091"/>
                </a:xfrm>
              </p:grpSpPr>
              <p:pic>
                <p:nvPicPr>
                  <p:cNvPr id="24" name="Picture 23" descr="A diagram of a slope&#10;&#10;AI-generated content may be incorrect.">
                    <a:extLst>
                      <a:ext uri="{FF2B5EF4-FFF2-40B4-BE49-F238E27FC236}">
                        <a16:creationId xmlns:a16="http://schemas.microsoft.com/office/drawing/2014/main" id="{965B7E32-9614-D639-633F-0BB7C4DA39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64213" y="365125"/>
                    <a:ext cx="6277299" cy="6236091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4C2CFE17-D56C-DBBC-B145-CFA0AC896983}"/>
                      </a:ext>
                    </a:extLst>
                  </p:cNvPr>
                  <p:cNvSpPr/>
                  <p:nvPr/>
                </p:nvSpPr>
                <p:spPr>
                  <a:xfrm>
                    <a:off x="475989" y="4045906"/>
                    <a:ext cx="2718148" cy="21429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941EFED1-37E8-FC4F-00C0-22F9BFC3E7FA}"/>
                      </a:ext>
                    </a:extLst>
                  </p:cNvPr>
                  <p:cNvSpPr/>
                  <p:nvPr/>
                </p:nvSpPr>
                <p:spPr>
                  <a:xfrm>
                    <a:off x="628389" y="2086172"/>
                    <a:ext cx="453436" cy="4638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9E3B4F4-5577-4685-CABD-A5BA2591093F}"/>
                    </a:ext>
                  </a:extLst>
                </p:cNvPr>
                <p:cNvSpPr/>
                <p:nvPr/>
              </p:nvSpPr>
              <p:spPr>
                <a:xfrm>
                  <a:off x="6746489" y="2630153"/>
                  <a:ext cx="312234" cy="3360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7" name="Picture 16" descr="A diagram of a river&#10;&#10;AI-generated content may be incorrect.">
                <a:extLst>
                  <a:ext uri="{FF2B5EF4-FFF2-40B4-BE49-F238E27FC236}">
                    <a16:creationId xmlns:a16="http://schemas.microsoft.com/office/drawing/2014/main" id="{92098FEB-4B19-DDA0-7797-5DE74ABAB9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5575" y="4715543"/>
                <a:ext cx="2325757" cy="1836830"/>
              </a:xfrm>
              <a:prstGeom prst="rect">
                <a:avLst/>
              </a:prstGeom>
            </p:spPr>
          </p:pic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C0DE890-6F22-86F7-2AA6-AA503A7BF3BE}"/>
                  </a:ext>
                </a:extLst>
              </p:cNvPr>
              <p:cNvSpPr/>
              <p:nvPr/>
            </p:nvSpPr>
            <p:spPr>
              <a:xfrm>
                <a:off x="656839" y="-142504"/>
                <a:ext cx="4960189" cy="2296835"/>
              </a:xfrm>
              <a:custGeom>
                <a:avLst/>
                <a:gdLst>
                  <a:gd name="connsiteX0" fmla="*/ 4897120 w 4937760"/>
                  <a:gd name="connsiteY0" fmla="*/ 599440 h 2346960"/>
                  <a:gd name="connsiteX1" fmla="*/ 4531360 w 4937760"/>
                  <a:gd name="connsiteY1" fmla="*/ 924560 h 2346960"/>
                  <a:gd name="connsiteX2" fmla="*/ 4165600 w 4937760"/>
                  <a:gd name="connsiteY2" fmla="*/ 1168400 h 2346960"/>
                  <a:gd name="connsiteX3" fmla="*/ 3708400 w 4937760"/>
                  <a:gd name="connsiteY3" fmla="*/ 1432560 h 2346960"/>
                  <a:gd name="connsiteX4" fmla="*/ 3291840 w 4937760"/>
                  <a:gd name="connsiteY4" fmla="*/ 1686560 h 2346960"/>
                  <a:gd name="connsiteX5" fmla="*/ 2773680 w 4937760"/>
                  <a:gd name="connsiteY5" fmla="*/ 1940560 h 2346960"/>
                  <a:gd name="connsiteX6" fmla="*/ 2255520 w 4937760"/>
                  <a:gd name="connsiteY6" fmla="*/ 2143760 h 2346960"/>
                  <a:gd name="connsiteX7" fmla="*/ 1757680 w 4937760"/>
                  <a:gd name="connsiteY7" fmla="*/ 2235200 h 2346960"/>
                  <a:gd name="connsiteX8" fmla="*/ 1280160 w 4937760"/>
                  <a:gd name="connsiteY8" fmla="*/ 2255520 h 2346960"/>
                  <a:gd name="connsiteX9" fmla="*/ 0 w 4937760"/>
                  <a:gd name="connsiteY9" fmla="*/ 2346960 h 2346960"/>
                  <a:gd name="connsiteX10" fmla="*/ 10160 w 4937760"/>
                  <a:gd name="connsiteY10" fmla="*/ 467360 h 2346960"/>
                  <a:gd name="connsiteX11" fmla="*/ 4897120 w 4937760"/>
                  <a:gd name="connsiteY11" fmla="*/ 528320 h 2346960"/>
                  <a:gd name="connsiteX12" fmla="*/ 4856480 w 4937760"/>
                  <a:gd name="connsiteY12" fmla="*/ 670560 h 2346960"/>
                  <a:gd name="connsiteX13" fmla="*/ 4856480 w 4937760"/>
                  <a:gd name="connsiteY13" fmla="*/ 670560 h 2346960"/>
                  <a:gd name="connsiteX14" fmla="*/ 4937760 w 4937760"/>
                  <a:gd name="connsiteY14" fmla="*/ 0 h 2346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37760" h="2346960">
                    <a:moveTo>
                      <a:pt x="4897120" y="599440"/>
                    </a:moveTo>
                    <a:lnTo>
                      <a:pt x="4531360" y="924560"/>
                    </a:lnTo>
                    <a:lnTo>
                      <a:pt x="4165600" y="1168400"/>
                    </a:lnTo>
                    <a:lnTo>
                      <a:pt x="3708400" y="1432560"/>
                    </a:lnTo>
                    <a:lnTo>
                      <a:pt x="3291840" y="1686560"/>
                    </a:lnTo>
                    <a:lnTo>
                      <a:pt x="2773680" y="1940560"/>
                    </a:lnTo>
                    <a:lnTo>
                      <a:pt x="2255520" y="2143760"/>
                    </a:lnTo>
                    <a:lnTo>
                      <a:pt x="1757680" y="2235200"/>
                    </a:lnTo>
                    <a:lnTo>
                      <a:pt x="1280160" y="2255520"/>
                    </a:lnTo>
                    <a:lnTo>
                      <a:pt x="0" y="2346960"/>
                    </a:lnTo>
                    <a:cubicBezTo>
                      <a:pt x="3387" y="1720427"/>
                      <a:pt x="6773" y="1093893"/>
                      <a:pt x="10160" y="467360"/>
                    </a:cubicBezTo>
                    <a:lnTo>
                      <a:pt x="4897120" y="528320"/>
                    </a:lnTo>
                    <a:lnTo>
                      <a:pt x="4856480" y="670560"/>
                    </a:lnTo>
                    <a:lnTo>
                      <a:pt x="4856480" y="670560"/>
                    </a:lnTo>
                    <a:lnTo>
                      <a:pt x="4937760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AF6E29C-2D46-648D-BC87-BBC4E3186315}"/>
                  </a:ext>
                </a:extLst>
              </p:cNvPr>
              <p:cNvSpPr/>
              <p:nvPr/>
            </p:nvSpPr>
            <p:spPr>
              <a:xfrm>
                <a:off x="4821382" y="190005"/>
                <a:ext cx="2244436" cy="380011"/>
              </a:xfrm>
              <a:custGeom>
                <a:avLst/>
                <a:gdLst>
                  <a:gd name="connsiteX0" fmla="*/ 2185060 w 2244436"/>
                  <a:gd name="connsiteY0" fmla="*/ 0 h 380011"/>
                  <a:gd name="connsiteX1" fmla="*/ 0 w 2244436"/>
                  <a:gd name="connsiteY1" fmla="*/ 23751 h 380011"/>
                  <a:gd name="connsiteX2" fmla="*/ 308758 w 2244436"/>
                  <a:gd name="connsiteY2" fmla="*/ 332509 h 380011"/>
                  <a:gd name="connsiteX3" fmla="*/ 653143 w 2244436"/>
                  <a:gd name="connsiteY3" fmla="*/ 380011 h 380011"/>
                  <a:gd name="connsiteX4" fmla="*/ 783771 w 2244436"/>
                  <a:gd name="connsiteY4" fmla="*/ 261257 h 380011"/>
                  <a:gd name="connsiteX5" fmla="*/ 2244436 w 2244436"/>
                  <a:gd name="connsiteY5" fmla="*/ 237507 h 380011"/>
                  <a:gd name="connsiteX6" fmla="*/ 2185060 w 2244436"/>
                  <a:gd name="connsiteY6" fmla="*/ 0 h 38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4436" h="380011">
                    <a:moveTo>
                      <a:pt x="2185060" y="0"/>
                    </a:moveTo>
                    <a:lnTo>
                      <a:pt x="0" y="23751"/>
                    </a:lnTo>
                    <a:lnTo>
                      <a:pt x="308758" y="332509"/>
                    </a:lnTo>
                    <a:lnTo>
                      <a:pt x="653143" y="380011"/>
                    </a:lnTo>
                    <a:lnTo>
                      <a:pt x="783771" y="261257"/>
                    </a:lnTo>
                    <a:lnTo>
                      <a:pt x="2244436" y="237507"/>
                    </a:lnTo>
                    <a:lnTo>
                      <a:pt x="218506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8351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BD634-FB18-B784-45B8-98F2DA50C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45370D-9282-4EB1-7C76-505FD33F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232515-AA73-4E02-94FF-116F50CC8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B7E011-2AF2-E5AB-C9E7-D85BD04FBD89}"/>
              </a:ext>
            </a:extLst>
          </p:cNvPr>
          <p:cNvSpPr txBox="1">
            <a:spLocks/>
          </p:cNvSpPr>
          <p:nvPr/>
        </p:nvSpPr>
        <p:spPr>
          <a:xfrm>
            <a:off x="425003" y="100298"/>
            <a:ext cx="11399193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Depositional Model</a:t>
            </a:r>
          </a:p>
          <a:p>
            <a:r>
              <a:rPr lang="en-US" sz="2800" b="1" dirty="0"/>
              <a:t>Late Paleozoic Steep High-Relief Microbial </a:t>
            </a:r>
            <a:r>
              <a:rPr lang="en-US" sz="2800" b="1" dirty="0" err="1"/>
              <a:t>Boundstone</a:t>
            </a:r>
            <a:r>
              <a:rPr lang="en-US" sz="2800" b="1" dirty="0"/>
              <a:t> Slopes</a:t>
            </a:r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87159583-FB74-3A9A-A917-0124D2D0D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44F605-5B02-7383-0D14-FA71EBB9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82C612-C680-4A82-19DF-E462C814550D}"/>
              </a:ext>
            </a:extLst>
          </p:cNvPr>
          <p:cNvGrpSpPr/>
          <p:nvPr/>
        </p:nvGrpSpPr>
        <p:grpSpPr>
          <a:xfrm>
            <a:off x="618758" y="922801"/>
            <a:ext cx="10232962" cy="5987865"/>
            <a:chOff x="618758" y="922801"/>
            <a:chExt cx="10232962" cy="598786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3753581-B0F7-4837-28EF-79F8D522A2E5}"/>
                </a:ext>
              </a:extLst>
            </p:cNvPr>
            <p:cNvGrpSpPr/>
            <p:nvPr/>
          </p:nvGrpSpPr>
          <p:grpSpPr>
            <a:xfrm>
              <a:off x="618758" y="922801"/>
              <a:ext cx="10232962" cy="5987865"/>
              <a:chOff x="618758" y="922801"/>
              <a:chExt cx="10232962" cy="598786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8D63535-F122-DB19-75B6-A48CF7C41D09}"/>
                  </a:ext>
                </a:extLst>
              </p:cNvPr>
              <p:cNvGrpSpPr/>
              <p:nvPr/>
            </p:nvGrpSpPr>
            <p:grpSpPr>
              <a:xfrm>
                <a:off x="618758" y="922801"/>
                <a:ext cx="10179346" cy="5987865"/>
                <a:chOff x="618758" y="947853"/>
                <a:chExt cx="10179346" cy="5987865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8824C6B-6093-D18C-A0A4-ADAE6BCA6C2E}"/>
                    </a:ext>
                  </a:extLst>
                </p:cNvPr>
                <p:cNvGrpSpPr/>
                <p:nvPr/>
              </p:nvGrpSpPr>
              <p:grpSpPr>
                <a:xfrm>
                  <a:off x="618758" y="947853"/>
                  <a:ext cx="10144662" cy="5987865"/>
                  <a:chOff x="618758" y="947853"/>
                  <a:chExt cx="10144662" cy="5987865"/>
                </a:xfrm>
              </p:grpSpPr>
              <p:pic>
                <p:nvPicPr>
                  <p:cNvPr id="9" name="Picture 8" descr="A diagram of a mountain&#10;&#10;AI-generated content may be incorrect.">
                    <a:extLst>
                      <a:ext uri="{FF2B5EF4-FFF2-40B4-BE49-F238E27FC236}">
                        <a16:creationId xmlns:a16="http://schemas.microsoft.com/office/drawing/2014/main" id="{E053FDFD-72CF-E89D-C7DF-484E30985E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515650" y="947853"/>
                    <a:ext cx="9247770" cy="5908377"/>
                  </a:xfrm>
                  <a:prstGeom prst="rect">
                    <a:avLst/>
                  </a:prstGeom>
                </p:spPr>
              </p:pic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92C4E6C-A25F-1683-A306-453D4C8E55E4}"/>
                      </a:ext>
                    </a:extLst>
                  </p:cNvPr>
                  <p:cNvSpPr txBox="1"/>
                  <p:nvPr/>
                </p:nvSpPr>
                <p:spPr>
                  <a:xfrm>
                    <a:off x="5684714" y="3321870"/>
                    <a:ext cx="2032288" cy="64633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Carboniferous</a:t>
                    </a:r>
                  </a:p>
                  <a:p>
                    <a:pPr algn="ctr"/>
                    <a:r>
                      <a:rPr lang="en-US" dirty="0"/>
                      <a:t>Asturias and Tengiz 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D7472621-74ED-3E52-3F0F-717019EC792D}"/>
                      </a:ext>
                    </a:extLst>
                  </p:cNvPr>
                  <p:cNvSpPr txBox="1"/>
                  <p:nvPr/>
                </p:nvSpPr>
                <p:spPr>
                  <a:xfrm>
                    <a:off x="7710703" y="5753830"/>
                    <a:ext cx="963917" cy="92333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Permian</a:t>
                    </a:r>
                  </a:p>
                  <a:p>
                    <a:pPr algn="ctr"/>
                    <a:r>
                      <a:rPr lang="en-US" dirty="0" err="1"/>
                      <a:t>Capitan</a:t>
                    </a:r>
                    <a:endParaRPr lang="en-US" dirty="0"/>
                  </a:p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DABCC083-9A77-CF0D-95A5-F435424D7180}"/>
                      </a:ext>
                    </a:extLst>
                  </p:cNvPr>
                  <p:cNvSpPr txBox="1"/>
                  <p:nvPr/>
                </p:nvSpPr>
                <p:spPr>
                  <a:xfrm>
                    <a:off x="618758" y="4696644"/>
                    <a:ext cx="6628801" cy="223907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spcAft>
                        <a:spcPts val="30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1600" dirty="0"/>
                      <a:t>Microbial dominated margin and slope factory</a:t>
                    </a:r>
                  </a:p>
                  <a:p>
                    <a:pPr marL="742950" lvl="1" indent="-285750">
                      <a:spcAft>
                        <a:spcPts val="30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1600" dirty="0"/>
                      <a:t>Broad depth range (up to 300-400 m depth)</a:t>
                    </a:r>
                  </a:p>
                  <a:p>
                    <a:pPr marL="1200150" lvl="2" indent="-285750">
                      <a:spcAft>
                        <a:spcPts val="30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1600" dirty="0"/>
                      <a:t>Pervasive marine cementation (stable steep slopes)</a:t>
                    </a:r>
                  </a:p>
                  <a:p>
                    <a:pPr marL="1657350" lvl="3" indent="-285750">
                      <a:spcAft>
                        <a:spcPts val="30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1600" dirty="0"/>
                      <a:t>Detrital “talus”  breccias cemented and matrix-free</a:t>
                    </a:r>
                  </a:p>
                  <a:p>
                    <a:pPr marL="2114550" lvl="4" indent="-285750">
                      <a:spcAft>
                        <a:spcPts val="30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1600" dirty="0"/>
                      <a:t>Minimal platform-top contribution</a:t>
                    </a:r>
                  </a:p>
                  <a:p>
                    <a:pPr marL="2571750" lvl="5" indent="-285750">
                      <a:spcAft>
                        <a:spcPts val="30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1600" dirty="0"/>
                      <a:t>High production rates (400-1000m/My)</a:t>
                    </a:r>
                  </a:p>
                  <a:p>
                    <a:pPr marL="3028950" lvl="6" indent="-285750">
                      <a:spcAft>
                        <a:spcPts val="300"/>
                      </a:spcAft>
                      <a:buFont typeface="Arial" panose="020B0604020202020204" pitchFamily="34" charset="0"/>
                      <a:buChar char="•"/>
                    </a:pPr>
                    <a:r>
                      <a:rPr lang="en-US" sz="1600" dirty="0"/>
                      <a:t>Kms progradation of 30° or steeper slope</a:t>
                    </a:r>
                  </a:p>
                  <a:p>
                    <a:pPr marL="285750" indent="-285750">
                      <a:spcAft>
                        <a:spcPts val="300"/>
                      </a:spcAft>
                      <a:buFont typeface="Arial" panose="020B0604020202020204" pitchFamily="34" charset="0"/>
                      <a:buChar char="•"/>
                    </a:pPr>
                    <a:endParaRPr lang="en-US" sz="1000" dirty="0"/>
                  </a:p>
                </p:txBody>
              </p:sp>
            </p:grp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F982865-3A00-F9FD-1652-F97FA80D060D}"/>
                    </a:ext>
                  </a:extLst>
                </p:cNvPr>
                <p:cNvSpPr/>
                <p:nvPr/>
              </p:nvSpPr>
              <p:spPr>
                <a:xfrm>
                  <a:off x="9517488" y="5074275"/>
                  <a:ext cx="1280616" cy="1416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FDE224A-9778-85E4-55AE-871FB4BAB9F3}"/>
                  </a:ext>
                </a:extLst>
              </p:cNvPr>
              <p:cNvSpPr/>
              <p:nvPr/>
            </p:nvSpPr>
            <p:spPr>
              <a:xfrm>
                <a:off x="10526754" y="3211551"/>
                <a:ext cx="324966" cy="3679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A diagram of a river&#10;&#10;AI-generated content may be incorrect.">
              <a:extLst>
                <a:ext uri="{FF2B5EF4-FFF2-40B4-BE49-F238E27FC236}">
                  <a16:creationId xmlns:a16="http://schemas.microsoft.com/office/drawing/2014/main" id="{6BD8F467-C9A1-F28A-B046-B0E56E213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4620" y="5182555"/>
              <a:ext cx="2099389" cy="1658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388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D92CC-BFD3-73E2-7AB4-B679BE430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4C8E060-2EC5-6B9C-70DB-6C053DB1C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5876B6-2781-4B71-9A55-098B25627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EE1877-75D1-2CAA-1E04-0F267C627127}"/>
              </a:ext>
            </a:extLst>
          </p:cNvPr>
          <p:cNvGrpSpPr/>
          <p:nvPr/>
        </p:nvGrpSpPr>
        <p:grpSpPr>
          <a:xfrm>
            <a:off x="58128" y="84242"/>
            <a:ext cx="12080096" cy="6758137"/>
            <a:chOff x="58128" y="84242"/>
            <a:chExt cx="12080096" cy="6758137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B5A73B4C-2492-397D-19FF-A6487AE88E79}"/>
                </a:ext>
              </a:extLst>
            </p:cNvPr>
            <p:cNvSpPr txBox="1">
              <a:spLocks/>
            </p:cNvSpPr>
            <p:nvPr/>
          </p:nvSpPr>
          <p:spPr>
            <a:xfrm>
              <a:off x="2370672" y="84242"/>
              <a:ext cx="7066977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Comparison of Growth Rates</a:t>
              </a:r>
            </a:p>
          </p:txBody>
        </p:sp>
        <p:pic>
          <p:nvPicPr>
            <p:cNvPr id="7" name="Picture 6" descr="2014_CSL_Logo.jpg">
              <a:extLst>
                <a:ext uri="{FF2B5EF4-FFF2-40B4-BE49-F238E27FC236}">
                  <a16:creationId xmlns:a16="http://schemas.microsoft.com/office/drawing/2014/main" id="{E865E699-63D1-37E4-776D-4BF6E8375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570" y="6386287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B5A240-BC28-1BC6-A659-C7BB6FED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8173" y="6188812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A38538-2A50-F96D-97FD-CBB859843D34}"/>
                </a:ext>
              </a:extLst>
            </p:cNvPr>
            <p:cNvSpPr txBox="1"/>
            <p:nvPr/>
          </p:nvSpPr>
          <p:spPr>
            <a:xfrm>
              <a:off x="7971303" y="4201964"/>
              <a:ext cx="25861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Modified after Kenter et al., 2005                        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5CCDEDC-1F9B-D76B-7E59-4FEF0F204590}"/>
                </a:ext>
              </a:extLst>
            </p:cNvPr>
            <p:cNvSpPr txBox="1"/>
            <p:nvPr/>
          </p:nvSpPr>
          <p:spPr>
            <a:xfrm>
              <a:off x="189571" y="4234432"/>
              <a:ext cx="6188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aseline="30000" dirty="0"/>
                <a:t>a </a:t>
              </a:r>
              <a:r>
                <a:rPr lang="en-US" sz="1000" dirty="0"/>
                <a:t>Durations in My (following Gradstein et al., 2004): Serpukhovian 8.3 My; </a:t>
              </a:r>
              <a:r>
                <a:rPr lang="en-US" sz="1000" dirty="0" err="1"/>
                <a:t>Bashkirian</a:t>
              </a:r>
              <a:r>
                <a:rPr lang="en-US" sz="1000" dirty="0"/>
                <a:t> 6.4 My; Pennsylvanian 17.1 My; Miocene–Recent 15.97 My; Capitanian (Seven Rivers and Yates/Tansill </a:t>
              </a:r>
              <a:r>
                <a:rPr lang="en-US" sz="1000" dirty="0" err="1"/>
                <a:t>Fms</a:t>
              </a:r>
              <a:r>
                <a:rPr lang="en-US" sz="1000" dirty="0"/>
                <a:t>) 5.4 My.</a:t>
              </a:r>
            </a:p>
          </p:txBody>
        </p:sp>
        <p:pic>
          <p:nvPicPr>
            <p:cNvPr id="15" name="Picture 14" descr="Diagram of a diagram of a boat&#10;&#10;AI-generated content may be incorrect.">
              <a:extLst>
                <a:ext uri="{FF2B5EF4-FFF2-40B4-BE49-F238E27FC236}">
                  <a16:creationId xmlns:a16="http://schemas.microsoft.com/office/drawing/2014/main" id="{3BC16177-653C-1919-4175-47D943D23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8041" y="4602643"/>
              <a:ext cx="6968068" cy="2239736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B1C47E6-9033-5A50-C712-EB61904B0B4A}"/>
                </a:ext>
              </a:extLst>
            </p:cNvPr>
            <p:cNvGrpSpPr/>
            <p:nvPr/>
          </p:nvGrpSpPr>
          <p:grpSpPr>
            <a:xfrm>
              <a:off x="58128" y="960003"/>
              <a:ext cx="12080096" cy="3241961"/>
              <a:chOff x="58128" y="960003"/>
              <a:chExt cx="12080096" cy="324196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4D73A3C-63DE-017F-C799-34A954BE532C}"/>
                  </a:ext>
                </a:extLst>
              </p:cNvPr>
              <p:cNvGrpSpPr/>
              <p:nvPr/>
            </p:nvGrpSpPr>
            <p:grpSpPr>
              <a:xfrm>
                <a:off x="58128" y="960003"/>
                <a:ext cx="12080096" cy="3207051"/>
                <a:chOff x="58128" y="1377696"/>
                <a:chExt cx="12080096" cy="3207051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28013A0B-3691-5464-0673-485CB241FE33}"/>
                    </a:ext>
                  </a:extLst>
                </p:cNvPr>
                <p:cNvGrpSpPr/>
                <p:nvPr/>
              </p:nvGrpSpPr>
              <p:grpSpPr>
                <a:xfrm>
                  <a:off x="58128" y="1384347"/>
                  <a:ext cx="12080096" cy="3200400"/>
                  <a:chOff x="58128" y="1384347"/>
                  <a:chExt cx="12080096" cy="3200400"/>
                </a:xfrm>
              </p:grpSpPr>
              <p:pic>
                <p:nvPicPr>
                  <p:cNvPr id="3" name="Picture 2" descr="A screenshot of a computer&#10;&#10;AI-generated content may be incorrect.">
                    <a:extLst>
                      <a:ext uri="{FF2B5EF4-FFF2-40B4-BE49-F238E27FC236}">
                        <a16:creationId xmlns:a16="http://schemas.microsoft.com/office/drawing/2014/main" id="{4E5A24C6-371E-3942-D95A-F21D758BB5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8128" y="1384347"/>
                    <a:ext cx="12080096" cy="3200400"/>
                  </a:xfrm>
                  <a:prstGeom prst="rect">
                    <a:avLst/>
                  </a:prstGeom>
                </p:spPr>
              </p:pic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8BA3FF97-265C-06E5-8B67-7FBBBAF47555}"/>
                      </a:ext>
                    </a:extLst>
                  </p:cNvPr>
                  <p:cNvSpPr/>
                  <p:nvPr/>
                </p:nvSpPr>
                <p:spPr>
                  <a:xfrm>
                    <a:off x="4939990" y="1728439"/>
                    <a:ext cx="185029" cy="1895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72AA47E-C9E8-96B9-431A-758B631200C3}"/>
                    </a:ext>
                  </a:extLst>
                </p:cNvPr>
                <p:cNvSpPr txBox="1"/>
                <p:nvPr/>
              </p:nvSpPr>
              <p:spPr>
                <a:xfrm>
                  <a:off x="207264" y="1377696"/>
                  <a:ext cx="933845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Ins="0" rtlCol="0">
                  <a:spAutoFit/>
                </a:bodyPr>
                <a:lstStyle/>
                <a:p>
                  <a:r>
                    <a:rPr lang="en-US" sz="1600" dirty="0"/>
                    <a:t>Geometry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608485D-815E-C249-41AC-E52D7E6FC27C}"/>
                  </a:ext>
                </a:extLst>
              </p:cNvPr>
              <p:cNvSpPr/>
              <p:nvPr/>
            </p:nvSpPr>
            <p:spPr>
              <a:xfrm>
                <a:off x="186525" y="3691467"/>
                <a:ext cx="10877045" cy="510497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6650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9AB536-25F1-04CC-A7F6-F6D198C9B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F970C93-C092-6252-6E12-CBC8570B1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41E88F-C200-E577-CA89-D6D744EBC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FE14BE19-8F21-7872-FB3D-A001322CC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6F604-28C2-D044-B8BC-ADEA0A34E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3333B0-7CBF-837A-AAA4-AA6F072F16D7}"/>
              </a:ext>
            </a:extLst>
          </p:cNvPr>
          <p:cNvGrpSpPr/>
          <p:nvPr/>
        </p:nvGrpSpPr>
        <p:grpSpPr>
          <a:xfrm>
            <a:off x="113351" y="84242"/>
            <a:ext cx="11977134" cy="6381569"/>
            <a:chOff x="113351" y="84242"/>
            <a:chExt cx="11977134" cy="6381569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4D7A849-0BE1-583B-3EF0-866667FE753A}"/>
                </a:ext>
              </a:extLst>
            </p:cNvPr>
            <p:cNvSpPr txBox="1">
              <a:spLocks/>
            </p:cNvSpPr>
            <p:nvPr/>
          </p:nvSpPr>
          <p:spPr>
            <a:xfrm>
              <a:off x="2370672" y="84242"/>
              <a:ext cx="7066977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Self Nourishing Slope</a:t>
              </a:r>
            </a:p>
          </p:txBody>
        </p:sp>
        <p:pic>
          <p:nvPicPr>
            <p:cNvPr id="5" name="Picture 4" descr="A diagram of a slope&#10;&#10;AI-generated content may be incorrect.">
              <a:extLst>
                <a:ext uri="{FF2B5EF4-FFF2-40B4-BE49-F238E27FC236}">
                  <a16:creationId xmlns:a16="http://schemas.microsoft.com/office/drawing/2014/main" id="{88FA9204-E421-1A69-63F3-CE96B88BE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351" y="848670"/>
              <a:ext cx="11977134" cy="51657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A22DE1-5746-5BF7-D45D-42022A950364}"/>
                </a:ext>
              </a:extLst>
            </p:cNvPr>
            <p:cNvSpPr txBox="1"/>
            <p:nvPr/>
          </p:nvSpPr>
          <p:spPr>
            <a:xfrm>
              <a:off x="7948725" y="6188812"/>
              <a:ext cx="25861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Modified after Kenter et al., 2005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7546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5DED61-823F-947A-15DF-97D40D83F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80A1492-11DF-1E89-2281-199DE625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CDDF29-CBB0-B9BE-659A-27968254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A24444-47BE-32D1-77B7-B326B2EC6CDD}"/>
              </a:ext>
            </a:extLst>
          </p:cNvPr>
          <p:cNvGrpSpPr/>
          <p:nvPr/>
        </p:nvGrpSpPr>
        <p:grpSpPr>
          <a:xfrm>
            <a:off x="751561" y="71716"/>
            <a:ext cx="11179490" cy="6710085"/>
            <a:chOff x="751561" y="71716"/>
            <a:chExt cx="11179490" cy="6710085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47F76F36-12C1-447B-B40C-3DD7E5286242}"/>
                </a:ext>
              </a:extLst>
            </p:cNvPr>
            <p:cNvSpPr txBox="1">
              <a:spLocks/>
            </p:cNvSpPr>
            <p:nvPr/>
          </p:nvSpPr>
          <p:spPr>
            <a:xfrm>
              <a:off x="2370672" y="71716"/>
              <a:ext cx="7066977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Paradigm Shift</a:t>
              </a:r>
            </a:p>
          </p:txBody>
        </p:sp>
        <p:pic>
          <p:nvPicPr>
            <p:cNvPr id="7" name="Picture 6" descr="2014_CSL_Logo.jpg">
              <a:extLst>
                <a:ext uri="{FF2B5EF4-FFF2-40B4-BE49-F238E27FC236}">
                  <a16:creationId xmlns:a16="http://schemas.microsoft.com/office/drawing/2014/main" id="{F6DC84B5-F9E3-341C-2711-E208EBC3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570" y="6386287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B07596-F28B-3F18-5401-4108EA96B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8173" y="6188812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8C4913-840E-4421-9A5D-7CE3EA54E358}"/>
                </a:ext>
              </a:extLst>
            </p:cNvPr>
            <p:cNvSpPr txBox="1"/>
            <p:nvPr/>
          </p:nvSpPr>
          <p:spPr>
            <a:xfrm>
              <a:off x="6425853" y="6351650"/>
              <a:ext cx="38204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Modified after Della Porta, 2003 and Kenter et al., 2005                         </a:t>
              </a:r>
            </a:p>
          </p:txBody>
        </p:sp>
        <p:pic>
          <p:nvPicPr>
            <p:cNvPr id="3" name="Picture 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3E73E6A9-ED59-A85E-988D-722CB1CCB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561" y="701457"/>
              <a:ext cx="10678170" cy="5498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608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B472F-7B85-55CC-76F9-9E23D3915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F7875BA-50C9-A77C-4D66-9E753A789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BB6596-223B-D933-A18F-FB61B1685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30845C-3B68-56F2-D774-BE99F0B1836E}"/>
              </a:ext>
            </a:extLst>
          </p:cNvPr>
          <p:cNvSpPr txBox="1">
            <a:spLocks/>
          </p:cNvSpPr>
          <p:nvPr/>
        </p:nvSpPr>
        <p:spPr>
          <a:xfrm>
            <a:off x="3735480" y="175970"/>
            <a:ext cx="4268652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/>
              <a:t>Rationale for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06E2B7-7189-896E-FDB3-CF35F69E95C7}"/>
              </a:ext>
            </a:extLst>
          </p:cNvPr>
          <p:cNvSpPr txBox="1"/>
          <p:nvPr/>
        </p:nvSpPr>
        <p:spPr>
          <a:xfrm>
            <a:off x="672353" y="855978"/>
            <a:ext cx="11151844" cy="28392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  <a:sp3d>
            <a:extrusionClr>
              <a:schemeClr val="bg1"/>
            </a:extrusionClr>
          </a:sp3d>
        </p:spPr>
        <p:txBody>
          <a:bodyPr vert="horz" lIns="91440" tIns="45720" rIns="91440" bIns="45720" rtlCol="0">
            <a:noAutofit/>
            <a:sp3d extrusionH="76200">
              <a:extrusionClr>
                <a:schemeClr val="bg1"/>
              </a:extrusionClr>
            </a:sp3d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2400" b="1" dirty="0"/>
              <a:t>CSL and Microbial Carbonates – A Long History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en-US" sz="800" dirty="0"/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Bob Ginsburg – </a:t>
            </a:r>
            <a:r>
              <a:rPr lang="en-US" sz="2400" dirty="0" err="1"/>
              <a:t>Peritidal</a:t>
            </a:r>
            <a:r>
              <a:rPr lang="en-US" sz="2400" dirty="0"/>
              <a:t> laminates, sediment trapping and cementation of stromatolites in Bahamas </a:t>
            </a: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Pam Reid – Sediment trapping and cementation of stromatolites in Bahamas and Shark Bay; </a:t>
            </a:r>
            <a:r>
              <a:rPr lang="en-US" sz="2400" dirty="0" err="1"/>
              <a:t>peloid</a:t>
            </a:r>
            <a:r>
              <a:rPr lang="en-US" sz="2400" dirty="0"/>
              <a:t> precipitation in Belize and Shark Bay</a:t>
            </a: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Mara Diaz – Microbially-mediated cementation of </a:t>
            </a:r>
            <a:r>
              <a:rPr lang="en-US" sz="2400" dirty="0" err="1"/>
              <a:t>peloids</a:t>
            </a:r>
            <a:r>
              <a:rPr lang="en-US" sz="2400" dirty="0"/>
              <a:t> and </a:t>
            </a:r>
            <a:r>
              <a:rPr lang="en-US" sz="2400" dirty="0" err="1"/>
              <a:t>grapestones</a:t>
            </a:r>
            <a:r>
              <a:rPr lang="en-US" sz="2400" dirty="0"/>
              <a:t>, ooid formation,  precipitation of marine cements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en-US" sz="1200" dirty="0"/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2400" b="1" dirty="0" err="1">
                <a:solidFill>
                  <a:schemeClr val="tx2"/>
                </a:solidFill>
              </a:rPr>
              <a:t>Differrent</a:t>
            </a:r>
            <a:r>
              <a:rPr lang="en-US" sz="2400" b="1" dirty="0">
                <a:solidFill>
                  <a:schemeClr val="tx2"/>
                </a:solidFill>
              </a:rPr>
              <a:t> Direction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en-US" sz="8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2400" dirty="0">
                <a:solidFill>
                  <a:schemeClr val="tx2"/>
                </a:solidFill>
              </a:rPr>
              <a:t>Gregor </a:t>
            </a:r>
            <a:r>
              <a:rPr lang="en-US" sz="2400" dirty="0" err="1">
                <a:solidFill>
                  <a:schemeClr val="tx2"/>
                </a:solidFill>
              </a:rPr>
              <a:t>Eberli</a:t>
            </a:r>
            <a:r>
              <a:rPr lang="en-US" sz="2400" dirty="0">
                <a:solidFill>
                  <a:schemeClr val="tx2"/>
                </a:solidFill>
              </a:rPr>
              <a:t> et al - “Microbial Cementation from the Shallow </a:t>
            </a:r>
            <a:r>
              <a:rPr lang="en-US" sz="2400" b="1" dirty="0">
                <a:solidFill>
                  <a:schemeClr val="tx2"/>
                </a:solidFill>
              </a:rPr>
              <a:t>to the Deep</a:t>
            </a:r>
            <a:r>
              <a:rPr lang="en-US" sz="2400" dirty="0">
                <a:solidFill>
                  <a:schemeClr val="tx2"/>
                </a:solidFill>
              </a:rPr>
              <a:t>”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en-US" sz="800" dirty="0">
              <a:solidFill>
                <a:schemeClr val="tx2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Offshore Mozambique fringing reef that flourished during the last glacial maximum</a:t>
            </a:r>
          </a:p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Cemented slopes in the TOTO (Great Bahama Bank) and Gulf of Aqaba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endParaRPr lang="en-US" sz="12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2400" b="1" dirty="0">
                <a:solidFill>
                  <a:schemeClr val="tx2"/>
                </a:solidFill>
              </a:rPr>
              <a:t>Review of My Past Studies of Deeper Microbial Settings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CB584514-947E-5A21-EEF9-1D645E1AC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74A5B4-F85A-B754-23D9-DAD9DED27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</p:spTree>
    <p:extLst>
      <p:ext uri="{BB962C8B-B14F-4D97-AF65-F5344CB8AC3E}">
        <p14:creationId xmlns:p14="http://schemas.microsoft.com/office/powerpoint/2010/main" val="733000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37CD86-B86E-5DEB-8F39-F2AC96FD3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beach&#10;&#10;Description automatically generated">
            <a:extLst>
              <a:ext uri="{FF2B5EF4-FFF2-40B4-BE49-F238E27FC236}">
                <a16:creationId xmlns:a16="http://schemas.microsoft.com/office/drawing/2014/main" id="{287D499D-AD9E-8E13-FBEA-BC82C0642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-1" y="11885"/>
            <a:ext cx="9669642" cy="685799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DB03FF0-6DDB-218F-1026-E593DCA78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C84F6-2EB3-0428-15AE-F74E4DD18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E978830E-DCAC-7A65-D47A-2CA77CE54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152984-E4A2-9823-D269-ACD484427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066F60-903D-EA33-C3C2-9A65D84865F4}"/>
              </a:ext>
            </a:extLst>
          </p:cNvPr>
          <p:cNvGrpSpPr/>
          <p:nvPr/>
        </p:nvGrpSpPr>
        <p:grpSpPr>
          <a:xfrm>
            <a:off x="201706" y="149974"/>
            <a:ext cx="11917027" cy="5968440"/>
            <a:chOff x="201706" y="149974"/>
            <a:chExt cx="11917027" cy="59684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CB9BF1-3ED5-E2D4-1C51-1A5DE57CED4A}"/>
                </a:ext>
              </a:extLst>
            </p:cNvPr>
            <p:cNvSpPr txBox="1"/>
            <p:nvPr/>
          </p:nvSpPr>
          <p:spPr>
            <a:xfrm>
              <a:off x="201706" y="807844"/>
              <a:ext cx="5594232" cy="39571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  <a:scene3d>
                <a:camera prst="orthographicFront"/>
                <a:lightRig rig="threePt" dir="t"/>
              </a:scene3d>
              <a:sp3d extrusionH="76200">
                <a:extrusionClr>
                  <a:schemeClr val="bg1"/>
                </a:extrusionClr>
              </a:sp3d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000" dirty="0"/>
                <a:t>New production-water depth profiles needed when the dominant factory is microbially induced.</a:t>
              </a:r>
            </a:p>
            <a:p>
              <a:pPr algn="just"/>
              <a:endParaRPr lang="en-US" sz="800" dirty="0"/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000" dirty="0"/>
                <a:t>Microbial </a:t>
              </a:r>
              <a:r>
                <a:rPr lang="en-US" sz="2000" dirty="0" err="1"/>
                <a:t>boundstone</a:t>
              </a:r>
              <a:r>
                <a:rPr lang="en-US" sz="2000" dirty="0"/>
                <a:t> slope response to relative sea-level changes differs from modern reefs in that carbonate growth continues downslope during sea-level fall.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800" dirty="0"/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000" dirty="0"/>
                <a:t>Progradation and accretion function of </a:t>
              </a:r>
              <a:r>
                <a:rPr lang="en-US" sz="2000" dirty="0" err="1"/>
                <a:t>boundstone</a:t>
              </a:r>
              <a:r>
                <a:rPr lang="en-US" sz="2000" dirty="0"/>
                <a:t> growth vs off </a:t>
              </a:r>
              <a:r>
                <a:rPr lang="en-US" sz="2000" dirty="0" err="1"/>
                <a:t>platfrom</a:t>
              </a:r>
              <a:r>
                <a:rPr lang="en-US" sz="2000" dirty="0"/>
                <a:t> (</a:t>
              </a:r>
              <a:r>
                <a:rPr lang="en-US" sz="2000" dirty="0" err="1"/>
                <a:t>highstand</a:t>
              </a:r>
              <a:r>
                <a:rPr lang="en-US" sz="2000" dirty="0"/>
                <a:t>) shedding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800" dirty="0"/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000" dirty="0"/>
                <a:t>Generalized concepts of leeward </a:t>
              </a:r>
              <a:r>
                <a:rPr lang="en-US" sz="2000" dirty="0" err="1"/>
                <a:t>progradational</a:t>
              </a:r>
              <a:r>
                <a:rPr lang="en-US" sz="2000" dirty="0"/>
                <a:t> vs. windward </a:t>
              </a:r>
              <a:r>
                <a:rPr lang="en-US" sz="2000" dirty="0" err="1"/>
                <a:t>aggradational</a:t>
              </a:r>
              <a:r>
                <a:rPr lang="en-US" sz="2000" dirty="0"/>
                <a:t> margins need revision. </a:t>
              </a:r>
            </a:p>
            <a:p>
              <a:pPr algn="just"/>
              <a:endParaRPr lang="en-US" sz="800" dirty="0"/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000" dirty="0"/>
                <a:t>Carbonate production on the slope is controlled by environmental parameters (e.g., temperature, nutrients, oxygenation) that need more study. </a:t>
              </a:r>
            </a:p>
            <a:p>
              <a:pPr algn="just"/>
              <a:endParaRPr lang="en-US" sz="2000" dirty="0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B71B1B24-ACA0-EB03-D1F8-83EE9B00D877}"/>
                </a:ext>
              </a:extLst>
            </p:cNvPr>
            <p:cNvSpPr txBox="1">
              <a:spLocks/>
            </p:cNvSpPr>
            <p:nvPr/>
          </p:nvSpPr>
          <p:spPr>
            <a:xfrm>
              <a:off x="568012" y="149974"/>
              <a:ext cx="4730131" cy="752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kern="1200" dirty="0">
                  <a:latin typeface="+mj-lt"/>
                  <a:ea typeface="+mj-ea"/>
                  <a:cs typeface="+mj-cs"/>
                </a:rPr>
                <a:t>Key Take-Aways</a:t>
              </a:r>
            </a:p>
          </p:txBody>
        </p:sp>
        <p:pic>
          <p:nvPicPr>
            <p:cNvPr id="10" name="Picture 9" descr="A diagram of different types of platforms&#10;&#10;AI-generated content may be incorrect.">
              <a:extLst>
                <a:ext uri="{FF2B5EF4-FFF2-40B4-BE49-F238E27FC236}">
                  <a16:creationId xmlns:a16="http://schemas.microsoft.com/office/drawing/2014/main" id="{ACC0AFCD-E231-B302-200B-B5716221B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6156" y="541323"/>
              <a:ext cx="6252577" cy="5577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2450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3DED58-0DEC-2BBE-810A-FC65D4A3C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949589D-64A3-99BA-141A-4C16C9C76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9A278D-DABF-9C0A-8743-2DF155B39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35F244-6704-FB69-1422-3D714012BC13}"/>
              </a:ext>
            </a:extLst>
          </p:cNvPr>
          <p:cNvGrpSpPr/>
          <p:nvPr/>
        </p:nvGrpSpPr>
        <p:grpSpPr>
          <a:xfrm>
            <a:off x="123648" y="134364"/>
            <a:ext cx="12019704" cy="6647437"/>
            <a:chOff x="123648" y="134364"/>
            <a:chExt cx="12019704" cy="6647437"/>
          </a:xfrm>
        </p:grpSpPr>
        <p:pic>
          <p:nvPicPr>
            <p:cNvPr id="19" name="Picture 18" descr="A diagram of a steep margin&#10;&#10;AI-generated content may be incorrect.">
              <a:extLst>
                <a:ext uri="{FF2B5EF4-FFF2-40B4-BE49-F238E27FC236}">
                  <a16:creationId xmlns:a16="http://schemas.microsoft.com/office/drawing/2014/main" id="{6CD6DF5F-EA2E-6054-09DB-A6268AC21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4799" y="3365435"/>
              <a:ext cx="5254873" cy="2944712"/>
            </a:xfrm>
            <a:prstGeom prst="rect">
              <a:avLst/>
            </a:prstGeom>
          </p:spPr>
        </p:pic>
        <p:pic>
          <p:nvPicPr>
            <p:cNvPr id="7" name="Picture 6" descr="2014_CSL_Logo.jpg">
              <a:extLst>
                <a:ext uri="{FF2B5EF4-FFF2-40B4-BE49-F238E27FC236}">
                  <a16:creationId xmlns:a16="http://schemas.microsoft.com/office/drawing/2014/main" id="{38D53E3D-7B70-09D6-60F7-7955FD897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570" y="6386287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9C303C-FA7A-F279-9957-970A34852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8173" y="6188812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6FD58A-ADB7-88F4-900E-AE38D127E466}"/>
                </a:ext>
              </a:extLst>
            </p:cNvPr>
            <p:cNvSpPr txBox="1"/>
            <p:nvPr/>
          </p:nvSpPr>
          <p:spPr>
            <a:xfrm>
              <a:off x="123648" y="729787"/>
              <a:ext cx="8016742" cy="39571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  <a:scene3d>
                <a:camera prst="orthographicFront"/>
                <a:lightRig rig="threePt" dir="t"/>
              </a:scene3d>
              <a:sp3d extrusionH="76200">
                <a:extrusionClr>
                  <a:schemeClr val="bg1"/>
                </a:extrusionClr>
              </a:sp3d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800" dirty="0"/>
            </a:p>
            <a:p>
              <a:pPr algn="just"/>
              <a:r>
                <a:rPr lang="en-US" sz="2400" dirty="0"/>
                <a:t>The slope can be self nourishing and progradation can take place at high rates despite the lack of platform top shedding (slope vs. </a:t>
              </a:r>
              <a:r>
                <a:rPr lang="en-US" sz="2400" dirty="0" err="1"/>
                <a:t>highstand</a:t>
              </a:r>
              <a:r>
                <a:rPr lang="en-US" sz="2400" dirty="0"/>
                <a:t> shedding).</a:t>
              </a:r>
            </a:p>
            <a:p>
              <a:pPr algn="just"/>
              <a:endParaRPr lang="en-US" sz="2400" dirty="0"/>
            </a:p>
            <a:p>
              <a:pPr algn="just"/>
              <a:r>
                <a:rPr lang="en-US" sz="2400" dirty="0"/>
                <a:t>Implications for modern examples such as TOTO, Belize, Red Sea, etc.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800" dirty="0"/>
            </a:p>
            <a:p>
              <a:pPr indent="-228600" algn="just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000" dirty="0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35516E62-3752-E284-8AE9-9F21F8F89E39}"/>
                </a:ext>
              </a:extLst>
            </p:cNvPr>
            <p:cNvSpPr txBox="1">
              <a:spLocks/>
            </p:cNvSpPr>
            <p:nvPr/>
          </p:nvSpPr>
          <p:spPr>
            <a:xfrm>
              <a:off x="1851958" y="149974"/>
              <a:ext cx="4730131" cy="752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kern="1200" dirty="0">
                  <a:latin typeface="+mj-lt"/>
                  <a:ea typeface="+mj-ea"/>
                  <a:cs typeface="+mj-cs"/>
                </a:rPr>
                <a:t>Insight for CSL</a:t>
              </a: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2897640C-F7D5-15A8-488C-CE4CB6663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4220"/>
            <a:stretch>
              <a:fillRect/>
            </a:stretch>
          </p:blipFill>
          <p:spPr bwMode="auto">
            <a:xfrm>
              <a:off x="8533856" y="134364"/>
              <a:ext cx="3087114" cy="308941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373C77-5554-7006-1DA7-2BA1589D2153}"/>
                </a:ext>
              </a:extLst>
            </p:cNvPr>
            <p:cNvSpPr txBox="1"/>
            <p:nvPr/>
          </p:nvSpPr>
          <p:spPr>
            <a:xfrm>
              <a:off x="10472173" y="5723462"/>
              <a:ext cx="16711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Modified after Grammer and Ginsburg, 1992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E4CA0F2-D732-FE43-0B61-B80E80503C4D}"/>
              </a:ext>
            </a:extLst>
          </p:cNvPr>
          <p:cNvSpPr txBox="1"/>
          <p:nvPr/>
        </p:nvSpPr>
        <p:spPr>
          <a:xfrm>
            <a:off x="5893580" y="5254397"/>
            <a:ext cx="1985563" cy="147732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900" dirty="0">
                <a:solidFill>
                  <a:srgbClr val="1A1A1A"/>
                </a:solidFill>
              </a:rPr>
              <a:t>M</a:t>
            </a:r>
            <a:r>
              <a:rPr lang="en-US" sz="900" i="0" u="none" strike="noStrike" dirty="0">
                <a:solidFill>
                  <a:srgbClr val="1A1A1A"/>
                </a:solidFill>
                <a:effectLst/>
              </a:rPr>
              <a:t>icrofabrics that evidence microbial activity during deposition include (1) clotted micrite patches locally connecting bioclasts or infilling primary pores, (2) </a:t>
            </a:r>
            <a:r>
              <a:rPr lang="en-US" sz="900" i="0" u="none" strike="noStrike" dirty="0" err="1">
                <a:solidFill>
                  <a:srgbClr val="1A1A1A"/>
                </a:solidFill>
                <a:effectLst/>
              </a:rPr>
              <a:t>porostromate</a:t>
            </a:r>
            <a:r>
              <a:rPr lang="en-US" sz="900" i="0" u="none" strike="noStrike" dirty="0">
                <a:solidFill>
                  <a:srgbClr val="1A1A1A"/>
                </a:solidFill>
                <a:effectLst/>
              </a:rPr>
              <a:t> structures in the micrite, (3) dense micritic masses, (4) binding structures, (5) micritic crusts, and (6) peloidal textures. </a:t>
            </a:r>
            <a:endParaRPr lang="en-US" sz="800" dirty="0">
              <a:solidFill>
                <a:srgbClr val="1A1A1A"/>
              </a:solidFill>
            </a:endParaRPr>
          </a:p>
          <a:p>
            <a:pPr algn="r"/>
            <a:r>
              <a:rPr lang="en-US" sz="900" dirty="0">
                <a:solidFill>
                  <a:srgbClr val="1A1A1A"/>
                </a:solidFill>
              </a:rPr>
              <a:t>Reolid et al., 2017</a:t>
            </a:r>
            <a:endParaRPr lang="en-US" sz="9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C54A7E-9B06-22BA-2037-A969C47DF0DC}"/>
              </a:ext>
            </a:extLst>
          </p:cNvPr>
          <p:cNvGrpSpPr/>
          <p:nvPr/>
        </p:nvGrpSpPr>
        <p:grpSpPr>
          <a:xfrm>
            <a:off x="135891" y="3360420"/>
            <a:ext cx="5754047" cy="3051912"/>
            <a:chOff x="135891" y="3360420"/>
            <a:chExt cx="5754047" cy="3051912"/>
          </a:xfrm>
        </p:grpSpPr>
        <p:pic>
          <p:nvPicPr>
            <p:cNvPr id="12" name="Picture 11" descr="A diagram of a graph&#10;&#10;AI-generated content may be incorrect.">
              <a:extLst>
                <a:ext uri="{FF2B5EF4-FFF2-40B4-BE49-F238E27FC236}">
                  <a16:creationId xmlns:a16="http://schemas.microsoft.com/office/drawing/2014/main" id="{808FAAD3-7B5C-78D4-AD2C-26F24E235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891" y="3360420"/>
              <a:ext cx="5754047" cy="305191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C032A1-8EFC-FE8F-550F-CA3391FFFE39}"/>
                </a:ext>
              </a:extLst>
            </p:cNvPr>
            <p:cNvSpPr/>
            <p:nvPr/>
          </p:nvSpPr>
          <p:spPr>
            <a:xfrm>
              <a:off x="162560" y="3428999"/>
              <a:ext cx="201048" cy="248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564F5F3-3B45-4611-4E83-74F75FEB83FD}"/>
              </a:ext>
            </a:extLst>
          </p:cNvPr>
          <p:cNvCxnSpPr>
            <a:cxnSpLocks/>
          </p:cNvCxnSpPr>
          <p:nvPr/>
        </p:nvCxnSpPr>
        <p:spPr>
          <a:xfrm flipH="1" flipV="1">
            <a:off x="3657600" y="4815840"/>
            <a:ext cx="2232338" cy="6096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237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er with a variety of images&#10;&#10;AI-generated content may be incorrect.">
            <a:extLst>
              <a:ext uri="{FF2B5EF4-FFF2-40B4-BE49-F238E27FC236}">
                <a16:creationId xmlns:a16="http://schemas.microsoft.com/office/drawing/2014/main" id="{A8ECFCCA-3610-5513-1573-FF3E5281B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" y="157971"/>
            <a:ext cx="12113060" cy="6073494"/>
          </a:xfrm>
          <a:prstGeom prst="rect">
            <a:avLst/>
          </a:prstGeom>
        </p:spPr>
      </p:pic>
      <p:pic>
        <p:nvPicPr>
          <p:cNvPr id="8" name="Picture 7" descr="2014_CSL_Logo.jpg">
            <a:extLst>
              <a:ext uri="{FF2B5EF4-FFF2-40B4-BE49-F238E27FC236}">
                <a16:creationId xmlns:a16="http://schemas.microsoft.com/office/drawing/2014/main" id="{86100960-8B05-18B8-C4D9-C52CB5518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8307EF-2C87-E65A-8381-63FC65173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3CC2C-63D1-3F1C-1EF3-D4437B6620ED}"/>
              </a:ext>
            </a:extLst>
          </p:cNvPr>
          <p:cNvSpPr txBox="1"/>
          <p:nvPr/>
        </p:nvSpPr>
        <p:spPr>
          <a:xfrm>
            <a:off x="172720" y="6353382"/>
            <a:ext cx="10783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 2012, Mancini, E.A., Morgan, W.A., Harris, P.M., and Parcell, W.C. (eds.),  AAPG Hedberg Conference on Microbial Carbonate Reservoir Characterization, Abstract Volume.</a:t>
            </a:r>
          </a:p>
        </p:txBody>
      </p:sp>
    </p:spTree>
    <p:extLst>
      <p:ext uri="{BB962C8B-B14F-4D97-AF65-F5344CB8AC3E}">
        <p14:creationId xmlns:p14="http://schemas.microsoft.com/office/powerpoint/2010/main" val="2451458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55D47F-1433-379E-764F-698959260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87396B4-1564-0AB4-E7FC-6BD0633BA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6CB6FA-260F-A355-04CE-510B6CC74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33BA1129-258C-401F-EFCD-8DD0A3CC1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1CCCD2-326F-BB99-1E2A-DA81ED2DB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F5D61E-1B2F-73F9-87B3-0754A7EA3032}"/>
              </a:ext>
            </a:extLst>
          </p:cNvPr>
          <p:cNvGrpSpPr/>
          <p:nvPr/>
        </p:nvGrpSpPr>
        <p:grpSpPr>
          <a:xfrm>
            <a:off x="116097" y="38464"/>
            <a:ext cx="12016702" cy="6091065"/>
            <a:chOff x="116097" y="38464"/>
            <a:chExt cx="12016702" cy="60910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29B9EB-2E85-E94C-F758-D760782281C7}"/>
                </a:ext>
              </a:extLst>
            </p:cNvPr>
            <p:cNvSpPr txBox="1"/>
            <p:nvPr/>
          </p:nvSpPr>
          <p:spPr>
            <a:xfrm>
              <a:off x="224006" y="740446"/>
              <a:ext cx="11700549" cy="9663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  <a:scene3d>
                <a:camera prst="orthographicFront"/>
                <a:lightRig rig="threePt" dir="t"/>
              </a:scene3d>
              <a:sp3d extrusionH="76200">
                <a:extrusionClr>
                  <a:schemeClr val="bg1"/>
                </a:extrusionClr>
              </a:sp3d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800" dirty="0"/>
            </a:p>
            <a:p>
              <a:pPr algn="just"/>
              <a:r>
                <a:rPr lang="en-US" sz="2400" dirty="0"/>
                <a:t>Microbial micro textures from Carboniferous slope samples are comparable to those documented by the CSL from modern settings. Investigate other slope examples!</a:t>
              </a:r>
            </a:p>
            <a:p>
              <a:pPr algn="just"/>
              <a:endParaRPr lang="en-US" sz="2400" dirty="0"/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800" dirty="0"/>
            </a:p>
            <a:p>
              <a:pPr indent="-228600" algn="just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000" dirty="0"/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5E2D9AC-4A0F-8AEF-89E9-6291D00ACEA2}"/>
                </a:ext>
              </a:extLst>
            </p:cNvPr>
            <p:cNvSpPr txBox="1">
              <a:spLocks/>
            </p:cNvSpPr>
            <p:nvPr/>
          </p:nvSpPr>
          <p:spPr>
            <a:xfrm>
              <a:off x="3567684" y="38464"/>
              <a:ext cx="4730131" cy="752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kern="1200" dirty="0">
                  <a:latin typeface="+mj-lt"/>
                  <a:ea typeface="+mj-ea"/>
                  <a:cs typeface="+mj-cs"/>
                </a:rPr>
                <a:t>Insight for </a:t>
              </a:r>
              <a:r>
                <a:rPr lang="en-US" sz="4000" b="1" kern="1200" dirty="0">
                  <a:solidFill>
                    <a:schemeClr val="bg1">
                      <a:lumMod val="75000"/>
                    </a:schemeClr>
                  </a:solidFill>
                  <a:latin typeface="+mj-lt"/>
                  <a:ea typeface="+mj-ea"/>
                  <a:cs typeface="+mj-cs"/>
                </a:rPr>
                <a:t>CSL</a:t>
              </a:r>
              <a:r>
                <a:rPr lang="en-US" sz="4000" b="1" kern="1200" dirty="0">
                  <a:latin typeface="+mj-lt"/>
                  <a:ea typeface="+mj-ea"/>
                  <a:cs typeface="+mj-cs"/>
                </a:rPr>
                <a:t> CML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841097-5A3E-DD58-B7A9-358569A72B46}"/>
                </a:ext>
              </a:extLst>
            </p:cNvPr>
            <p:cNvSpPr txBox="1"/>
            <p:nvPr/>
          </p:nvSpPr>
          <p:spPr>
            <a:xfrm>
              <a:off x="176561" y="4929200"/>
              <a:ext cx="409698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None/>
              </a:pPr>
              <a:r>
                <a:rPr lang="en-US" dirty="0">
                  <a:solidFill>
                    <a:srgbClr val="000000"/>
                  </a:solidFill>
                  <a:effectLst/>
                </a:rPr>
                <a:t>Examples of micro textures observed in scanning electron microscopy (SEM) imaging from Tengiz samples. Modified from Andres et al., 2012.</a:t>
              </a:r>
            </a:p>
          </p:txBody>
        </p:sp>
        <p:pic>
          <p:nvPicPr>
            <p:cNvPr id="12" name="Picture 11" descr="A close-up of several images of a structure&#10;&#10;AI-generated content may be incorrect.">
              <a:extLst>
                <a:ext uri="{FF2B5EF4-FFF2-40B4-BE49-F238E27FC236}">
                  <a16:creationId xmlns:a16="http://schemas.microsoft.com/office/drawing/2014/main" id="{5964BA28-5EAA-4BA2-82DA-0850D910D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097" y="1720393"/>
              <a:ext cx="4177769" cy="31868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99A2F5-12A5-C452-BE65-23DEE1DD4C92}"/>
                </a:ext>
              </a:extLst>
            </p:cNvPr>
            <p:cNvSpPr txBox="1"/>
            <p:nvPr/>
          </p:nvSpPr>
          <p:spPr>
            <a:xfrm>
              <a:off x="4345874" y="4934880"/>
              <a:ext cx="371849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None/>
              </a:pPr>
              <a:r>
                <a:rPr lang="en-US" dirty="0">
                  <a:solidFill>
                    <a:srgbClr val="000000"/>
                  </a:solidFill>
                  <a:effectLst/>
                </a:rPr>
                <a:t>Viable microbial communities from the active shoals of the Bahamas. From Diaz &amp; </a:t>
              </a:r>
              <a:r>
                <a:rPr lang="en-US" dirty="0" err="1">
                  <a:solidFill>
                    <a:srgbClr val="000000"/>
                  </a:solidFill>
                  <a:effectLst/>
                </a:rPr>
                <a:t>Eberli</a:t>
              </a:r>
              <a:r>
                <a:rPr lang="en-US" dirty="0">
                  <a:solidFill>
                    <a:srgbClr val="000000"/>
                  </a:solidFill>
                </a:rPr>
                <a:t>, </a:t>
              </a:r>
              <a:r>
                <a:rPr lang="en-US" dirty="0">
                  <a:solidFill>
                    <a:srgbClr val="000000"/>
                  </a:solidFill>
                  <a:effectLst/>
                </a:rPr>
                <a:t>2019.</a:t>
              </a:r>
            </a:p>
          </p:txBody>
        </p:sp>
        <p:pic>
          <p:nvPicPr>
            <p:cNvPr id="16" name="Picture 15" descr="A collage of images of bacteria&#10;&#10;AI-generated content may be incorrect.">
              <a:extLst>
                <a:ext uri="{FF2B5EF4-FFF2-40B4-BE49-F238E27FC236}">
                  <a16:creationId xmlns:a16="http://schemas.microsoft.com/office/drawing/2014/main" id="{6CD081F5-4696-DF8F-BA19-D606DC99E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2136" y="1742694"/>
              <a:ext cx="3772711" cy="3164588"/>
            </a:xfrm>
            <a:prstGeom prst="rect">
              <a:avLst/>
            </a:prstGeom>
          </p:spPr>
        </p:pic>
        <p:pic>
          <p:nvPicPr>
            <p:cNvPr id="6" name="Picture 5" descr="A close-up of a microscope&#10;&#10;AI-generated content may be incorrect.">
              <a:extLst>
                <a:ext uri="{FF2B5EF4-FFF2-40B4-BE49-F238E27FC236}">
                  <a16:creationId xmlns:a16="http://schemas.microsoft.com/office/drawing/2014/main" id="{05355E1A-9FA9-2F77-AA9E-6FA1C2A81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3436" y="1740258"/>
              <a:ext cx="3989363" cy="31508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EE8B92-91D0-1392-2492-2CB74F5C31CF}"/>
                </a:ext>
              </a:extLst>
            </p:cNvPr>
            <p:cNvSpPr txBox="1"/>
            <p:nvPr/>
          </p:nvSpPr>
          <p:spPr>
            <a:xfrm>
              <a:off x="8145714" y="4945040"/>
              <a:ext cx="38697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None/>
              </a:pPr>
              <a:r>
                <a:rPr lang="en-US" dirty="0">
                  <a:solidFill>
                    <a:srgbClr val="000000"/>
                  </a:solidFill>
                  <a:effectLst/>
                </a:rPr>
                <a:t>Examples of microbial micrite binding and encrustation from TOTO samples. From </a:t>
              </a:r>
              <a:r>
                <a:rPr lang="en-US" dirty="0">
                  <a:solidFill>
                    <a:srgbClr val="000000"/>
                  </a:solidFill>
                </a:rPr>
                <a:t>Reolid et al., </a:t>
              </a:r>
              <a:r>
                <a:rPr lang="en-US" dirty="0">
                  <a:solidFill>
                    <a:srgbClr val="000000"/>
                  </a:solidFill>
                  <a:effectLst/>
                </a:rPr>
                <a:t>2017.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976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C072B-384E-4E8F-858E-6BBFC830B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DE1BE2F-F1C0-77C2-64F7-EE263F44D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DF8F24-36B9-2C04-A7D7-BDEF51EA4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EDF52E-E5E0-D1C2-D040-9E7719B1F515}"/>
              </a:ext>
            </a:extLst>
          </p:cNvPr>
          <p:cNvGrpSpPr/>
          <p:nvPr/>
        </p:nvGrpSpPr>
        <p:grpSpPr>
          <a:xfrm>
            <a:off x="502787" y="149974"/>
            <a:ext cx="11428264" cy="6631827"/>
            <a:chOff x="502787" y="149974"/>
            <a:chExt cx="11428264" cy="6631827"/>
          </a:xfrm>
        </p:grpSpPr>
        <p:pic>
          <p:nvPicPr>
            <p:cNvPr id="7" name="Picture 6" descr="2014_CSL_Logo.jpg">
              <a:extLst>
                <a:ext uri="{FF2B5EF4-FFF2-40B4-BE49-F238E27FC236}">
                  <a16:creationId xmlns:a16="http://schemas.microsoft.com/office/drawing/2014/main" id="{541556FF-19E0-ADF0-4D92-5912B089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3570" y="6386287"/>
              <a:ext cx="867481" cy="3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A70EFB-5772-791F-F1D9-127B5DEDD4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8173" y="6188812"/>
              <a:ext cx="69602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80808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800" b="1" dirty="0">
                  <a:latin typeface="+mn-lt"/>
                </a:rPr>
                <a:t>Harris, 2025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EDFA41-60D0-54B2-8851-3F5E45482F07}"/>
                </a:ext>
              </a:extLst>
            </p:cNvPr>
            <p:cNvSpPr txBox="1"/>
            <p:nvPr/>
          </p:nvSpPr>
          <p:spPr>
            <a:xfrm>
              <a:off x="502787" y="748469"/>
              <a:ext cx="11161388" cy="302817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  <a:scene3d>
                <a:camera prst="orthographicFront"/>
                <a:lightRig rig="threePt" dir="t"/>
              </a:scene3d>
              <a:sp3d extrusionH="76200">
                <a:extrusionClr>
                  <a:schemeClr val="bg1"/>
                </a:extrusionClr>
              </a:sp3d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800" dirty="0"/>
            </a:p>
            <a:p>
              <a:pPr algn="just"/>
              <a:r>
                <a:rPr lang="en-US" sz="2400" dirty="0"/>
                <a:t>Collins, J.F., Kenter, J.A.M., Harris, P.M., </a:t>
              </a:r>
              <a:r>
                <a:rPr lang="en-US" sz="2400" dirty="0" err="1"/>
                <a:t>Kuanysheva</a:t>
              </a:r>
              <a:r>
                <a:rPr lang="en-US" sz="2400" dirty="0"/>
                <a:t>, G., Fischer, D.J., and Steffen, K.L., 2006, Facies and reservoir quality variations in the Late </a:t>
              </a:r>
              <a:r>
                <a:rPr lang="en-US" sz="2400" dirty="0" err="1"/>
                <a:t>Visean</a:t>
              </a:r>
              <a:r>
                <a:rPr lang="en-US" sz="2400" dirty="0"/>
                <a:t> to </a:t>
              </a:r>
              <a:r>
                <a:rPr lang="en-US" sz="2400" dirty="0" err="1"/>
                <a:t>Bashkirian</a:t>
              </a:r>
              <a:r>
                <a:rPr lang="en-US" sz="2400" dirty="0"/>
                <a:t> outer platform, rim, and flank of the Tengiz Buildup, </a:t>
              </a:r>
              <a:r>
                <a:rPr lang="en-US" sz="2400" dirty="0" err="1"/>
                <a:t>Pricaspian</a:t>
              </a:r>
              <a:r>
                <a:rPr lang="en-US" sz="2400" dirty="0"/>
                <a:t> Basin, Kazakhstan: In Harris, P.M. and Weber, L.J. (eds.), Giant hydrocarbon reservoirs of the world: from rocks to reservoir characterization and modeling, AAPG Memoir 88, p. 55-95.</a:t>
              </a:r>
            </a:p>
            <a:p>
              <a:pPr algn="just"/>
              <a:endParaRPr lang="en-US" sz="2400" dirty="0"/>
            </a:p>
            <a:p>
              <a:pPr algn="just"/>
              <a:r>
                <a:rPr lang="en-US" sz="2400" dirty="0"/>
                <a:t>Della Porta G., Kenter J.A.M. and Bahamonde J.R., 2004, Depositional facies and stratal geometry of an Upper Carboniferous </a:t>
              </a:r>
              <a:r>
                <a:rPr lang="en-US" sz="2400" dirty="0" err="1"/>
                <a:t>prograding</a:t>
              </a:r>
              <a:r>
                <a:rPr lang="en-US" sz="2400" dirty="0"/>
                <a:t> and aggrading high-relief carbonate platform (Cantabrian Mountains, NW Spain): Sedimentology, v. 51, p. 267-295.</a:t>
              </a:r>
            </a:p>
            <a:p>
              <a:pPr algn="just"/>
              <a:endParaRPr lang="en-US" sz="2400" dirty="0"/>
            </a:p>
            <a:p>
              <a:pPr algn="just"/>
              <a:r>
                <a:rPr lang="en-US" sz="2400" dirty="0"/>
                <a:t>Kenter, J.A.M., Harris, P.M., and Della Porta, G., 2005, Steep microbial </a:t>
              </a:r>
              <a:r>
                <a:rPr lang="en-US" sz="2400" dirty="0" err="1"/>
                <a:t>boundstone</a:t>
              </a:r>
              <a:r>
                <a:rPr lang="en-US" sz="2400" dirty="0"/>
                <a:t>-dominated platform margins—examples and implications: Sedimentary Geology, v. 178, p. 5–30.</a:t>
              </a: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CAAB192-D03A-5642-EE4A-DA04F6B3B74D}"/>
                </a:ext>
              </a:extLst>
            </p:cNvPr>
            <p:cNvSpPr txBox="1">
              <a:spLocks/>
            </p:cNvSpPr>
            <p:nvPr/>
          </p:nvSpPr>
          <p:spPr>
            <a:xfrm>
              <a:off x="3645746" y="149974"/>
              <a:ext cx="4730131" cy="752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kern="1200" dirty="0">
                  <a:latin typeface="+mj-lt"/>
                  <a:ea typeface="+mj-ea"/>
                  <a:cs typeface="+mj-cs"/>
                </a:rPr>
                <a:t>If interested, read these -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ABBFE1-01DD-9AB0-1F03-283320F4A846}"/>
                </a:ext>
              </a:extLst>
            </p:cNvPr>
            <p:cNvSpPr txBox="1"/>
            <p:nvPr/>
          </p:nvSpPr>
          <p:spPr>
            <a:xfrm rot="20888360">
              <a:off x="5894509" y="5726800"/>
              <a:ext cx="46207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Brush Script MT" panose="03060802040406070304" pitchFamily="66" charset="-122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Thank you for listening!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559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8C1158-3D81-D827-FAF5-047985F28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CA2DAC0-D68E-BA39-C7F1-C6F79E967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87EA7E-4665-C0C1-74A2-B86ADC6F2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714CE2BE-D073-A548-48DC-8FEB19E3F7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CA0448-2D02-0986-98F0-CD1DAFD3F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B748F3-8471-FD01-75B2-28C3C6D645A1}"/>
              </a:ext>
            </a:extLst>
          </p:cNvPr>
          <p:cNvGrpSpPr/>
          <p:nvPr/>
        </p:nvGrpSpPr>
        <p:grpSpPr>
          <a:xfrm>
            <a:off x="337109" y="-83129"/>
            <a:ext cx="11087611" cy="6705083"/>
            <a:chOff x="337109" y="-83129"/>
            <a:chExt cx="11087611" cy="6705083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1151B2F3-799D-14A6-506F-D3DE4BC3767A}"/>
                </a:ext>
              </a:extLst>
            </p:cNvPr>
            <p:cNvSpPr txBox="1">
              <a:spLocks/>
            </p:cNvSpPr>
            <p:nvPr/>
          </p:nvSpPr>
          <p:spPr>
            <a:xfrm>
              <a:off x="7514105" y="365125"/>
              <a:ext cx="3822189" cy="18999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Aft>
                  <a:spcPts val="600"/>
                </a:spcAft>
              </a:pPr>
              <a:r>
                <a:rPr lang="en-US" sz="4000" b="1" dirty="0"/>
                <a:t>Outline of Talk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900B217-43FA-3AF6-613C-929DEBA53D30}"/>
                </a:ext>
              </a:extLst>
            </p:cNvPr>
            <p:cNvSpPr txBox="1"/>
            <p:nvPr/>
          </p:nvSpPr>
          <p:spPr>
            <a:xfrm>
              <a:off x="7602532" y="1847845"/>
              <a:ext cx="3822188" cy="28392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  <a:scene3d>
                <a:camera prst="orthographicFront"/>
                <a:lightRig rig="threePt" dir="t"/>
              </a:scene3d>
              <a:sp3d extrusionH="76200">
                <a:extrusionClr>
                  <a:schemeClr val="bg1"/>
                </a:extrusionClr>
              </a:sp3d>
            </a:bodyPr>
            <a:lstStyle/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2"/>
                  </a:solidFill>
                </a:rPr>
                <a:t>Rationale for talk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/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2"/>
                  </a:solidFill>
                </a:rPr>
                <a:t>Subsurface example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tx2"/>
                </a:solidFill>
              </a:endParaRP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2"/>
                  </a:solidFill>
                </a:rPr>
                <a:t>Outcrop examples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accent2"/>
                </a:solidFill>
              </a:endParaRP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accent2"/>
                  </a:solidFill>
                </a:rPr>
                <a:t>Implications &amp; Take-Aways</a:t>
              </a:r>
            </a:p>
            <a:p>
              <a:pPr indent="-2286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2400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00D274-406D-54A8-472E-711A1BEC741D}"/>
                </a:ext>
              </a:extLst>
            </p:cNvPr>
            <p:cNvGrpSpPr/>
            <p:nvPr/>
          </p:nvGrpSpPr>
          <p:grpSpPr>
            <a:xfrm>
              <a:off x="337109" y="-83129"/>
              <a:ext cx="6665523" cy="6705083"/>
              <a:chOff x="420234" y="-142504"/>
              <a:chExt cx="6665523" cy="670508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DA88EE0-289E-9912-2DCA-4456E748E76A}"/>
                  </a:ext>
                </a:extLst>
              </p:cNvPr>
              <p:cNvGrpSpPr/>
              <p:nvPr/>
            </p:nvGrpSpPr>
            <p:grpSpPr>
              <a:xfrm>
                <a:off x="420234" y="326488"/>
                <a:ext cx="6665523" cy="6236091"/>
                <a:chOff x="475989" y="326488"/>
                <a:chExt cx="6665523" cy="6236091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1F305223-BC15-19D8-D3A3-9604AE8C657A}"/>
                    </a:ext>
                  </a:extLst>
                </p:cNvPr>
                <p:cNvGrpSpPr/>
                <p:nvPr/>
              </p:nvGrpSpPr>
              <p:grpSpPr>
                <a:xfrm>
                  <a:off x="475989" y="326488"/>
                  <a:ext cx="6665523" cy="6236091"/>
                  <a:chOff x="475989" y="365125"/>
                  <a:chExt cx="6665523" cy="6236091"/>
                </a:xfrm>
              </p:grpSpPr>
              <p:pic>
                <p:nvPicPr>
                  <p:cNvPr id="5" name="Picture 4" descr="A diagram of a slope&#10;&#10;AI-generated content may be incorrect.">
                    <a:extLst>
                      <a:ext uri="{FF2B5EF4-FFF2-40B4-BE49-F238E27FC236}">
                        <a16:creationId xmlns:a16="http://schemas.microsoft.com/office/drawing/2014/main" id="{C02FB514-6027-D735-7557-6614BE925F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64213" y="365125"/>
                    <a:ext cx="6277299" cy="6236091"/>
                  </a:xfrm>
                  <a:prstGeom prst="rect">
                    <a:avLst/>
                  </a:prstGeom>
                </p:spPr>
              </p:pic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9215515E-CA63-1CC0-6636-73F1AC95460D}"/>
                      </a:ext>
                    </a:extLst>
                  </p:cNvPr>
                  <p:cNvSpPr/>
                  <p:nvPr/>
                </p:nvSpPr>
                <p:spPr>
                  <a:xfrm>
                    <a:off x="475989" y="4045906"/>
                    <a:ext cx="2718148" cy="21429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4C2CB14-5A51-FE4F-76E6-AC10225FBFB5}"/>
                      </a:ext>
                    </a:extLst>
                  </p:cNvPr>
                  <p:cNvSpPr/>
                  <p:nvPr/>
                </p:nvSpPr>
                <p:spPr>
                  <a:xfrm>
                    <a:off x="628389" y="2086172"/>
                    <a:ext cx="453436" cy="46384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2AA4AF6-FC1D-05D6-92AA-DCFF75C30AB6}"/>
                    </a:ext>
                  </a:extLst>
                </p:cNvPr>
                <p:cNvSpPr/>
                <p:nvPr/>
              </p:nvSpPr>
              <p:spPr>
                <a:xfrm>
                  <a:off x="6746489" y="2630153"/>
                  <a:ext cx="312234" cy="3360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3" name="Picture 12" descr="A diagram of a river&#10;&#10;AI-generated content may be incorrect.">
                <a:extLst>
                  <a:ext uri="{FF2B5EF4-FFF2-40B4-BE49-F238E27FC236}">
                    <a16:creationId xmlns:a16="http://schemas.microsoft.com/office/drawing/2014/main" id="{004106E4-B229-6BF2-3C8B-CC8DF4429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5575" y="4715543"/>
                <a:ext cx="2325757" cy="1836830"/>
              </a:xfrm>
              <a:prstGeom prst="rect">
                <a:avLst/>
              </a:prstGeom>
            </p:spPr>
          </p:pic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CD6682B-C17D-8CAB-0B30-746D2AB91120}"/>
                  </a:ext>
                </a:extLst>
              </p:cNvPr>
              <p:cNvSpPr/>
              <p:nvPr/>
            </p:nvSpPr>
            <p:spPr>
              <a:xfrm>
                <a:off x="656839" y="-142504"/>
                <a:ext cx="4960189" cy="2296835"/>
              </a:xfrm>
              <a:custGeom>
                <a:avLst/>
                <a:gdLst>
                  <a:gd name="connsiteX0" fmla="*/ 4897120 w 4937760"/>
                  <a:gd name="connsiteY0" fmla="*/ 599440 h 2346960"/>
                  <a:gd name="connsiteX1" fmla="*/ 4531360 w 4937760"/>
                  <a:gd name="connsiteY1" fmla="*/ 924560 h 2346960"/>
                  <a:gd name="connsiteX2" fmla="*/ 4165600 w 4937760"/>
                  <a:gd name="connsiteY2" fmla="*/ 1168400 h 2346960"/>
                  <a:gd name="connsiteX3" fmla="*/ 3708400 w 4937760"/>
                  <a:gd name="connsiteY3" fmla="*/ 1432560 h 2346960"/>
                  <a:gd name="connsiteX4" fmla="*/ 3291840 w 4937760"/>
                  <a:gd name="connsiteY4" fmla="*/ 1686560 h 2346960"/>
                  <a:gd name="connsiteX5" fmla="*/ 2773680 w 4937760"/>
                  <a:gd name="connsiteY5" fmla="*/ 1940560 h 2346960"/>
                  <a:gd name="connsiteX6" fmla="*/ 2255520 w 4937760"/>
                  <a:gd name="connsiteY6" fmla="*/ 2143760 h 2346960"/>
                  <a:gd name="connsiteX7" fmla="*/ 1757680 w 4937760"/>
                  <a:gd name="connsiteY7" fmla="*/ 2235200 h 2346960"/>
                  <a:gd name="connsiteX8" fmla="*/ 1280160 w 4937760"/>
                  <a:gd name="connsiteY8" fmla="*/ 2255520 h 2346960"/>
                  <a:gd name="connsiteX9" fmla="*/ 0 w 4937760"/>
                  <a:gd name="connsiteY9" fmla="*/ 2346960 h 2346960"/>
                  <a:gd name="connsiteX10" fmla="*/ 10160 w 4937760"/>
                  <a:gd name="connsiteY10" fmla="*/ 467360 h 2346960"/>
                  <a:gd name="connsiteX11" fmla="*/ 4897120 w 4937760"/>
                  <a:gd name="connsiteY11" fmla="*/ 528320 h 2346960"/>
                  <a:gd name="connsiteX12" fmla="*/ 4856480 w 4937760"/>
                  <a:gd name="connsiteY12" fmla="*/ 670560 h 2346960"/>
                  <a:gd name="connsiteX13" fmla="*/ 4856480 w 4937760"/>
                  <a:gd name="connsiteY13" fmla="*/ 670560 h 2346960"/>
                  <a:gd name="connsiteX14" fmla="*/ 4937760 w 4937760"/>
                  <a:gd name="connsiteY14" fmla="*/ 0 h 2346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37760" h="2346960">
                    <a:moveTo>
                      <a:pt x="4897120" y="599440"/>
                    </a:moveTo>
                    <a:lnTo>
                      <a:pt x="4531360" y="924560"/>
                    </a:lnTo>
                    <a:lnTo>
                      <a:pt x="4165600" y="1168400"/>
                    </a:lnTo>
                    <a:lnTo>
                      <a:pt x="3708400" y="1432560"/>
                    </a:lnTo>
                    <a:lnTo>
                      <a:pt x="3291840" y="1686560"/>
                    </a:lnTo>
                    <a:lnTo>
                      <a:pt x="2773680" y="1940560"/>
                    </a:lnTo>
                    <a:lnTo>
                      <a:pt x="2255520" y="2143760"/>
                    </a:lnTo>
                    <a:lnTo>
                      <a:pt x="1757680" y="2235200"/>
                    </a:lnTo>
                    <a:lnTo>
                      <a:pt x="1280160" y="2255520"/>
                    </a:lnTo>
                    <a:lnTo>
                      <a:pt x="0" y="2346960"/>
                    </a:lnTo>
                    <a:cubicBezTo>
                      <a:pt x="3387" y="1720427"/>
                      <a:pt x="6773" y="1093893"/>
                      <a:pt x="10160" y="467360"/>
                    </a:cubicBezTo>
                    <a:lnTo>
                      <a:pt x="4897120" y="528320"/>
                    </a:lnTo>
                    <a:lnTo>
                      <a:pt x="4856480" y="670560"/>
                    </a:lnTo>
                    <a:lnTo>
                      <a:pt x="4856480" y="670560"/>
                    </a:lnTo>
                    <a:lnTo>
                      <a:pt x="4937760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F67C998-7780-40A1-8314-C8A0B0375304}"/>
                  </a:ext>
                </a:extLst>
              </p:cNvPr>
              <p:cNvSpPr/>
              <p:nvPr/>
            </p:nvSpPr>
            <p:spPr>
              <a:xfrm>
                <a:off x="4821382" y="190005"/>
                <a:ext cx="2244436" cy="380011"/>
              </a:xfrm>
              <a:custGeom>
                <a:avLst/>
                <a:gdLst>
                  <a:gd name="connsiteX0" fmla="*/ 2185060 w 2244436"/>
                  <a:gd name="connsiteY0" fmla="*/ 0 h 380011"/>
                  <a:gd name="connsiteX1" fmla="*/ 0 w 2244436"/>
                  <a:gd name="connsiteY1" fmla="*/ 23751 h 380011"/>
                  <a:gd name="connsiteX2" fmla="*/ 308758 w 2244436"/>
                  <a:gd name="connsiteY2" fmla="*/ 332509 h 380011"/>
                  <a:gd name="connsiteX3" fmla="*/ 653143 w 2244436"/>
                  <a:gd name="connsiteY3" fmla="*/ 380011 h 380011"/>
                  <a:gd name="connsiteX4" fmla="*/ 783771 w 2244436"/>
                  <a:gd name="connsiteY4" fmla="*/ 261257 h 380011"/>
                  <a:gd name="connsiteX5" fmla="*/ 2244436 w 2244436"/>
                  <a:gd name="connsiteY5" fmla="*/ 237507 h 380011"/>
                  <a:gd name="connsiteX6" fmla="*/ 2185060 w 2244436"/>
                  <a:gd name="connsiteY6" fmla="*/ 0 h 38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4436" h="380011">
                    <a:moveTo>
                      <a:pt x="2185060" y="0"/>
                    </a:moveTo>
                    <a:lnTo>
                      <a:pt x="0" y="23751"/>
                    </a:lnTo>
                    <a:lnTo>
                      <a:pt x="308758" y="332509"/>
                    </a:lnTo>
                    <a:lnTo>
                      <a:pt x="653143" y="380011"/>
                    </a:lnTo>
                    <a:lnTo>
                      <a:pt x="783771" y="261257"/>
                    </a:lnTo>
                    <a:lnTo>
                      <a:pt x="2244436" y="237507"/>
                    </a:lnTo>
                    <a:lnTo>
                      <a:pt x="218506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9167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C0DB5B-2B44-115D-E362-F5398E1C7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76BA797-5E90-E991-90A4-48A3C5013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D27797-FE8D-51C6-8E00-4F63DFA58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FB46EC26-0E50-937E-46CC-D30DD8C4D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8CE331-56EE-3BBF-9335-1A726ABBF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pic>
        <p:nvPicPr>
          <p:cNvPr id="5" name="Picture 4" descr="A map of kazakhstan with black text&#10;&#10;AI-generated content may be incorrect.">
            <a:extLst>
              <a:ext uri="{FF2B5EF4-FFF2-40B4-BE49-F238E27FC236}">
                <a16:creationId xmlns:a16="http://schemas.microsoft.com/office/drawing/2014/main" id="{59407807-32F0-FEF3-96E3-D715E4F19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19" y="96261"/>
            <a:ext cx="3213566" cy="234652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265137-E374-824F-D332-3751E21EBE67}"/>
              </a:ext>
            </a:extLst>
          </p:cNvPr>
          <p:cNvGrpSpPr/>
          <p:nvPr/>
        </p:nvGrpSpPr>
        <p:grpSpPr>
          <a:xfrm>
            <a:off x="6115177" y="48926"/>
            <a:ext cx="6022154" cy="3090617"/>
            <a:chOff x="3732756" y="839244"/>
            <a:chExt cx="4616735" cy="3288950"/>
          </a:xfrm>
        </p:grpSpPr>
        <p:pic>
          <p:nvPicPr>
            <p:cNvPr id="10" name="Picture 9" descr="A close-up of a map&#10;&#10;AI-generated content may be incorrect.">
              <a:extLst>
                <a:ext uri="{FF2B5EF4-FFF2-40B4-BE49-F238E27FC236}">
                  <a16:creationId xmlns:a16="http://schemas.microsoft.com/office/drawing/2014/main" id="{5FDA51EA-5107-9DCA-92AE-22605ED8A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57811" y="906660"/>
              <a:ext cx="4591680" cy="32215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A476C5-64A7-D36D-DFF4-3F3F700C13A9}"/>
                </a:ext>
              </a:extLst>
            </p:cNvPr>
            <p:cNvSpPr/>
            <p:nvPr/>
          </p:nvSpPr>
          <p:spPr>
            <a:xfrm>
              <a:off x="3732756" y="839244"/>
              <a:ext cx="501041" cy="601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close-up of a map&#10;&#10;AI-generated content may be incorrect.">
            <a:extLst>
              <a:ext uri="{FF2B5EF4-FFF2-40B4-BE49-F238E27FC236}">
                <a16:creationId xmlns:a16="http://schemas.microsoft.com/office/drawing/2014/main" id="{34EB1FF8-68F1-C9AD-0916-1862AD315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5487" y="3113009"/>
            <a:ext cx="4854366" cy="31180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65020F2-396C-BEA8-631E-306B841D7969}"/>
              </a:ext>
            </a:extLst>
          </p:cNvPr>
          <p:cNvSpPr/>
          <p:nvPr/>
        </p:nvSpPr>
        <p:spPr>
          <a:xfrm>
            <a:off x="3580327" y="3128682"/>
            <a:ext cx="517091" cy="564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C3CC18-B92F-C892-8E88-A8AA55F60861}"/>
              </a:ext>
            </a:extLst>
          </p:cNvPr>
          <p:cNvSpPr txBox="1"/>
          <p:nvPr/>
        </p:nvSpPr>
        <p:spPr>
          <a:xfrm>
            <a:off x="3325917" y="6119008"/>
            <a:ext cx="354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Modified after Weber et al., 2003; Collins et al., 2006                      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9650AF-2300-0A91-429E-706C60BBB62E}"/>
              </a:ext>
            </a:extLst>
          </p:cNvPr>
          <p:cNvSpPr txBox="1">
            <a:spLocks/>
          </p:cNvSpPr>
          <p:nvPr/>
        </p:nvSpPr>
        <p:spPr>
          <a:xfrm>
            <a:off x="3250915" y="16516"/>
            <a:ext cx="4635674" cy="764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/>
              <a:t>Tengiz</a:t>
            </a:r>
          </a:p>
        </p:txBody>
      </p:sp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AACEFDA5-3C32-A740-D01A-AC84FFBAD8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978288"/>
              </p:ext>
            </p:extLst>
          </p:nvPr>
        </p:nvGraphicFramePr>
        <p:xfrm>
          <a:off x="3678044" y="708527"/>
          <a:ext cx="2149808" cy="1698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7" imgW="12065000" imgH="10236200" progId="Canvas.Drawing.9">
                  <p:embed/>
                </p:oleObj>
              </mc:Choice>
              <mc:Fallback>
                <p:oleObj name="Drawing" r:id="rId7" imgW="12065000" imgH="10236200" progId="Canvas.Drawing.9">
                  <p:embed/>
                  <p:pic>
                    <p:nvPicPr>
                      <p:cNvPr id="3078" name="Object 6">
                        <a:extLst>
                          <a:ext uri="{FF2B5EF4-FFF2-40B4-BE49-F238E27FC236}">
                            <a16:creationId xmlns:a16="http://schemas.microsoft.com/office/drawing/2014/main" id="{E7AF5BE1-8EF9-5A98-727F-EA11009C7E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8044" y="708527"/>
                        <a:ext cx="2149808" cy="1698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DD0E822-E435-0E49-20D5-977FCAF55912}"/>
              </a:ext>
            </a:extLst>
          </p:cNvPr>
          <p:cNvGrpSpPr/>
          <p:nvPr/>
        </p:nvGrpSpPr>
        <p:grpSpPr>
          <a:xfrm>
            <a:off x="40640" y="2626360"/>
            <a:ext cx="7283867" cy="3488697"/>
            <a:chOff x="40640" y="2626360"/>
            <a:chExt cx="7283867" cy="34886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9B8AD8-4B1D-82E0-8711-F772D433F1E3}"/>
                </a:ext>
              </a:extLst>
            </p:cNvPr>
            <p:cNvGrpSpPr/>
            <p:nvPr/>
          </p:nvGrpSpPr>
          <p:grpSpPr>
            <a:xfrm>
              <a:off x="40640" y="2626360"/>
              <a:ext cx="7283867" cy="3488697"/>
              <a:chOff x="40640" y="2626360"/>
              <a:chExt cx="7283867" cy="3488697"/>
            </a:xfrm>
          </p:grpSpPr>
          <p:pic>
            <p:nvPicPr>
              <p:cNvPr id="9" name="Picture 8" descr="A diagram of layers of a structure&#10;&#10;AI-generated content may be incorrect.">
                <a:extLst>
                  <a:ext uri="{FF2B5EF4-FFF2-40B4-BE49-F238E27FC236}">
                    <a16:creationId xmlns:a16="http://schemas.microsoft.com/office/drawing/2014/main" id="{44EA54AC-9356-C4D5-36D0-21B8967ED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40" y="2626360"/>
                <a:ext cx="7283867" cy="340868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F54745C-48AE-0905-1999-2D1B6E53C160}"/>
                  </a:ext>
                </a:extLst>
              </p:cNvPr>
              <p:cNvSpPr/>
              <p:nvPr/>
            </p:nvSpPr>
            <p:spPr>
              <a:xfrm>
                <a:off x="182092" y="5715595"/>
                <a:ext cx="316672" cy="399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50CD086-CC29-3C7A-7F2A-B9393D773AB6}"/>
                </a:ext>
              </a:extLst>
            </p:cNvPr>
            <p:cNvSpPr txBox="1"/>
            <p:nvPr/>
          </p:nvSpPr>
          <p:spPr>
            <a:xfrm>
              <a:off x="5329359" y="5792886"/>
              <a:ext cx="349455" cy="138499"/>
            </a:xfrm>
            <a:prstGeom prst="rect">
              <a:avLst/>
            </a:prstGeom>
            <a:solidFill>
              <a:srgbClr val="EB9065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900" dirty="0"/>
                <a:t>2000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0334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_CSL_Logo.jpg">
            <a:extLst>
              <a:ext uri="{FF2B5EF4-FFF2-40B4-BE49-F238E27FC236}">
                <a16:creationId xmlns:a16="http://schemas.microsoft.com/office/drawing/2014/main" id="{29549977-D877-A494-426D-16C868997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3E5604-0882-0048-D1DD-6DB9C7F32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66E5C0-BB11-2950-E38C-9D19364940F7}"/>
              </a:ext>
            </a:extLst>
          </p:cNvPr>
          <p:cNvGrpSpPr/>
          <p:nvPr/>
        </p:nvGrpSpPr>
        <p:grpSpPr>
          <a:xfrm>
            <a:off x="100868" y="229103"/>
            <a:ext cx="10498871" cy="6468553"/>
            <a:chOff x="100868" y="229103"/>
            <a:chExt cx="10498871" cy="6468553"/>
          </a:xfrm>
        </p:grpSpPr>
        <p:sp>
          <p:nvSpPr>
            <p:cNvPr id="14343" name="Freeform 7">
              <a:extLst>
                <a:ext uri="{FF2B5EF4-FFF2-40B4-BE49-F238E27FC236}">
                  <a16:creationId xmlns:a16="http://schemas.microsoft.com/office/drawing/2014/main" id="{00EC18E8-770B-AAA9-3D54-BD57D19B58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11651" y="3433764"/>
              <a:ext cx="5394325" cy="2790825"/>
            </a:xfrm>
            <a:custGeom>
              <a:avLst/>
              <a:gdLst>
                <a:gd name="T0" fmla="*/ 0 w 7099"/>
                <a:gd name="T1" fmla="*/ 436 h 4477"/>
                <a:gd name="T2" fmla="*/ 2457 w 7099"/>
                <a:gd name="T3" fmla="*/ 2550 h 4477"/>
                <a:gd name="T4" fmla="*/ 4197 w 7099"/>
                <a:gd name="T5" fmla="*/ 3550 h 4477"/>
                <a:gd name="T6" fmla="*/ 7099 w 7099"/>
                <a:gd name="T7" fmla="*/ 4477 h 4477"/>
                <a:gd name="T8" fmla="*/ 7078 w 7099"/>
                <a:gd name="T9" fmla="*/ 4318 h 4477"/>
                <a:gd name="T10" fmla="*/ 6900 w 7099"/>
                <a:gd name="T11" fmla="*/ 4144 h 4477"/>
                <a:gd name="T12" fmla="*/ 6747 w 7099"/>
                <a:gd name="T13" fmla="*/ 4127 h 4477"/>
                <a:gd name="T14" fmla="*/ 6462 w 7099"/>
                <a:gd name="T15" fmla="*/ 4072 h 4477"/>
                <a:gd name="T16" fmla="*/ 6204 w 7099"/>
                <a:gd name="T17" fmla="*/ 4014 h 4477"/>
                <a:gd name="T18" fmla="*/ 6078 w 7099"/>
                <a:gd name="T19" fmla="*/ 3982 h 4477"/>
                <a:gd name="T20" fmla="*/ 5837 w 7099"/>
                <a:gd name="T21" fmla="*/ 3896 h 4477"/>
                <a:gd name="T22" fmla="*/ 5724 w 7099"/>
                <a:gd name="T23" fmla="*/ 3863 h 4477"/>
                <a:gd name="T24" fmla="*/ 5591 w 7099"/>
                <a:gd name="T25" fmla="*/ 3835 h 4477"/>
                <a:gd name="T26" fmla="*/ 5355 w 7099"/>
                <a:gd name="T27" fmla="*/ 3783 h 4477"/>
                <a:gd name="T28" fmla="*/ 5151 w 7099"/>
                <a:gd name="T29" fmla="*/ 3730 h 4477"/>
                <a:gd name="T30" fmla="*/ 4962 w 7099"/>
                <a:gd name="T31" fmla="*/ 3668 h 4477"/>
                <a:gd name="T32" fmla="*/ 4782 w 7099"/>
                <a:gd name="T33" fmla="*/ 3590 h 4477"/>
                <a:gd name="T34" fmla="*/ 4629 w 7099"/>
                <a:gd name="T35" fmla="*/ 3494 h 4477"/>
                <a:gd name="T36" fmla="*/ 4420 w 7099"/>
                <a:gd name="T37" fmla="*/ 3336 h 4477"/>
                <a:gd name="T38" fmla="*/ 4279 w 7099"/>
                <a:gd name="T39" fmla="*/ 3233 h 4477"/>
                <a:gd name="T40" fmla="*/ 3981 w 7099"/>
                <a:gd name="T41" fmla="*/ 3024 h 4477"/>
                <a:gd name="T42" fmla="*/ 3767 w 7099"/>
                <a:gd name="T43" fmla="*/ 2877 h 4477"/>
                <a:gd name="T44" fmla="*/ 3631 w 7099"/>
                <a:gd name="T45" fmla="*/ 2793 h 4477"/>
                <a:gd name="T46" fmla="*/ 3505 w 7099"/>
                <a:gd name="T47" fmla="*/ 2718 h 4477"/>
                <a:gd name="T48" fmla="*/ 3327 w 7099"/>
                <a:gd name="T49" fmla="*/ 2625 h 4477"/>
                <a:gd name="T50" fmla="*/ 3168 w 7099"/>
                <a:gd name="T51" fmla="*/ 2544 h 4477"/>
                <a:gd name="T52" fmla="*/ 3032 w 7099"/>
                <a:gd name="T53" fmla="*/ 2491 h 4477"/>
                <a:gd name="T54" fmla="*/ 2908 w 7099"/>
                <a:gd name="T55" fmla="*/ 2433 h 4477"/>
                <a:gd name="T56" fmla="*/ 2782 w 7099"/>
                <a:gd name="T57" fmla="*/ 2349 h 4477"/>
                <a:gd name="T58" fmla="*/ 2661 w 7099"/>
                <a:gd name="T59" fmla="*/ 2248 h 4477"/>
                <a:gd name="T60" fmla="*/ 2583 w 7099"/>
                <a:gd name="T61" fmla="*/ 2168 h 4477"/>
                <a:gd name="T62" fmla="*/ 2512 w 7099"/>
                <a:gd name="T63" fmla="*/ 2072 h 4477"/>
                <a:gd name="T64" fmla="*/ 2447 w 7099"/>
                <a:gd name="T65" fmla="*/ 1963 h 4477"/>
                <a:gd name="T66" fmla="*/ 2388 w 7099"/>
                <a:gd name="T67" fmla="*/ 1843 h 4477"/>
                <a:gd name="T68" fmla="*/ 2325 w 7099"/>
                <a:gd name="T69" fmla="*/ 1717 h 4477"/>
                <a:gd name="T70" fmla="*/ 2258 w 7099"/>
                <a:gd name="T71" fmla="*/ 1579 h 4477"/>
                <a:gd name="T72" fmla="*/ 2149 w 7099"/>
                <a:gd name="T73" fmla="*/ 1342 h 4477"/>
                <a:gd name="T74" fmla="*/ 2078 w 7099"/>
                <a:gd name="T75" fmla="*/ 1191 h 4477"/>
                <a:gd name="T76" fmla="*/ 2027 w 7099"/>
                <a:gd name="T77" fmla="*/ 1093 h 4477"/>
                <a:gd name="T78" fmla="*/ 1981 w 7099"/>
                <a:gd name="T79" fmla="*/ 1021 h 4477"/>
                <a:gd name="T80" fmla="*/ 1927 w 7099"/>
                <a:gd name="T81" fmla="*/ 952 h 4477"/>
                <a:gd name="T82" fmla="*/ 1851 w 7099"/>
                <a:gd name="T83" fmla="*/ 885 h 4477"/>
                <a:gd name="T84" fmla="*/ 1742 w 7099"/>
                <a:gd name="T85" fmla="*/ 801 h 4477"/>
                <a:gd name="T86" fmla="*/ 1625 w 7099"/>
                <a:gd name="T87" fmla="*/ 732 h 4477"/>
                <a:gd name="T88" fmla="*/ 1480 w 7099"/>
                <a:gd name="T89" fmla="*/ 669 h 4477"/>
                <a:gd name="T90" fmla="*/ 1310 w 7099"/>
                <a:gd name="T91" fmla="*/ 617 h 4477"/>
                <a:gd name="T92" fmla="*/ 1206 w 7099"/>
                <a:gd name="T93" fmla="*/ 592 h 4477"/>
                <a:gd name="T94" fmla="*/ 1164 w 7099"/>
                <a:gd name="T95" fmla="*/ 575 h 4477"/>
                <a:gd name="T96" fmla="*/ 1038 w 7099"/>
                <a:gd name="T97" fmla="*/ 531 h 4477"/>
                <a:gd name="T98" fmla="*/ 969 w 7099"/>
                <a:gd name="T99" fmla="*/ 506 h 4477"/>
                <a:gd name="T100" fmla="*/ 950 w 7099"/>
                <a:gd name="T101" fmla="*/ 499 h 4477"/>
                <a:gd name="T102" fmla="*/ 759 w 7099"/>
                <a:gd name="T103" fmla="*/ 405 h 4477"/>
                <a:gd name="T104" fmla="*/ 558 w 7099"/>
                <a:gd name="T105" fmla="*/ 317 h 4477"/>
                <a:gd name="T106" fmla="*/ 361 w 7099"/>
                <a:gd name="T107" fmla="*/ 222 h 4477"/>
                <a:gd name="T108" fmla="*/ 184 w 7099"/>
                <a:gd name="T109" fmla="*/ 109 h 4477"/>
                <a:gd name="T110" fmla="*/ 76 w 7099"/>
                <a:gd name="T111" fmla="*/ 0 h 4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099" h="4477">
                  <a:moveTo>
                    <a:pt x="76" y="0"/>
                  </a:moveTo>
                  <a:lnTo>
                    <a:pt x="0" y="436"/>
                  </a:lnTo>
                  <a:lnTo>
                    <a:pt x="1635" y="1227"/>
                  </a:lnTo>
                  <a:lnTo>
                    <a:pt x="2457" y="2550"/>
                  </a:lnTo>
                  <a:lnTo>
                    <a:pt x="3617" y="3217"/>
                  </a:lnTo>
                  <a:lnTo>
                    <a:pt x="4197" y="3550"/>
                  </a:lnTo>
                  <a:lnTo>
                    <a:pt x="4778" y="3884"/>
                  </a:lnTo>
                  <a:lnTo>
                    <a:pt x="7099" y="4477"/>
                  </a:lnTo>
                  <a:lnTo>
                    <a:pt x="7090" y="4399"/>
                  </a:lnTo>
                  <a:lnTo>
                    <a:pt x="7078" y="4318"/>
                  </a:lnTo>
                  <a:lnTo>
                    <a:pt x="7057" y="4160"/>
                  </a:lnTo>
                  <a:lnTo>
                    <a:pt x="6900" y="4144"/>
                  </a:lnTo>
                  <a:lnTo>
                    <a:pt x="6822" y="4137"/>
                  </a:lnTo>
                  <a:lnTo>
                    <a:pt x="6747" y="4127"/>
                  </a:lnTo>
                  <a:lnTo>
                    <a:pt x="6602" y="4101"/>
                  </a:lnTo>
                  <a:lnTo>
                    <a:pt x="6462" y="4072"/>
                  </a:lnTo>
                  <a:lnTo>
                    <a:pt x="6331" y="4041"/>
                  </a:lnTo>
                  <a:lnTo>
                    <a:pt x="6204" y="4014"/>
                  </a:lnTo>
                  <a:lnTo>
                    <a:pt x="6141" y="3999"/>
                  </a:lnTo>
                  <a:lnTo>
                    <a:pt x="6078" y="3982"/>
                  </a:lnTo>
                  <a:lnTo>
                    <a:pt x="5956" y="3938"/>
                  </a:lnTo>
                  <a:lnTo>
                    <a:pt x="5837" y="3896"/>
                  </a:lnTo>
                  <a:lnTo>
                    <a:pt x="5780" y="3877"/>
                  </a:lnTo>
                  <a:lnTo>
                    <a:pt x="5724" y="3863"/>
                  </a:lnTo>
                  <a:lnTo>
                    <a:pt x="5656" y="3848"/>
                  </a:lnTo>
                  <a:lnTo>
                    <a:pt x="5591" y="3835"/>
                  </a:lnTo>
                  <a:lnTo>
                    <a:pt x="5468" y="3808"/>
                  </a:lnTo>
                  <a:lnTo>
                    <a:pt x="5355" y="3783"/>
                  </a:lnTo>
                  <a:lnTo>
                    <a:pt x="5250" y="3756"/>
                  </a:lnTo>
                  <a:lnTo>
                    <a:pt x="5151" y="3730"/>
                  </a:lnTo>
                  <a:lnTo>
                    <a:pt x="5055" y="3701"/>
                  </a:lnTo>
                  <a:lnTo>
                    <a:pt x="4962" y="3668"/>
                  </a:lnTo>
                  <a:lnTo>
                    <a:pt x="4870" y="3632"/>
                  </a:lnTo>
                  <a:lnTo>
                    <a:pt x="4782" y="3590"/>
                  </a:lnTo>
                  <a:lnTo>
                    <a:pt x="4703" y="3544"/>
                  </a:lnTo>
                  <a:lnTo>
                    <a:pt x="4629" y="3494"/>
                  </a:lnTo>
                  <a:lnTo>
                    <a:pt x="4558" y="3443"/>
                  </a:lnTo>
                  <a:lnTo>
                    <a:pt x="4420" y="3336"/>
                  </a:lnTo>
                  <a:lnTo>
                    <a:pt x="4352" y="3284"/>
                  </a:lnTo>
                  <a:lnTo>
                    <a:pt x="4279" y="3233"/>
                  </a:lnTo>
                  <a:lnTo>
                    <a:pt x="4130" y="3129"/>
                  </a:lnTo>
                  <a:lnTo>
                    <a:pt x="3981" y="3024"/>
                  </a:lnTo>
                  <a:lnTo>
                    <a:pt x="3835" y="2923"/>
                  </a:lnTo>
                  <a:lnTo>
                    <a:pt x="3767" y="2877"/>
                  </a:lnTo>
                  <a:lnTo>
                    <a:pt x="3698" y="2833"/>
                  </a:lnTo>
                  <a:lnTo>
                    <a:pt x="3631" y="2793"/>
                  </a:lnTo>
                  <a:lnTo>
                    <a:pt x="3566" y="2755"/>
                  </a:lnTo>
                  <a:lnTo>
                    <a:pt x="3505" y="2718"/>
                  </a:lnTo>
                  <a:lnTo>
                    <a:pt x="3443" y="2686"/>
                  </a:lnTo>
                  <a:lnTo>
                    <a:pt x="3327" y="2625"/>
                  </a:lnTo>
                  <a:lnTo>
                    <a:pt x="3218" y="2569"/>
                  </a:lnTo>
                  <a:lnTo>
                    <a:pt x="3168" y="2544"/>
                  </a:lnTo>
                  <a:lnTo>
                    <a:pt x="3120" y="2525"/>
                  </a:lnTo>
                  <a:lnTo>
                    <a:pt x="3032" y="2491"/>
                  </a:lnTo>
                  <a:lnTo>
                    <a:pt x="2948" y="2454"/>
                  </a:lnTo>
                  <a:lnTo>
                    <a:pt x="2908" y="2433"/>
                  </a:lnTo>
                  <a:lnTo>
                    <a:pt x="2866" y="2409"/>
                  </a:lnTo>
                  <a:lnTo>
                    <a:pt x="2782" y="2349"/>
                  </a:lnTo>
                  <a:lnTo>
                    <a:pt x="2702" y="2284"/>
                  </a:lnTo>
                  <a:lnTo>
                    <a:pt x="2661" y="2248"/>
                  </a:lnTo>
                  <a:lnTo>
                    <a:pt x="2621" y="2210"/>
                  </a:lnTo>
                  <a:lnTo>
                    <a:pt x="2583" y="2168"/>
                  </a:lnTo>
                  <a:lnTo>
                    <a:pt x="2547" y="2122"/>
                  </a:lnTo>
                  <a:lnTo>
                    <a:pt x="2512" y="2072"/>
                  </a:lnTo>
                  <a:lnTo>
                    <a:pt x="2480" y="2019"/>
                  </a:lnTo>
                  <a:lnTo>
                    <a:pt x="2447" y="1963"/>
                  </a:lnTo>
                  <a:lnTo>
                    <a:pt x="2417" y="1904"/>
                  </a:lnTo>
                  <a:lnTo>
                    <a:pt x="2388" y="1843"/>
                  </a:lnTo>
                  <a:lnTo>
                    <a:pt x="2357" y="1780"/>
                  </a:lnTo>
                  <a:lnTo>
                    <a:pt x="2325" y="1717"/>
                  </a:lnTo>
                  <a:lnTo>
                    <a:pt x="2292" y="1650"/>
                  </a:lnTo>
                  <a:lnTo>
                    <a:pt x="2258" y="1579"/>
                  </a:lnTo>
                  <a:lnTo>
                    <a:pt x="2222" y="1502"/>
                  </a:lnTo>
                  <a:lnTo>
                    <a:pt x="2149" y="1342"/>
                  </a:lnTo>
                  <a:lnTo>
                    <a:pt x="2113" y="1263"/>
                  </a:lnTo>
                  <a:lnTo>
                    <a:pt x="2078" y="1191"/>
                  </a:lnTo>
                  <a:lnTo>
                    <a:pt x="2044" y="1124"/>
                  </a:lnTo>
                  <a:lnTo>
                    <a:pt x="2027" y="1093"/>
                  </a:lnTo>
                  <a:lnTo>
                    <a:pt x="2011" y="1067"/>
                  </a:lnTo>
                  <a:lnTo>
                    <a:pt x="1981" y="1021"/>
                  </a:lnTo>
                  <a:lnTo>
                    <a:pt x="1954" y="982"/>
                  </a:lnTo>
                  <a:lnTo>
                    <a:pt x="1927" y="952"/>
                  </a:lnTo>
                  <a:lnTo>
                    <a:pt x="1902" y="927"/>
                  </a:lnTo>
                  <a:lnTo>
                    <a:pt x="1851" y="885"/>
                  </a:lnTo>
                  <a:lnTo>
                    <a:pt x="1797" y="843"/>
                  </a:lnTo>
                  <a:lnTo>
                    <a:pt x="1742" y="801"/>
                  </a:lnTo>
                  <a:lnTo>
                    <a:pt x="1686" y="764"/>
                  </a:lnTo>
                  <a:lnTo>
                    <a:pt x="1625" y="732"/>
                  </a:lnTo>
                  <a:lnTo>
                    <a:pt x="1556" y="699"/>
                  </a:lnTo>
                  <a:lnTo>
                    <a:pt x="1480" y="669"/>
                  </a:lnTo>
                  <a:lnTo>
                    <a:pt x="1398" y="642"/>
                  </a:lnTo>
                  <a:lnTo>
                    <a:pt x="1310" y="617"/>
                  </a:lnTo>
                  <a:lnTo>
                    <a:pt x="1214" y="596"/>
                  </a:lnTo>
                  <a:lnTo>
                    <a:pt x="1206" y="592"/>
                  </a:lnTo>
                  <a:lnTo>
                    <a:pt x="1195" y="589"/>
                  </a:lnTo>
                  <a:lnTo>
                    <a:pt x="1164" y="575"/>
                  </a:lnTo>
                  <a:lnTo>
                    <a:pt x="1126" y="562"/>
                  </a:lnTo>
                  <a:lnTo>
                    <a:pt x="1038" y="531"/>
                  </a:lnTo>
                  <a:lnTo>
                    <a:pt x="1000" y="518"/>
                  </a:lnTo>
                  <a:lnTo>
                    <a:pt x="969" y="506"/>
                  </a:lnTo>
                  <a:lnTo>
                    <a:pt x="958" y="503"/>
                  </a:lnTo>
                  <a:lnTo>
                    <a:pt x="950" y="499"/>
                  </a:lnTo>
                  <a:lnTo>
                    <a:pt x="857" y="451"/>
                  </a:lnTo>
                  <a:lnTo>
                    <a:pt x="759" y="405"/>
                  </a:lnTo>
                  <a:lnTo>
                    <a:pt x="660" y="361"/>
                  </a:lnTo>
                  <a:lnTo>
                    <a:pt x="558" y="317"/>
                  </a:lnTo>
                  <a:lnTo>
                    <a:pt x="459" y="271"/>
                  </a:lnTo>
                  <a:lnTo>
                    <a:pt x="361" y="222"/>
                  </a:lnTo>
                  <a:lnTo>
                    <a:pt x="270" y="168"/>
                  </a:lnTo>
                  <a:lnTo>
                    <a:pt x="184" y="109"/>
                  </a:lnTo>
                  <a:lnTo>
                    <a:pt x="128" y="5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Freeform 8">
              <a:extLst>
                <a:ext uri="{FF2B5EF4-FFF2-40B4-BE49-F238E27FC236}">
                  <a16:creationId xmlns:a16="http://schemas.microsoft.com/office/drawing/2014/main" id="{B838ED90-58F5-D7FA-E952-09E9C5894BE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1488" y="3165475"/>
              <a:ext cx="3033712" cy="565150"/>
            </a:xfrm>
            <a:custGeom>
              <a:avLst/>
              <a:gdLst>
                <a:gd name="T0" fmla="*/ 2175 w 3992"/>
                <a:gd name="T1" fmla="*/ 665 h 904"/>
                <a:gd name="T2" fmla="*/ 2248 w 3992"/>
                <a:gd name="T3" fmla="*/ 665 h 904"/>
                <a:gd name="T4" fmla="*/ 2338 w 3992"/>
                <a:gd name="T5" fmla="*/ 671 h 904"/>
                <a:gd name="T6" fmla="*/ 2443 w 3992"/>
                <a:gd name="T7" fmla="*/ 682 h 904"/>
                <a:gd name="T8" fmla="*/ 2623 w 3992"/>
                <a:gd name="T9" fmla="*/ 709 h 904"/>
                <a:gd name="T10" fmla="*/ 2891 w 3992"/>
                <a:gd name="T11" fmla="*/ 751 h 904"/>
                <a:gd name="T12" fmla="*/ 3309 w 3992"/>
                <a:gd name="T13" fmla="*/ 822 h 904"/>
                <a:gd name="T14" fmla="*/ 3569 w 3992"/>
                <a:gd name="T15" fmla="*/ 862 h 904"/>
                <a:gd name="T16" fmla="*/ 3684 w 3992"/>
                <a:gd name="T17" fmla="*/ 877 h 904"/>
                <a:gd name="T18" fmla="*/ 3787 w 3992"/>
                <a:gd name="T19" fmla="*/ 887 h 904"/>
                <a:gd name="T20" fmla="*/ 3875 w 3992"/>
                <a:gd name="T21" fmla="*/ 892 h 904"/>
                <a:gd name="T22" fmla="*/ 3946 w 3992"/>
                <a:gd name="T23" fmla="*/ 892 h 904"/>
                <a:gd name="T24" fmla="*/ 3957 w 3992"/>
                <a:gd name="T25" fmla="*/ 894 h 904"/>
                <a:gd name="T26" fmla="*/ 3992 w 3992"/>
                <a:gd name="T27" fmla="*/ 904 h 904"/>
                <a:gd name="T28" fmla="*/ 3873 w 3992"/>
                <a:gd name="T29" fmla="*/ 823 h 904"/>
                <a:gd name="T30" fmla="*/ 3900 w 3992"/>
                <a:gd name="T31" fmla="*/ 780 h 904"/>
                <a:gd name="T32" fmla="*/ 3566 w 3992"/>
                <a:gd name="T33" fmla="*/ 537 h 904"/>
                <a:gd name="T34" fmla="*/ 3506 w 3992"/>
                <a:gd name="T35" fmla="*/ 483 h 904"/>
                <a:gd name="T36" fmla="*/ 3401 w 3992"/>
                <a:gd name="T37" fmla="*/ 355 h 904"/>
                <a:gd name="T38" fmla="*/ 3351 w 3992"/>
                <a:gd name="T39" fmla="*/ 296 h 904"/>
                <a:gd name="T40" fmla="*/ 3283 w 3992"/>
                <a:gd name="T41" fmla="*/ 217 h 904"/>
                <a:gd name="T42" fmla="*/ 3196 w 3992"/>
                <a:gd name="T43" fmla="*/ 145 h 904"/>
                <a:gd name="T44" fmla="*/ 3156 w 3992"/>
                <a:gd name="T45" fmla="*/ 114 h 904"/>
                <a:gd name="T46" fmla="*/ 3063 w 3992"/>
                <a:gd name="T47" fmla="*/ 36 h 904"/>
                <a:gd name="T48" fmla="*/ 3015 w 3992"/>
                <a:gd name="T49" fmla="*/ 13 h 904"/>
                <a:gd name="T50" fmla="*/ 2917 w 3992"/>
                <a:gd name="T51" fmla="*/ 0 h 904"/>
                <a:gd name="T52" fmla="*/ 2816 w 3992"/>
                <a:gd name="T53" fmla="*/ 3 h 904"/>
                <a:gd name="T54" fmla="*/ 2653 w 3992"/>
                <a:gd name="T55" fmla="*/ 19 h 904"/>
                <a:gd name="T56" fmla="*/ 2388 w 3992"/>
                <a:gd name="T57" fmla="*/ 21 h 904"/>
                <a:gd name="T58" fmla="*/ 2057 w 3992"/>
                <a:gd name="T59" fmla="*/ 28 h 904"/>
                <a:gd name="T60" fmla="*/ 1822 w 3992"/>
                <a:gd name="T61" fmla="*/ 38 h 904"/>
                <a:gd name="T62" fmla="*/ 1720 w 3992"/>
                <a:gd name="T63" fmla="*/ 49 h 904"/>
                <a:gd name="T64" fmla="*/ 1644 w 3992"/>
                <a:gd name="T65" fmla="*/ 65 h 904"/>
                <a:gd name="T66" fmla="*/ 1525 w 3992"/>
                <a:gd name="T67" fmla="*/ 105 h 904"/>
                <a:gd name="T68" fmla="*/ 1451 w 3992"/>
                <a:gd name="T69" fmla="*/ 122 h 904"/>
                <a:gd name="T70" fmla="*/ 1359 w 3992"/>
                <a:gd name="T71" fmla="*/ 135 h 904"/>
                <a:gd name="T72" fmla="*/ 1147 w 3992"/>
                <a:gd name="T73" fmla="*/ 158 h 904"/>
                <a:gd name="T74" fmla="*/ 919 w 3992"/>
                <a:gd name="T75" fmla="*/ 181 h 904"/>
                <a:gd name="T76" fmla="*/ 682 w 3992"/>
                <a:gd name="T77" fmla="*/ 202 h 904"/>
                <a:gd name="T78" fmla="*/ 422 w 3992"/>
                <a:gd name="T79" fmla="*/ 214 h 904"/>
                <a:gd name="T80" fmla="*/ 147 w 3992"/>
                <a:gd name="T81" fmla="*/ 214 h 904"/>
                <a:gd name="T82" fmla="*/ 0 w 3992"/>
                <a:gd name="T83" fmla="*/ 210 h 904"/>
                <a:gd name="T84" fmla="*/ 105 w 3992"/>
                <a:gd name="T85" fmla="*/ 676 h 904"/>
                <a:gd name="T86" fmla="*/ 296 w 3992"/>
                <a:gd name="T87" fmla="*/ 678 h 904"/>
                <a:gd name="T88" fmla="*/ 724 w 3992"/>
                <a:gd name="T89" fmla="*/ 676 h 904"/>
                <a:gd name="T90" fmla="*/ 885 w 3992"/>
                <a:gd name="T91" fmla="*/ 674 h 904"/>
                <a:gd name="T92" fmla="*/ 1074 w 3992"/>
                <a:gd name="T93" fmla="*/ 671 h 904"/>
                <a:gd name="T94" fmla="*/ 1262 w 3992"/>
                <a:gd name="T95" fmla="*/ 667 h 904"/>
                <a:gd name="T96" fmla="*/ 1422 w 3992"/>
                <a:gd name="T97" fmla="*/ 665 h 904"/>
                <a:gd name="T98" fmla="*/ 1850 w 3992"/>
                <a:gd name="T99" fmla="*/ 663 h 904"/>
                <a:gd name="T100" fmla="*/ 2042 w 3992"/>
                <a:gd name="T101" fmla="*/ 665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92" h="904">
                  <a:moveTo>
                    <a:pt x="2147" y="667"/>
                  </a:moveTo>
                  <a:lnTo>
                    <a:pt x="2175" y="665"/>
                  </a:lnTo>
                  <a:lnTo>
                    <a:pt x="2210" y="663"/>
                  </a:lnTo>
                  <a:lnTo>
                    <a:pt x="2248" y="665"/>
                  </a:lnTo>
                  <a:lnTo>
                    <a:pt x="2290" y="667"/>
                  </a:lnTo>
                  <a:lnTo>
                    <a:pt x="2338" y="671"/>
                  </a:lnTo>
                  <a:lnTo>
                    <a:pt x="2390" y="676"/>
                  </a:lnTo>
                  <a:lnTo>
                    <a:pt x="2443" y="682"/>
                  </a:lnTo>
                  <a:lnTo>
                    <a:pt x="2501" y="690"/>
                  </a:lnTo>
                  <a:lnTo>
                    <a:pt x="2623" y="709"/>
                  </a:lnTo>
                  <a:lnTo>
                    <a:pt x="2755" y="728"/>
                  </a:lnTo>
                  <a:lnTo>
                    <a:pt x="2891" y="751"/>
                  </a:lnTo>
                  <a:lnTo>
                    <a:pt x="3030" y="774"/>
                  </a:lnTo>
                  <a:lnTo>
                    <a:pt x="3309" y="822"/>
                  </a:lnTo>
                  <a:lnTo>
                    <a:pt x="3443" y="843"/>
                  </a:lnTo>
                  <a:lnTo>
                    <a:pt x="3569" y="862"/>
                  </a:lnTo>
                  <a:lnTo>
                    <a:pt x="3629" y="869"/>
                  </a:lnTo>
                  <a:lnTo>
                    <a:pt x="3684" y="877"/>
                  </a:lnTo>
                  <a:lnTo>
                    <a:pt x="3738" y="883"/>
                  </a:lnTo>
                  <a:lnTo>
                    <a:pt x="3787" y="887"/>
                  </a:lnTo>
                  <a:lnTo>
                    <a:pt x="3833" y="890"/>
                  </a:lnTo>
                  <a:lnTo>
                    <a:pt x="3875" y="892"/>
                  </a:lnTo>
                  <a:lnTo>
                    <a:pt x="3913" y="894"/>
                  </a:lnTo>
                  <a:lnTo>
                    <a:pt x="3946" y="892"/>
                  </a:lnTo>
                  <a:lnTo>
                    <a:pt x="3948" y="892"/>
                  </a:lnTo>
                  <a:lnTo>
                    <a:pt x="3957" y="894"/>
                  </a:lnTo>
                  <a:lnTo>
                    <a:pt x="3971" y="898"/>
                  </a:lnTo>
                  <a:lnTo>
                    <a:pt x="3992" y="904"/>
                  </a:lnTo>
                  <a:lnTo>
                    <a:pt x="3992" y="900"/>
                  </a:lnTo>
                  <a:lnTo>
                    <a:pt x="3873" y="823"/>
                  </a:lnTo>
                  <a:lnTo>
                    <a:pt x="3753" y="747"/>
                  </a:lnTo>
                  <a:lnTo>
                    <a:pt x="3900" y="780"/>
                  </a:lnTo>
                  <a:lnTo>
                    <a:pt x="3602" y="563"/>
                  </a:lnTo>
                  <a:lnTo>
                    <a:pt x="3566" y="537"/>
                  </a:lnTo>
                  <a:lnTo>
                    <a:pt x="3535" y="512"/>
                  </a:lnTo>
                  <a:lnTo>
                    <a:pt x="3506" y="483"/>
                  </a:lnTo>
                  <a:lnTo>
                    <a:pt x="3451" y="420"/>
                  </a:lnTo>
                  <a:lnTo>
                    <a:pt x="3401" y="355"/>
                  </a:lnTo>
                  <a:lnTo>
                    <a:pt x="3376" y="325"/>
                  </a:lnTo>
                  <a:lnTo>
                    <a:pt x="3351" y="296"/>
                  </a:lnTo>
                  <a:lnTo>
                    <a:pt x="3319" y="258"/>
                  </a:lnTo>
                  <a:lnTo>
                    <a:pt x="3283" y="217"/>
                  </a:lnTo>
                  <a:lnTo>
                    <a:pt x="3242" y="179"/>
                  </a:lnTo>
                  <a:lnTo>
                    <a:pt x="3196" y="145"/>
                  </a:lnTo>
                  <a:lnTo>
                    <a:pt x="3177" y="131"/>
                  </a:lnTo>
                  <a:lnTo>
                    <a:pt x="3156" y="114"/>
                  </a:lnTo>
                  <a:lnTo>
                    <a:pt x="3110" y="74"/>
                  </a:lnTo>
                  <a:lnTo>
                    <a:pt x="3063" y="36"/>
                  </a:lnTo>
                  <a:lnTo>
                    <a:pt x="3038" y="22"/>
                  </a:lnTo>
                  <a:lnTo>
                    <a:pt x="3015" y="13"/>
                  </a:lnTo>
                  <a:lnTo>
                    <a:pt x="2967" y="3"/>
                  </a:lnTo>
                  <a:lnTo>
                    <a:pt x="2917" y="0"/>
                  </a:lnTo>
                  <a:lnTo>
                    <a:pt x="2868" y="0"/>
                  </a:lnTo>
                  <a:lnTo>
                    <a:pt x="2816" y="3"/>
                  </a:lnTo>
                  <a:lnTo>
                    <a:pt x="2709" y="15"/>
                  </a:lnTo>
                  <a:lnTo>
                    <a:pt x="2653" y="19"/>
                  </a:lnTo>
                  <a:lnTo>
                    <a:pt x="2598" y="21"/>
                  </a:lnTo>
                  <a:lnTo>
                    <a:pt x="2388" y="21"/>
                  </a:lnTo>
                  <a:lnTo>
                    <a:pt x="2172" y="24"/>
                  </a:lnTo>
                  <a:lnTo>
                    <a:pt x="2057" y="28"/>
                  </a:lnTo>
                  <a:lnTo>
                    <a:pt x="1936" y="32"/>
                  </a:lnTo>
                  <a:lnTo>
                    <a:pt x="1822" y="38"/>
                  </a:lnTo>
                  <a:lnTo>
                    <a:pt x="1768" y="43"/>
                  </a:lnTo>
                  <a:lnTo>
                    <a:pt x="1720" y="49"/>
                  </a:lnTo>
                  <a:lnTo>
                    <a:pt x="1678" y="55"/>
                  </a:lnTo>
                  <a:lnTo>
                    <a:pt x="1644" y="65"/>
                  </a:lnTo>
                  <a:lnTo>
                    <a:pt x="1585" y="84"/>
                  </a:lnTo>
                  <a:lnTo>
                    <a:pt x="1525" y="105"/>
                  </a:lnTo>
                  <a:lnTo>
                    <a:pt x="1491" y="114"/>
                  </a:lnTo>
                  <a:lnTo>
                    <a:pt x="1451" y="122"/>
                  </a:lnTo>
                  <a:lnTo>
                    <a:pt x="1407" y="130"/>
                  </a:lnTo>
                  <a:lnTo>
                    <a:pt x="1359" y="135"/>
                  </a:lnTo>
                  <a:lnTo>
                    <a:pt x="1256" y="147"/>
                  </a:lnTo>
                  <a:lnTo>
                    <a:pt x="1147" y="158"/>
                  </a:lnTo>
                  <a:lnTo>
                    <a:pt x="1034" y="170"/>
                  </a:lnTo>
                  <a:lnTo>
                    <a:pt x="919" y="181"/>
                  </a:lnTo>
                  <a:lnTo>
                    <a:pt x="803" y="193"/>
                  </a:lnTo>
                  <a:lnTo>
                    <a:pt x="682" y="202"/>
                  </a:lnTo>
                  <a:lnTo>
                    <a:pt x="554" y="210"/>
                  </a:lnTo>
                  <a:lnTo>
                    <a:pt x="422" y="214"/>
                  </a:lnTo>
                  <a:lnTo>
                    <a:pt x="286" y="216"/>
                  </a:lnTo>
                  <a:lnTo>
                    <a:pt x="147" y="214"/>
                  </a:lnTo>
                  <a:lnTo>
                    <a:pt x="2" y="210"/>
                  </a:lnTo>
                  <a:lnTo>
                    <a:pt x="0" y="210"/>
                  </a:lnTo>
                  <a:lnTo>
                    <a:pt x="0" y="674"/>
                  </a:lnTo>
                  <a:lnTo>
                    <a:pt x="105" y="676"/>
                  </a:lnTo>
                  <a:lnTo>
                    <a:pt x="204" y="676"/>
                  </a:lnTo>
                  <a:lnTo>
                    <a:pt x="296" y="678"/>
                  </a:lnTo>
                  <a:lnTo>
                    <a:pt x="665" y="678"/>
                  </a:lnTo>
                  <a:lnTo>
                    <a:pt x="724" y="676"/>
                  </a:lnTo>
                  <a:lnTo>
                    <a:pt x="782" y="676"/>
                  </a:lnTo>
                  <a:lnTo>
                    <a:pt x="885" y="674"/>
                  </a:lnTo>
                  <a:lnTo>
                    <a:pt x="981" y="672"/>
                  </a:lnTo>
                  <a:lnTo>
                    <a:pt x="1074" y="671"/>
                  </a:lnTo>
                  <a:lnTo>
                    <a:pt x="1166" y="669"/>
                  </a:lnTo>
                  <a:lnTo>
                    <a:pt x="1262" y="667"/>
                  </a:lnTo>
                  <a:lnTo>
                    <a:pt x="1365" y="665"/>
                  </a:lnTo>
                  <a:lnTo>
                    <a:pt x="1422" y="665"/>
                  </a:lnTo>
                  <a:lnTo>
                    <a:pt x="1481" y="663"/>
                  </a:lnTo>
                  <a:lnTo>
                    <a:pt x="1850" y="663"/>
                  </a:lnTo>
                  <a:lnTo>
                    <a:pt x="1942" y="665"/>
                  </a:lnTo>
                  <a:lnTo>
                    <a:pt x="2042" y="665"/>
                  </a:lnTo>
                  <a:lnTo>
                    <a:pt x="2147" y="667"/>
                  </a:lnTo>
                  <a:close/>
                </a:path>
              </a:pathLst>
            </a:custGeom>
            <a:solidFill>
              <a:srgbClr val="F8E4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Freeform 9">
              <a:extLst>
                <a:ext uri="{FF2B5EF4-FFF2-40B4-BE49-F238E27FC236}">
                  <a16:creationId xmlns:a16="http://schemas.microsoft.com/office/drawing/2014/main" id="{413ADEE1-7815-31DE-2E1D-359E1BC3D3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46326" y="3509963"/>
              <a:ext cx="2601913" cy="481012"/>
            </a:xfrm>
            <a:custGeom>
              <a:avLst/>
              <a:gdLst>
                <a:gd name="T0" fmla="*/ 101 w 3424"/>
                <a:gd name="T1" fmla="*/ 388 h 770"/>
                <a:gd name="T2" fmla="*/ 197 w 3424"/>
                <a:gd name="T3" fmla="*/ 407 h 770"/>
                <a:gd name="T4" fmla="*/ 281 w 3424"/>
                <a:gd name="T5" fmla="*/ 436 h 770"/>
                <a:gd name="T6" fmla="*/ 352 w 3424"/>
                <a:gd name="T7" fmla="*/ 478 h 770"/>
                <a:gd name="T8" fmla="*/ 377 w 3424"/>
                <a:gd name="T9" fmla="*/ 509 h 770"/>
                <a:gd name="T10" fmla="*/ 400 w 3424"/>
                <a:gd name="T11" fmla="*/ 560 h 770"/>
                <a:gd name="T12" fmla="*/ 440 w 3424"/>
                <a:gd name="T13" fmla="*/ 686 h 770"/>
                <a:gd name="T14" fmla="*/ 679 w 3424"/>
                <a:gd name="T15" fmla="*/ 572 h 770"/>
                <a:gd name="T16" fmla="*/ 1205 w 3424"/>
                <a:gd name="T17" fmla="*/ 715 h 770"/>
                <a:gd name="T18" fmla="*/ 1235 w 3424"/>
                <a:gd name="T19" fmla="*/ 499 h 770"/>
                <a:gd name="T20" fmla="*/ 1354 w 3424"/>
                <a:gd name="T21" fmla="*/ 472 h 770"/>
                <a:gd name="T22" fmla="*/ 1694 w 3424"/>
                <a:gd name="T23" fmla="*/ 489 h 770"/>
                <a:gd name="T24" fmla="*/ 1933 w 3424"/>
                <a:gd name="T25" fmla="*/ 417 h 770"/>
                <a:gd name="T26" fmla="*/ 2434 w 3424"/>
                <a:gd name="T27" fmla="*/ 499 h 770"/>
                <a:gd name="T28" fmla="*/ 2572 w 3424"/>
                <a:gd name="T29" fmla="*/ 413 h 770"/>
                <a:gd name="T30" fmla="*/ 2755 w 3424"/>
                <a:gd name="T31" fmla="*/ 327 h 770"/>
                <a:gd name="T32" fmla="*/ 3424 w 3424"/>
                <a:gd name="T33" fmla="*/ 509 h 770"/>
                <a:gd name="T34" fmla="*/ 3281 w 3424"/>
                <a:gd name="T35" fmla="*/ 390 h 770"/>
                <a:gd name="T36" fmla="*/ 3155 w 3424"/>
                <a:gd name="T37" fmla="*/ 335 h 770"/>
                <a:gd name="T38" fmla="*/ 2943 w 3424"/>
                <a:gd name="T39" fmla="*/ 268 h 770"/>
                <a:gd name="T40" fmla="*/ 2780 w 3424"/>
                <a:gd name="T41" fmla="*/ 210 h 770"/>
                <a:gd name="T42" fmla="*/ 2702 w 3424"/>
                <a:gd name="T43" fmla="*/ 182 h 770"/>
                <a:gd name="T44" fmla="*/ 2543 w 3424"/>
                <a:gd name="T45" fmla="*/ 130 h 770"/>
                <a:gd name="T46" fmla="*/ 2363 w 3424"/>
                <a:gd name="T47" fmla="*/ 82 h 770"/>
                <a:gd name="T48" fmla="*/ 2302 w 3424"/>
                <a:gd name="T49" fmla="*/ 65 h 770"/>
                <a:gd name="T50" fmla="*/ 2228 w 3424"/>
                <a:gd name="T51" fmla="*/ 50 h 770"/>
                <a:gd name="T52" fmla="*/ 2096 w 3424"/>
                <a:gd name="T53" fmla="*/ 31 h 770"/>
                <a:gd name="T54" fmla="*/ 1937 w 3424"/>
                <a:gd name="T55" fmla="*/ 19 h 770"/>
                <a:gd name="T56" fmla="*/ 1755 w 3424"/>
                <a:gd name="T57" fmla="*/ 17 h 770"/>
                <a:gd name="T58" fmla="*/ 1612 w 3424"/>
                <a:gd name="T59" fmla="*/ 13 h 770"/>
                <a:gd name="T60" fmla="*/ 1428 w 3424"/>
                <a:gd name="T61" fmla="*/ 0 h 770"/>
                <a:gd name="T62" fmla="*/ 1193 w 3424"/>
                <a:gd name="T63" fmla="*/ 78 h 770"/>
                <a:gd name="T64" fmla="*/ 960 w 3424"/>
                <a:gd name="T65" fmla="*/ 149 h 770"/>
                <a:gd name="T66" fmla="*/ 765 w 3424"/>
                <a:gd name="T67" fmla="*/ 182 h 770"/>
                <a:gd name="T68" fmla="*/ 576 w 3424"/>
                <a:gd name="T69" fmla="*/ 247 h 770"/>
                <a:gd name="T70" fmla="*/ 316 w 3424"/>
                <a:gd name="T71" fmla="*/ 306 h 770"/>
                <a:gd name="T72" fmla="*/ 272 w 3424"/>
                <a:gd name="T73" fmla="*/ 363 h 770"/>
                <a:gd name="T74" fmla="*/ 0 w 3424"/>
                <a:gd name="T75" fmla="*/ 379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24" h="770">
                  <a:moveTo>
                    <a:pt x="0" y="379"/>
                  </a:moveTo>
                  <a:lnTo>
                    <a:pt x="101" y="388"/>
                  </a:lnTo>
                  <a:lnTo>
                    <a:pt x="151" y="396"/>
                  </a:lnTo>
                  <a:lnTo>
                    <a:pt x="197" y="407"/>
                  </a:lnTo>
                  <a:lnTo>
                    <a:pt x="241" y="419"/>
                  </a:lnTo>
                  <a:lnTo>
                    <a:pt x="281" y="436"/>
                  </a:lnTo>
                  <a:lnTo>
                    <a:pt x="319" y="455"/>
                  </a:lnTo>
                  <a:lnTo>
                    <a:pt x="352" y="478"/>
                  </a:lnTo>
                  <a:lnTo>
                    <a:pt x="365" y="491"/>
                  </a:lnTo>
                  <a:lnTo>
                    <a:pt x="377" y="509"/>
                  </a:lnTo>
                  <a:lnTo>
                    <a:pt x="388" y="533"/>
                  </a:lnTo>
                  <a:lnTo>
                    <a:pt x="400" y="560"/>
                  </a:lnTo>
                  <a:lnTo>
                    <a:pt x="421" y="621"/>
                  </a:lnTo>
                  <a:lnTo>
                    <a:pt x="440" y="686"/>
                  </a:lnTo>
                  <a:lnTo>
                    <a:pt x="774" y="770"/>
                  </a:lnTo>
                  <a:lnTo>
                    <a:pt x="679" y="572"/>
                  </a:lnTo>
                  <a:lnTo>
                    <a:pt x="943" y="644"/>
                  </a:lnTo>
                  <a:lnTo>
                    <a:pt x="1205" y="715"/>
                  </a:lnTo>
                  <a:lnTo>
                    <a:pt x="1050" y="444"/>
                  </a:lnTo>
                  <a:lnTo>
                    <a:pt x="1235" y="499"/>
                  </a:lnTo>
                  <a:lnTo>
                    <a:pt x="1419" y="553"/>
                  </a:lnTo>
                  <a:lnTo>
                    <a:pt x="1354" y="472"/>
                  </a:lnTo>
                  <a:lnTo>
                    <a:pt x="1287" y="390"/>
                  </a:lnTo>
                  <a:lnTo>
                    <a:pt x="1694" y="489"/>
                  </a:lnTo>
                  <a:lnTo>
                    <a:pt x="2099" y="589"/>
                  </a:lnTo>
                  <a:lnTo>
                    <a:pt x="1933" y="417"/>
                  </a:lnTo>
                  <a:lnTo>
                    <a:pt x="2184" y="459"/>
                  </a:lnTo>
                  <a:lnTo>
                    <a:pt x="2434" y="499"/>
                  </a:lnTo>
                  <a:lnTo>
                    <a:pt x="2291" y="300"/>
                  </a:lnTo>
                  <a:lnTo>
                    <a:pt x="2572" y="413"/>
                  </a:lnTo>
                  <a:lnTo>
                    <a:pt x="2851" y="526"/>
                  </a:lnTo>
                  <a:lnTo>
                    <a:pt x="2755" y="327"/>
                  </a:lnTo>
                  <a:lnTo>
                    <a:pt x="3090" y="417"/>
                  </a:lnTo>
                  <a:lnTo>
                    <a:pt x="3424" y="509"/>
                  </a:lnTo>
                  <a:lnTo>
                    <a:pt x="3354" y="449"/>
                  </a:lnTo>
                  <a:lnTo>
                    <a:pt x="3281" y="390"/>
                  </a:lnTo>
                  <a:lnTo>
                    <a:pt x="3275" y="373"/>
                  </a:lnTo>
                  <a:lnTo>
                    <a:pt x="3155" y="335"/>
                  </a:lnTo>
                  <a:lnTo>
                    <a:pt x="3032" y="296"/>
                  </a:lnTo>
                  <a:lnTo>
                    <a:pt x="2943" y="268"/>
                  </a:lnTo>
                  <a:lnTo>
                    <a:pt x="2858" y="239"/>
                  </a:lnTo>
                  <a:lnTo>
                    <a:pt x="2780" y="210"/>
                  </a:lnTo>
                  <a:lnTo>
                    <a:pt x="2740" y="195"/>
                  </a:lnTo>
                  <a:lnTo>
                    <a:pt x="2702" y="182"/>
                  </a:lnTo>
                  <a:lnTo>
                    <a:pt x="2623" y="155"/>
                  </a:lnTo>
                  <a:lnTo>
                    <a:pt x="2543" y="130"/>
                  </a:lnTo>
                  <a:lnTo>
                    <a:pt x="2457" y="105"/>
                  </a:lnTo>
                  <a:lnTo>
                    <a:pt x="2363" y="82"/>
                  </a:lnTo>
                  <a:lnTo>
                    <a:pt x="2335" y="73"/>
                  </a:lnTo>
                  <a:lnTo>
                    <a:pt x="2302" y="65"/>
                  </a:lnTo>
                  <a:lnTo>
                    <a:pt x="2266" y="57"/>
                  </a:lnTo>
                  <a:lnTo>
                    <a:pt x="2228" y="50"/>
                  </a:lnTo>
                  <a:lnTo>
                    <a:pt x="2187" y="42"/>
                  </a:lnTo>
                  <a:lnTo>
                    <a:pt x="2096" y="31"/>
                  </a:lnTo>
                  <a:lnTo>
                    <a:pt x="2044" y="25"/>
                  </a:lnTo>
                  <a:lnTo>
                    <a:pt x="1937" y="19"/>
                  </a:lnTo>
                  <a:lnTo>
                    <a:pt x="1820" y="19"/>
                  </a:lnTo>
                  <a:lnTo>
                    <a:pt x="1755" y="17"/>
                  </a:lnTo>
                  <a:lnTo>
                    <a:pt x="1686" y="17"/>
                  </a:lnTo>
                  <a:lnTo>
                    <a:pt x="1612" y="13"/>
                  </a:lnTo>
                  <a:lnTo>
                    <a:pt x="1530" y="10"/>
                  </a:lnTo>
                  <a:lnTo>
                    <a:pt x="1428" y="0"/>
                  </a:lnTo>
                  <a:lnTo>
                    <a:pt x="1090" y="6"/>
                  </a:lnTo>
                  <a:lnTo>
                    <a:pt x="1193" y="78"/>
                  </a:lnTo>
                  <a:lnTo>
                    <a:pt x="887" y="65"/>
                  </a:lnTo>
                  <a:lnTo>
                    <a:pt x="960" y="149"/>
                  </a:lnTo>
                  <a:lnTo>
                    <a:pt x="635" y="84"/>
                  </a:lnTo>
                  <a:lnTo>
                    <a:pt x="765" y="182"/>
                  </a:lnTo>
                  <a:lnTo>
                    <a:pt x="472" y="155"/>
                  </a:lnTo>
                  <a:lnTo>
                    <a:pt x="576" y="247"/>
                  </a:lnTo>
                  <a:lnTo>
                    <a:pt x="251" y="252"/>
                  </a:lnTo>
                  <a:lnTo>
                    <a:pt x="316" y="306"/>
                  </a:lnTo>
                  <a:lnTo>
                    <a:pt x="381" y="358"/>
                  </a:lnTo>
                  <a:lnTo>
                    <a:pt x="272" y="363"/>
                  </a:lnTo>
                  <a:lnTo>
                    <a:pt x="161" y="3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21A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Freeform 10">
              <a:extLst>
                <a:ext uri="{FF2B5EF4-FFF2-40B4-BE49-F238E27FC236}">
                  <a16:creationId xmlns:a16="http://schemas.microsoft.com/office/drawing/2014/main" id="{ECA62DD2-2B5A-9942-6B2F-726946C076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1488" y="3465513"/>
              <a:ext cx="1689100" cy="285750"/>
            </a:xfrm>
            <a:custGeom>
              <a:avLst/>
              <a:gdLst>
                <a:gd name="T0" fmla="*/ 0 w 2223"/>
                <a:gd name="T1" fmla="*/ 35 h 459"/>
                <a:gd name="T2" fmla="*/ 0 w 2223"/>
                <a:gd name="T3" fmla="*/ 459 h 459"/>
                <a:gd name="T4" fmla="*/ 3 w 2223"/>
                <a:gd name="T5" fmla="*/ 459 h 459"/>
                <a:gd name="T6" fmla="*/ 124 w 2223"/>
                <a:gd name="T7" fmla="*/ 455 h 459"/>
                <a:gd name="T8" fmla="*/ 369 w 2223"/>
                <a:gd name="T9" fmla="*/ 448 h 459"/>
                <a:gd name="T10" fmla="*/ 489 w 2223"/>
                <a:gd name="T11" fmla="*/ 448 h 459"/>
                <a:gd name="T12" fmla="*/ 638 w 2223"/>
                <a:gd name="T13" fmla="*/ 448 h 459"/>
                <a:gd name="T14" fmla="*/ 795 w 2223"/>
                <a:gd name="T15" fmla="*/ 452 h 459"/>
                <a:gd name="T16" fmla="*/ 956 w 2223"/>
                <a:gd name="T17" fmla="*/ 444 h 459"/>
                <a:gd name="T18" fmla="*/ 1067 w 2223"/>
                <a:gd name="T19" fmla="*/ 436 h 459"/>
                <a:gd name="T20" fmla="*/ 1176 w 2223"/>
                <a:gd name="T21" fmla="*/ 431 h 459"/>
                <a:gd name="T22" fmla="*/ 1111 w 2223"/>
                <a:gd name="T23" fmla="*/ 379 h 459"/>
                <a:gd name="T24" fmla="*/ 1046 w 2223"/>
                <a:gd name="T25" fmla="*/ 325 h 459"/>
                <a:gd name="T26" fmla="*/ 1371 w 2223"/>
                <a:gd name="T27" fmla="*/ 320 h 459"/>
                <a:gd name="T28" fmla="*/ 1267 w 2223"/>
                <a:gd name="T29" fmla="*/ 228 h 459"/>
                <a:gd name="T30" fmla="*/ 1560 w 2223"/>
                <a:gd name="T31" fmla="*/ 255 h 459"/>
                <a:gd name="T32" fmla="*/ 1430 w 2223"/>
                <a:gd name="T33" fmla="*/ 157 h 459"/>
                <a:gd name="T34" fmla="*/ 1755 w 2223"/>
                <a:gd name="T35" fmla="*/ 222 h 459"/>
                <a:gd name="T36" fmla="*/ 1682 w 2223"/>
                <a:gd name="T37" fmla="*/ 138 h 459"/>
                <a:gd name="T38" fmla="*/ 1988 w 2223"/>
                <a:gd name="T39" fmla="*/ 151 h 459"/>
                <a:gd name="T40" fmla="*/ 1885 w 2223"/>
                <a:gd name="T41" fmla="*/ 79 h 459"/>
                <a:gd name="T42" fmla="*/ 2223 w 2223"/>
                <a:gd name="T43" fmla="*/ 73 h 459"/>
                <a:gd name="T44" fmla="*/ 2185 w 2223"/>
                <a:gd name="T45" fmla="*/ 69 h 459"/>
                <a:gd name="T46" fmla="*/ 2147 w 2223"/>
                <a:gd name="T47" fmla="*/ 63 h 459"/>
                <a:gd name="T48" fmla="*/ 2067 w 2223"/>
                <a:gd name="T49" fmla="*/ 54 h 459"/>
                <a:gd name="T50" fmla="*/ 1982 w 2223"/>
                <a:gd name="T51" fmla="*/ 42 h 459"/>
                <a:gd name="T52" fmla="*/ 1894 w 2223"/>
                <a:gd name="T53" fmla="*/ 33 h 459"/>
                <a:gd name="T54" fmla="*/ 1799 w 2223"/>
                <a:gd name="T55" fmla="*/ 21 h 459"/>
                <a:gd name="T56" fmla="*/ 1697 w 2223"/>
                <a:gd name="T57" fmla="*/ 14 h 459"/>
                <a:gd name="T58" fmla="*/ 1589 w 2223"/>
                <a:gd name="T59" fmla="*/ 6 h 459"/>
                <a:gd name="T60" fmla="*/ 1468 w 2223"/>
                <a:gd name="T61" fmla="*/ 2 h 459"/>
                <a:gd name="T62" fmla="*/ 1317 w 2223"/>
                <a:gd name="T63" fmla="*/ 0 h 459"/>
                <a:gd name="T64" fmla="*/ 988 w 2223"/>
                <a:gd name="T65" fmla="*/ 0 h 459"/>
                <a:gd name="T66" fmla="*/ 810 w 2223"/>
                <a:gd name="T67" fmla="*/ 4 h 459"/>
                <a:gd name="T68" fmla="*/ 623 w 2223"/>
                <a:gd name="T69" fmla="*/ 10 h 459"/>
                <a:gd name="T70" fmla="*/ 424 w 2223"/>
                <a:gd name="T71" fmla="*/ 16 h 459"/>
                <a:gd name="T72" fmla="*/ 218 w 2223"/>
                <a:gd name="T73" fmla="*/ 25 h 459"/>
                <a:gd name="T74" fmla="*/ 0 w 2223"/>
                <a:gd name="T75" fmla="*/ 35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3" h="459">
                  <a:moveTo>
                    <a:pt x="0" y="35"/>
                  </a:moveTo>
                  <a:lnTo>
                    <a:pt x="0" y="459"/>
                  </a:lnTo>
                  <a:lnTo>
                    <a:pt x="3" y="459"/>
                  </a:lnTo>
                  <a:lnTo>
                    <a:pt x="124" y="455"/>
                  </a:lnTo>
                  <a:lnTo>
                    <a:pt x="369" y="448"/>
                  </a:lnTo>
                  <a:lnTo>
                    <a:pt x="489" y="448"/>
                  </a:lnTo>
                  <a:lnTo>
                    <a:pt x="638" y="448"/>
                  </a:lnTo>
                  <a:lnTo>
                    <a:pt x="795" y="452"/>
                  </a:lnTo>
                  <a:lnTo>
                    <a:pt x="956" y="444"/>
                  </a:lnTo>
                  <a:lnTo>
                    <a:pt x="1067" y="436"/>
                  </a:lnTo>
                  <a:lnTo>
                    <a:pt x="1176" y="431"/>
                  </a:lnTo>
                  <a:lnTo>
                    <a:pt x="1111" y="379"/>
                  </a:lnTo>
                  <a:lnTo>
                    <a:pt x="1046" y="325"/>
                  </a:lnTo>
                  <a:lnTo>
                    <a:pt x="1371" y="320"/>
                  </a:lnTo>
                  <a:lnTo>
                    <a:pt x="1267" y="228"/>
                  </a:lnTo>
                  <a:lnTo>
                    <a:pt x="1560" y="255"/>
                  </a:lnTo>
                  <a:lnTo>
                    <a:pt x="1430" y="157"/>
                  </a:lnTo>
                  <a:lnTo>
                    <a:pt x="1755" y="222"/>
                  </a:lnTo>
                  <a:lnTo>
                    <a:pt x="1682" y="138"/>
                  </a:lnTo>
                  <a:lnTo>
                    <a:pt x="1988" y="151"/>
                  </a:lnTo>
                  <a:lnTo>
                    <a:pt x="1885" y="79"/>
                  </a:lnTo>
                  <a:lnTo>
                    <a:pt x="2223" y="73"/>
                  </a:lnTo>
                  <a:lnTo>
                    <a:pt x="2185" y="69"/>
                  </a:lnTo>
                  <a:lnTo>
                    <a:pt x="2147" y="63"/>
                  </a:lnTo>
                  <a:lnTo>
                    <a:pt x="2067" y="54"/>
                  </a:lnTo>
                  <a:lnTo>
                    <a:pt x="1982" y="42"/>
                  </a:lnTo>
                  <a:lnTo>
                    <a:pt x="1894" y="33"/>
                  </a:lnTo>
                  <a:lnTo>
                    <a:pt x="1799" y="21"/>
                  </a:lnTo>
                  <a:lnTo>
                    <a:pt x="1697" y="14"/>
                  </a:lnTo>
                  <a:lnTo>
                    <a:pt x="1589" y="6"/>
                  </a:lnTo>
                  <a:lnTo>
                    <a:pt x="1468" y="2"/>
                  </a:lnTo>
                  <a:lnTo>
                    <a:pt x="1317" y="0"/>
                  </a:lnTo>
                  <a:lnTo>
                    <a:pt x="988" y="0"/>
                  </a:lnTo>
                  <a:lnTo>
                    <a:pt x="810" y="4"/>
                  </a:lnTo>
                  <a:lnTo>
                    <a:pt x="623" y="10"/>
                  </a:lnTo>
                  <a:lnTo>
                    <a:pt x="424" y="16"/>
                  </a:lnTo>
                  <a:lnTo>
                    <a:pt x="218" y="2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D3B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Freeform 11">
              <a:extLst>
                <a:ext uri="{FF2B5EF4-FFF2-40B4-BE49-F238E27FC236}">
                  <a16:creationId xmlns:a16="http://schemas.microsoft.com/office/drawing/2014/main" id="{732A99BF-1B08-C915-976A-0E9AEC5E19C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76750" y="3516314"/>
              <a:ext cx="300038" cy="212725"/>
            </a:xfrm>
            <a:custGeom>
              <a:avLst/>
              <a:gdLst>
                <a:gd name="T0" fmla="*/ 394 w 394"/>
                <a:gd name="T1" fmla="*/ 336 h 340"/>
                <a:gd name="T2" fmla="*/ 162 w 394"/>
                <a:gd name="T3" fmla="*/ 189 h 340"/>
                <a:gd name="T4" fmla="*/ 308 w 394"/>
                <a:gd name="T5" fmla="*/ 221 h 340"/>
                <a:gd name="T6" fmla="*/ 4 w 394"/>
                <a:gd name="T7" fmla="*/ 0 h 340"/>
                <a:gd name="T8" fmla="*/ 0 w 394"/>
                <a:gd name="T9" fmla="*/ 3 h 340"/>
                <a:gd name="T10" fmla="*/ 292 w 394"/>
                <a:gd name="T11" fmla="*/ 214 h 340"/>
                <a:gd name="T12" fmla="*/ 143 w 394"/>
                <a:gd name="T13" fmla="*/ 181 h 340"/>
                <a:gd name="T14" fmla="*/ 390 w 394"/>
                <a:gd name="T15" fmla="*/ 340 h 340"/>
                <a:gd name="T16" fmla="*/ 394 w 394"/>
                <a:gd name="T17" fmla="*/ 33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4" h="340">
                  <a:moveTo>
                    <a:pt x="394" y="336"/>
                  </a:moveTo>
                  <a:lnTo>
                    <a:pt x="162" y="189"/>
                  </a:lnTo>
                  <a:lnTo>
                    <a:pt x="308" y="221"/>
                  </a:lnTo>
                  <a:lnTo>
                    <a:pt x="4" y="0"/>
                  </a:lnTo>
                  <a:lnTo>
                    <a:pt x="0" y="3"/>
                  </a:lnTo>
                  <a:lnTo>
                    <a:pt x="292" y="214"/>
                  </a:lnTo>
                  <a:lnTo>
                    <a:pt x="143" y="181"/>
                  </a:lnTo>
                  <a:lnTo>
                    <a:pt x="390" y="340"/>
                  </a:lnTo>
                  <a:lnTo>
                    <a:pt x="394" y="3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Freeform 12">
              <a:extLst>
                <a:ext uri="{FF2B5EF4-FFF2-40B4-BE49-F238E27FC236}">
                  <a16:creationId xmlns:a16="http://schemas.microsoft.com/office/drawing/2014/main" id="{E1A1BBC2-2083-2415-91E3-794606B3A2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97301" y="4637088"/>
              <a:ext cx="5940425" cy="1968500"/>
            </a:xfrm>
            <a:custGeom>
              <a:avLst/>
              <a:gdLst>
                <a:gd name="T0" fmla="*/ 0 w 7818"/>
                <a:gd name="T1" fmla="*/ 59 h 3158"/>
                <a:gd name="T2" fmla="*/ 193 w 7818"/>
                <a:gd name="T3" fmla="*/ 361 h 3158"/>
                <a:gd name="T4" fmla="*/ 369 w 7818"/>
                <a:gd name="T5" fmla="*/ 388 h 3158"/>
                <a:gd name="T6" fmla="*/ 472 w 7818"/>
                <a:gd name="T7" fmla="*/ 457 h 3158"/>
                <a:gd name="T8" fmla="*/ 608 w 7818"/>
                <a:gd name="T9" fmla="*/ 545 h 3158"/>
                <a:gd name="T10" fmla="*/ 878 w 7818"/>
                <a:gd name="T11" fmla="*/ 650 h 3158"/>
                <a:gd name="T12" fmla="*/ 1270 w 7818"/>
                <a:gd name="T13" fmla="*/ 789 h 3158"/>
                <a:gd name="T14" fmla="*/ 1759 w 7818"/>
                <a:gd name="T15" fmla="*/ 1101 h 3158"/>
                <a:gd name="T16" fmla="*/ 1939 w 7818"/>
                <a:gd name="T17" fmla="*/ 1204 h 3158"/>
                <a:gd name="T18" fmla="*/ 2335 w 7818"/>
                <a:gd name="T19" fmla="*/ 1359 h 3158"/>
                <a:gd name="T20" fmla="*/ 2906 w 7818"/>
                <a:gd name="T21" fmla="*/ 1514 h 3158"/>
                <a:gd name="T22" fmla="*/ 3208 w 7818"/>
                <a:gd name="T23" fmla="*/ 1586 h 3158"/>
                <a:gd name="T24" fmla="*/ 3423 w 7818"/>
                <a:gd name="T25" fmla="*/ 1661 h 3158"/>
                <a:gd name="T26" fmla="*/ 3621 w 7818"/>
                <a:gd name="T27" fmla="*/ 1764 h 3158"/>
                <a:gd name="T28" fmla="*/ 4241 w 7818"/>
                <a:gd name="T29" fmla="*/ 2127 h 3158"/>
                <a:gd name="T30" fmla="*/ 4732 w 7818"/>
                <a:gd name="T31" fmla="*/ 2399 h 3158"/>
                <a:gd name="T32" fmla="*/ 5031 w 7818"/>
                <a:gd name="T33" fmla="*/ 2527 h 3158"/>
                <a:gd name="T34" fmla="*/ 5277 w 7818"/>
                <a:gd name="T35" fmla="*/ 2581 h 3158"/>
                <a:gd name="T36" fmla="*/ 5524 w 7818"/>
                <a:gd name="T37" fmla="*/ 2632 h 3158"/>
                <a:gd name="T38" fmla="*/ 5788 w 7818"/>
                <a:gd name="T39" fmla="*/ 2747 h 3158"/>
                <a:gd name="T40" fmla="*/ 6055 w 7818"/>
                <a:gd name="T41" fmla="*/ 2856 h 3158"/>
                <a:gd name="T42" fmla="*/ 6365 w 7818"/>
                <a:gd name="T43" fmla="*/ 2909 h 3158"/>
                <a:gd name="T44" fmla="*/ 7147 w 7818"/>
                <a:gd name="T45" fmla="*/ 3037 h 3158"/>
                <a:gd name="T46" fmla="*/ 7805 w 7818"/>
                <a:gd name="T47" fmla="*/ 2969 h 3158"/>
                <a:gd name="T48" fmla="*/ 7780 w 7818"/>
                <a:gd name="T49" fmla="*/ 2590 h 3158"/>
                <a:gd name="T50" fmla="*/ 7684 w 7818"/>
                <a:gd name="T51" fmla="*/ 2420 h 3158"/>
                <a:gd name="T52" fmla="*/ 7421 w 7818"/>
                <a:gd name="T53" fmla="*/ 2365 h 3158"/>
                <a:gd name="T54" fmla="*/ 7128 w 7818"/>
                <a:gd name="T55" fmla="*/ 2265 h 3158"/>
                <a:gd name="T56" fmla="*/ 6642 w 7818"/>
                <a:gd name="T57" fmla="*/ 2129 h 3158"/>
                <a:gd name="T58" fmla="*/ 6363 w 7818"/>
                <a:gd name="T59" fmla="*/ 2017 h 3158"/>
                <a:gd name="T60" fmla="*/ 6134 w 7818"/>
                <a:gd name="T61" fmla="*/ 1948 h 3158"/>
                <a:gd name="T62" fmla="*/ 5749 w 7818"/>
                <a:gd name="T63" fmla="*/ 1848 h 3158"/>
                <a:gd name="T64" fmla="*/ 5413 w 7818"/>
                <a:gd name="T65" fmla="*/ 1739 h 3158"/>
                <a:gd name="T66" fmla="*/ 5249 w 7818"/>
                <a:gd name="T67" fmla="*/ 1653 h 3158"/>
                <a:gd name="T68" fmla="*/ 5031 w 7818"/>
                <a:gd name="T69" fmla="*/ 1485 h 3158"/>
                <a:gd name="T70" fmla="*/ 4876 w 7818"/>
                <a:gd name="T71" fmla="*/ 1363 h 3158"/>
                <a:gd name="T72" fmla="*/ 4702 w 7818"/>
                <a:gd name="T73" fmla="*/ 1242 h 3158"/>
                <a:gd name="T74" fmla="*/ 4526 w 7818"/>
                <a:gd name="T75" fmla="*/ 1128 h 3158"/>
                <a:gd name="T76" fmla="*/ 4300 w 7818"/>
                <a:gd name="T77" fmla="*/ 982 h 3158"/>
                <a:gd name="T78" fmla="*/ 4080 w 7818"/>
                <a:gd name="T79" fmla="*/ 848 h 3158"/>
                <a:gd name="T80" fmla="*/ 3950 w 7818"/>
                <a:gd name="T81" fmla="*/ 783 h 3158"/>
                <a:gd name="T82" fmla="*/ 3769 w 7818"/>
                <a:gd name="T83" fmla="*/ 701 h 3158"/>
                <a:gd name="T84" fmla="*/ 3566 w 7818"/>
                <a:gd name="T85" fmla="*/ 598 h 3158"/>
                <a:gd name="T86" fmla="*/ 3350 w 7818"/>
                <a:gd name="T87" fmla="*/ 447 h 3158"/>
                <a:gd name="T88" fmla="*/ 3241 w 7818"/>
                <a:gd name="T89" fmla="*/ 344 h 3158"/>
                <a:gd name="T90" fmla="*/ 3109 w 7818"/>
                <a:gd name="T91" fmla="*/ 164 h 3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18" h="3158">
                  <a:moveTo>
                    <a:pt x="3017" y="0"/>
                  </a:moveTo>
                  <a:lnTo>
                    <a:pt x="1509" y="30"/>
                  </a:lnTo>
                  <a:lnTo>
                    <a:pt x="0" y="59"/>
                  </a:lnTo>
                  <a:lnTo>
                    <a:pt x="0" y="361"/>
                  </a:lnTo>
                  <a:lnTo>
                    <a:pt x="98" y="359"/>
                  </a:lnTo>
                  <a:lnTo>
                    <a:pt x="193" y="361"/>
                  </a:lnTo>
                  <a:lnTo>
                    <a:pt x="285" y="371"/>
                  </a:lnTo>
                  <a:lnTo>
                    <a:pt x="327" y="376"/>
                  </a:lnTo>
                  <a:lnTo>
                    <a:pt x="369" y="388"/>
                  </a:lnTo>
                  <a:lnTo>
                    <a:pt x="409" y="407"/>
                  </a:lnTo>
                  <a:lnTo>
                    <a:pt x="442" y="430"/>
                  </a:lnTo>
                  <a:lnTo>
                    <a:pt x="472" y="457"/>
                  </a:lnTo>
                  <a:lnTo>
                    <a:pt x="505" y="483"/>
                  </a:lnTo>
                  <a:lnTo>
                    <a:pt x="555" y="516"/>
                  </a:lnTo>
                  <a:lnTo>
                    <a:pt x="608" y="545"/>
                  </a:lnTo>
                  <a:lnTo>
                    <a:pt x="664" y="571"/>
                  </a:lnTo>
                  <a:lnTo>
                    <a:pt x="719" y="594"/>
                  </a:lnTo>
                  <a:lnTo>
                    <a:pt x="878" y="650"/>
                  </a:lnTo>
                  <a:lnTo>
                    <a:pt x="1038" y="701"/>
                  </a:lnTo>
                  <a:lnTo>
                    <a:pt x="1193" y="757"/>
                  </a:lnTo>
                  <a:lnTo>
                    <a:pt x="1270" y="789"/>
                  </a:lnTo>
                  <a:lnTo>
                    <a:pt x="1344" y="826"/>
                  </a:lnTo>
                  <a:lnTo>
                    <a:pt x="1702" y="1061"/>
                  </a:lnTo>
                  <a:lnTo>
                    <a:pt x="1759" y="1101"/>
                  </a:lnTo>
                  <a:lnTo>
                    <a:pt x="1817" y="1137"/>
                  </a:lnTo>
                  <a:lnTo>
                    <a:pt x="1878" y="1172"/>
                  </a:lnTo>
                  <a:lnTo>
                    <a:pt x="1939" y="1204"/>
                  </a:lnTo>
                  <a:lnTo>
                    <a:pt x="2067" y="1261"/>
                  </a:lnTo>
                  <a:lnTo>
                    <a:pt x="2199" y="1313"/>
                  </a:lnTo>
                  <a:lnTo>
                    <a:pt x="2335" y="1359"/>
                  </a:lnTo>
                  <a:lnTo>
                    <a:pt x="2472" y="1401"/>
                  </a:lnTo>
                  <a:lnTo>
                    <a:pt x="2755" y="1477"/>
                  </a:lnTo>
                  <a:lnTo>
                    <a:pt x="2906" y="1514"/>
                  </a:lnTo>
                  <a:lnTo>
                    <a:pt x="2983" y="1531"/>
                  </a:lnTo>
                  <a:lnTo>
                    <a:pt x="3057" y="1548"/>
                  </a:lnTo>
                  <a:lnTo>
                    <a:pt x="3208" y="1586"/>
                  </a:lnTo>
                  <a:lnTo>
                    <a:pt x="3281" y="1607"/>
                  </a:lnTo>
                  <a:lnTo>
                    <a:pt x="3352" y="1632"/>
                  </a:lnTo>
                  <a:lnTo>
                    <a:pt x="3423" y="1661"/>
                  </a:lnTo>
                  <a:lnTo>
                    <a:pt x="3491" y="1693"/>
                  </a:lnTo>
                  <a:lnTo>
                    <a:pt x="3556" y="1728"/>
                  </a:lnTo>
                  <a:lnTo>
                    <a:pt x="3621" y="1764"/>
                  </a:lnTo>
                  <a:lnTo>
                    <a:pt x="3828" y="1885"/>
                  </a:lnTo>
                  <a:lnTo>
                    <a:pt x="4034" y="2007"/>
                  </a:lnTo>
                  <a:lnTo>
                    <a:pt x="4241" y="2127"/>
                  </a:lnTo>
                  <a:lnTo>
                    <a:pt x="4451" y="2246"/>
                  </a:lnTo>
                  <a:lnTo>
                    <a:pt x="4589" y="2322"/>
                  </a:lnTo>
                  <a:lnTo>
                    <a:pt x="4732" y="2399"/>
                  </a:lnTo>
                  <a:lnTo>
                    <a:pt x="4880" y="2468"/>
                  </a:lnTo>
                  <a:lnTo>
                    <a:pt x="4956" y="2498"/>
                  </a:lnTo>
                  <a:lnTo>
                    <a:pt x="5031" y="2527"/>
                  </a:lnTo>
                  <a:lnTo>
                    <a:pt x="5090" y="2544"/>
                  </a:lnTo>
                  <a:lnTo>
                    <a:pt x="5151" y="2558"/>
                  </a:lnTo>
                  <a:lnTo>
                    <a:pt x="5277" y="2581"/>
                  </a:lnTo>
                  <a:lnTo>
                    <a:pt x="5403" y="2602"/>
                  </a:lnTo>
                  <a:lnTo>
                    <a:pt x="5465" y="2615"/>
                  </a:lnTo>
                  <a:lnTo>
                    <a:pt x="5524" y="2632"/>
                  </a:lnTo>
                  <a:lnTo>
                    <a:pt x="5593" y="2657"/>
                  </a:lnTo>
                  <a:lnTo>
                    <a:pt x="5658" y="2686"/>
                  </a:lnTo>
                  <a:lnTo>
                    <a:pt x="5788" y="2747"/>
                  </a:lnTo>
                  <a:lnTo>
                    <a:pt x="5918" y="2806"/>
                  </a:lnTo>
                  <a:lnTo>
                    <a:pt x="5987" y="2833"/>
                  </a:lnTo>
                  <a:lnTo>
                    <a:pt x="6055" y="2856"/>
                  </a:lnTo>
                  <a:lnTo>
                    <a:pt x="6153" y="2879"/>
                  </a:lnTo>
                  <a:lnTo>
                    <a:pt x="6258" y="2896"/>
                  </a:lnTo>
                  <a:lnTo>
                    <a:pt x="6365" y="2909"/>
                  </a:lnTo>
                  <a:lnTo>
                    <a:pt x="6470" y="2921"/>
                  </a:lnTo>
                  <a:lnTo>
                    <a:pt x="6811" y="2978"/>
                  </a:lnTo>
                  <a:lnTo>
                    <a:pt x="7147" y="3037"/>
                  </a:lnTo>
                  <a:lnTo>
                    <a:pt x="7818" y="3158"/>
                  </a:lnTo>
                  <a:lnTo>
                    <a:pt x="7813" y="3064"/>
                  </a:lnTo>
                  <a:lnTo>
                    <a:pt x="7805" y="2969"/>
                  </a:lnTo>
                  <a:lnTo>
                    <a:pt x="7791" y="2774"/>
                  </a:lnTo>
                  <a:lnTo>
                    <a:pt x="7786" y="2678"/>
                  </a:lnTo>
                  <a:lnTo>
                    <a:pt x="7780" y="2590"/>
                  </a:lnTo>
                  <a:lnTo>
                    <a:pt x="7776" y="2506"/>
                  </a:lnTo>
                  <a:lnTo>
                    <a:pt x="7772" y="2433"/>
                  </a:lnTo>
                  <a:lnTo>
                    <a:pt x="7684" y="2420"/>
                  </a:lnTo>
                  <a:lnTo>
                    <a:pt x="7596" y="2405"/>
                  </a:lnTo>
                  <a:lnTo>
                    <a:pt x="7509" y="2387"/>
                  </a:lnTo>
                  <a:lnTo>
                    <a:pt x="7421" y="2365"/>
                  </a:lnTo>
                  <a:lnTo>
                    <a:pt x="7323" y="2336"/>
                  </a:lnTo>
                  <a:lnTo>
                    <a:pt x="7226" y="2301"/>
                  </a:lnTo>
                  <a:lnTo>
                    <a:pt x="7128" y="2265"/>
                  </a:lnTo>
                  <a:lnTo>
                    <a:pt x="7031" y="2233"/>
                  </a:lnTo>
                  <a:lnTo>
                    <a:pt x="6837" y="2177"/>
                  </a:lnTo>
                  <a:lnTo>
                    <a:pt x="6642" y="2129"/>
                  </a:lnTo>
                  <a:lnTo>
                    <a:pt x="6556" y="2091"/>
                  </a:lnTo>
                  <a:lnTo>
                    <a:pt x="6463" y="2053"/>
                  </a:lnTo>
                  <a:lnTo>
                    <a:pt x="6363" y="2017"/>
                  </a:lnTo>
                  <a:lnTo>
                    <a:pt x="6254" y="1982"/>
                  </a:lnTo>
                  <a:lnTo>
                    <a:pt x="6195" y="1965"/>
                  </a:lnTo>
                  <a:lnTo>
                    <a:pt x="6134" y="1948"/>
                  </a:lnTo>
                  <a:lnTo>
                    <a:pt x="6006" y="1915"/>
                  </a:lnTo>
                  <a:lnTo>
                    <a:pt x="5876" y="1883"/>
                  </a:lnTo>
                  <a:lnTo>
                    <a:pt x="5749" y="1848"/>
                  </a:lnTo>
                  <a:lnTo>
                    <a:pt x="5633" y="1814"/>
                  </a:lnTo>
                  <a:lnTo>
                    <a:pt x="5522" y="1780"/>
                  </a:lnTo>
                  <a:lnTo>
                    <a:pt x="5413" y="1739"/>
                  </a:lnTo>
                  <a:lnTo>
                    <a:pt x="5358" y="1716"/>
                  </a:lnTo>
                  <a:lnTo>
                    <a:pt x="5304" y="1688"/>
                  </a:lnTo>
                  <a:lnTo>
                    <a:pt x="5249" y="1653"/>
                  </a:lnTo>
                  <a:lnTo>
                    <a:pt x="5193" y="1615"/>
                  </a:lnTo>
                  <a:lnTo>
                    <a:pt x="5084" y="1531"/>
                  </a:lnTo>
                  <a:lnTo>
                    <a:pt x="5031" y="1485"/>
                  </a:lnTo>
                  <a:lnTo>
                    <a:pt x="4977" y="1443"/>
                  </a:lnTo>
                  <a:lnTo>
                    <a:pt x="4925" y="1401"/>
                  </a:lnTo>
                  <a:lnTo>
                    <a:pt x="4876" y="1363"/>
                  </a:lnTo>
                  <a:lnTo>
                    <a:pt x="4828" y="1328"/>
                  </a:lnTo>
                  <a:lnTo>
                    <a:pt x="4786" y="1298"/>
                  </a:lnTo>
                  <a:lnTo>
                    <a:pt x="4702" y="1242"/>
                  </a:lnTo>
                  <a:lnTo>
                    <a:pt x="4619" y="1187"/>
                  </a:lnTo>
                  <a:lnTo>
                    <a:pt x="4574" y="1158"/>
                  </a:lnTo>
                  <a:lnTo>
                    <a:pt x="4526" y="1128"/>
                  </a:lnTo>
                  <a:lnTo>
                    <a:pt x="4474" y="1093"/>
                  </a:lnTo>
                  <a:lnTo>
                    <a:pt x="4417" y="1057"/>
                  </a:lnTo>
                  <a:lnTo>
                    <a:pt x="4300" y="982"/>
                  </a:lnTo>
                  <a:lnTo>
                    <a:pt x="4184" y="910"/>
                  </a:lnTo>
                  <a:lnTo>
                    <a:pt x="4130" y="877"/>
                  </a:lnTo>
                  <a:lnTo>
                    <a:pt x="4080" y="848"/>
                  </a:lnTo>
                  <a:lnTo>
                    <a:pt x="4034" y="824"/>
                  </a:lnTo>
                  <a:lnTo>
                    <a:pt x="3990" y="803"/>
                  </a:lnTo>
                  <a:lnTo>
                    <a:pt x="3950" y="783"/>
                  </a:lnTo>
                  <a:lnTo>
                    <a:pt x="3914" y="766"/>
                  </a:lnTo>
                  <a:lnTo>
                    <a:pt x="3841" y="736"/>
                  </a:lnTo>
                  <a:lnTo>
                    <a:pt x="3769" y="701"/>
                  </a:lnTo>
                  <a:lnTo>
                    <a:pt x="3698" y="667"/>
                  </a:lnTo>
                  <a:lnTo>
                    <a:pt x="3631" y="634"/>
                  </a:lnTo>
                  <a:lnTo>
                    <a:pt x="3566" y="598"/>
                  </a:lnTo>
                  <a:lnTo>
                    <a:pt x="3497" y="554"/>
                  </a:lnTo>
                  <a:lnTo>
                    <a:pt x="3424" y="502"/>
                  </a:lnTo>
                  <a:lnTo>
                    <a:pt x="3350" y="447"/>
                  </a:lnTo>
                  <a:lnTo>
                    <a:pt x="3314" y="416"/>
                  </a:lnTo>
                  <a:lnTo>
                    <a:pt x="3277" y="382"/>
                  </a:lnTo>
                  <a:lnTo>
                    <a:pt x="3241" y="344"/>
                  </a:lnTo>
                  <a:lnTo>
                    <a:pt x="3207" y="304"/>
                  </a:lnTo>
                  <a:lnTo>
                    <a:pt x="3157" y="237"/>
                  </a:lnTo>
                  <a:lnTo>
                    <a:pt x="3109" y="164"/>
                  </a:lnTo>
                  <a:lnTo>
                    <a:pt x="3063" y="86"/>
                  </a:lnTo>
                  <a:lnTo>
                    <a:pt x="3017" y="0"/>
                  </a:lnTo>
                  <a:close/>
                </a:path>
              </a:pathLst>
            </a:custGeom>
            <a:solidFill>
              <a:srgbClr val="B87D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3">
              <a:extLst>
                <a:ext uri="{FF2B5EF4-FFF2-40B4-BE49-F238E27FC236}">
                  <a16:creationId xmlns:a16="http://schemas.microsoft.com/office/drawing/2014/main" id="{920957AC-7930-E477-3ED7-D74C053BB8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41626" y="4083050"/>
              <a:ext cx="3465513" cy="808038"/>
            </a:xfrm>
            <a:custGeom>
              <a:avLst/>
              <a:gdLst>
                <a:gd name="T0" fmla="*/ 2179 w 2183"/>
                <a:gd name="T1" fmla="*/ 619 h 620"/>
                <a:gd name="T2" fmla="*/ 2160 w 2183"/>
                <a:gd name="T3" fmla="*/ 597 h 620"/>
                <a:gd name="T4" fmla="*/ 2121 w 2183"/>
                <a:gd name="T5" fmla="*/ 549 h 620"/>
                <a:gd name="T6" fmla="*/ 2090 w 2183"/>
                <a:gd name="T7" fmla="*/ 502 h 620"/>
                <a:gd name="T8" fmla="*/ 2059 w 2183"/>
                <a:gd name="T9" fmla="*/ 448 h 620"/>
                <a:gd name="T10" fmla="*/ 2030 w 2183"/>
                <a:gd name="T11" fmla="*/ 390 h 620"/>
                <a:gd name="T12" fmla="*/ 2002 w 2183"/>
                <a:gd name="T13" fmla="*/ 321 h 620"/>
                <a:gd name="T14" fmla="*/ 1971 w 2183"/>
                <a:gd name="T15" fmla="*/ 248 h 620"/>
                <a:gd name="T16" fmla="*/ 1940 w 2183"/>
                <a:gd name="T17" fmla="*/ 181 h 620"/>
                <a:gd name="T18" fmla="*/ 1907 w 2183"/>
                <a:gd name="T19" fmla="*/ 120 h 620"/>
                <a:gd name="T20" fmla="*/ 1859 w 2183"/>
                <a:gd name="T21" fmla="*/ 43 h 620"/>
                <a:gd name="T22" fmla="*/ 0 w 2183"/>
                <a:gd name="T23" fmla="*/ 112 h 620"/>
                <a:gd name="T24" fmla="*/ 18 w 2183"/>
                <a:gd name="T25" fmla="*/ 127 h 620"/>
                <a:gd name="T26" fmla="*/ 59 w 2183"/>
                <a:gd name="T27" fmla="*/ 165 h 620"/>
                <a:gd name="T28" fmla="*/ 50 w 2183"/>
                <a:gd name="T29" fmla="*/ 259 h 620"/>
                <a:gd name="T30" fmla="*/ 78 w 2183"/>
                <a:gd name="T31" fmla="*/ 350 h 620"/>
                <a:gd name="T32" fmla="*/ 143 w 2183"/>
                <a:gd name="T33" fmla="*/ 418 h 620"/>
                <a:gd name="T34" fmla="*/ 206 w 2183"/>
                <a:gd name="T35" fmla="*/ 461 h 620"/>
                <a:gd name="T36" fmla="*/ 282 w 2183"/>
                <a:gd name="T37" fmla="*/ 506 h 620"/>
                <a:gd name="T38" fmla="*/ 341 w 2183"/>
                <a:gd name="T39" fmla="*/ 532 h 620"/>
                <a:gd name="T40" fmla="*/ 387 w 2183"/>
                <a:gd name="T41" fmla="*/ 553 h 620"/>
                <a:gd name="T42" fmla="*/ 429 w 2183"/>
                <a:gd name="T43" fmla="*/ 581 h 620"/>
                <a:gd name="T44" fmla="*/ 449 w 2183"/>
                <a:gd name="T45" fmla="*/ 590 h 620"/>
                <a:gd name="T46" fmla="*/ 477 w 2183"/>
                <a:gd name="T47" fmla="*/ 595 h 620"/>
                <a:gd name="T48" fmla="*/ 513 w 2183"/>
                <a:gd name="T49" fmla="*/ 597 h 620"/>
                <a:gd name="T50" fmla="*/ 643 w 2183"/>
                <a:gd name="T51" fmla="*/ 598 h 620"/>
                <a:gd name="T52" fmla="*/ 729 w 2183"/>
                <a:gd name="T53" fmla="*/ 602 h 620"/>
                <a:gd name="T54" fmla="*/ 731 w 2183"/>
                <a:gd name="T55" fmla="*/ 600 h 620"/>
                <a:gd name="T56" fmla="*/ 840 w 2183"/>
                <a:gd name="T57" fmla="*/ 599 h 620"/>
                <a:gd name="T58" fmla="*/ 697 w 2183"/>
                <a:gd name="T59" fmla="*/ 531 h 620"/>
                <a:gd name="T60" fmla="*/ 1245 w 2183"/>
                <a:gd name="T61" fmla="*/ 593 h 620"/>
                <a:gd name="T62" fmla="*/ 1129 w 2183"/>
                <a:gd name="T63" fmla="*/ 505 h 620"/>
                <a:gd name="T64" fmla="*/ 1482 w 2183"/>
                <a:gd name="T65" fmla="*/ 579 h 620"/>
                <a:gd name="T66" fmla="*/ 1373 w 2183"/>
                <a:gd name="T67" fmla="*/ 496 h 620"/>
                <a:gd name="T68" fmla="*/ 1619 w 2183"/>
                <a:gd name="T69" fmla="*/ 561 h 620"/>
                <a:gd name="T70" fmla="*/ 1685 w 2183"/>
                <a:gd name="T71" fmla="*/ 540 h 620"/>
                <a:gd name="T72" fmla="*/ 1739 w 2183"/>
                <a:gd name="T73" fmla="*/ 466 h 620"/>
                <a:gd name="T74" fmla="*/ 1973 w 2183"/>
                <a:gd name="T75" fmla="*/ 518 h 620"/>
                <a:gd name="T76" fmla="*/ 2173 w 2183"/>
                <a:gd name="T77" fmla="*/ 618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83" h="620">
                  <a:moveTo>
                    <a:pt x="2173" y="618"/>
                  </a:moveTo>
                  <a:lnTo>
                    <a:pt x="2179" y="619"/>
                  </a:lnTo>
                  <a:lnTo>
                    <a:pt x="2183" y="620"/>
                  </a:lnTo>
                  <a:lnTo>
                    <a:pt x="2160" y="597"/>
                  </a:lnTo>
                  <a:lnTo>
                    <a:pt x="2138" y="571"/>
                  </a:lnTo>
                  <a:lnTo>
                    <a:pt x="2121" y="549"/>
                  </a:lnTo>
                  <a:lnTo>
                    <a:pt x="2105" y="526"/>
                  </a:lnTo>
                  <a:lnTo>
                    <a:pt x="2090" y="502"/>
                  </a:lnTo>
                  <a:lnTo>
                    <a:pt x="2074" y="476"/>
                  </a:lnTo>
                  <a:lnTo>
                    <a:pt x="2059" y="448"/>
                  </a:lnTo>
                  <a:lnTo>
                    <a:pt x="2045" y="420"/>
                  </a:lnTo>
                  <a:lnTo>
                    <a:pt x="2030" y="390"/>
                  </a:lnTo>
                  <a:lnTo>
                    <a:pt x="2016" y="359"/>
                  </a:lnTo>
                  <a:lnTo>
                    <a:pt x="2002" y="321"/>
                  </a:lnTo>
                  <a:lnTo>
                    <a:pt x="1986" y="284"/>
                  </a:lnTo>
                  <a:lnTo>
                    <a:pt x="1971" y="248"/>
                  </a:lnTo>
                  <a:lnTo>
                    <a:pt x="1956" y="214"/>
                  </a:lnTo>
                  <a:lnTo>
                    <a:pt x="1940" y="181"/>
                  </a:lnTo>
                  <a:lnTo>
                    <a:pt x="1923" y="150"/>
                  </a:lnTo>
                  <a:lnTo>
                    <a:pt x="1907" y="120"/>
                  </a:lnTo>
                  <a:lnTo>
                    <a:pt x="1889" y="91"/>
                  </a:lnTo>
                  <a:lnTo>
                    <a:pt x="1859" y="43"/>
                  </a:lnTo>
                  <a:lnTo>
                    <a:pt x="1829" y="0"/>
                  </a:lnTo>
                  <a:lnTo>
                    <a:pt x="0" y="112"/>
                  </a:lnTo>
                  <a:lnTo>
                    <a:pt x="9" y="120"/>
                  </a:lnTo>
                  <a:lnTo>
                    <a:pt x="18" y="127"/>
                  </a:lnTo>
                  <a:lnTo>
                    <a:pt x="37" y="143"/>
                  </a:lnTo>
                  <a:lnTo>
                    <a:pt x="59" y="165"/>
                  </a:lnTo>
                  <a:lnTo>
                    <a:pt x="35" y="196"/>
                  </a:lnTo>
                  <a:lnTo>
                    <a:pt x="50" y="259"/>
                  </a:lnTo>
                  <a:lnTo>
                    <a:pt x="62" y="305"/>
                  </a:lnTo>
                  <a:lnTo>
                    <a:pt x="78" y="350"/>
                  </a:lnTo>
                  <a:lnTo>
                    <a:pt x="101" y="385"/>
                  </a:lnTo>
                  <a:lnTo>
                    <a:pt x="143" y="418"/>
                  </a:lnTo>
                  <a:lnTo>
                    <a:pt x="164" y="439"/>
                  </a:lnTo>
                  <a:lnTo>
                    <a:pt x="206" y="461"/>
                  </a:lnTo>
                  <a:lnTo>
                    <a:pt x="249" y="488"/>
                  </a:lnTo>
                  <a:lnTo>
                    <a:pt x="282" y="506"/>
                  </a:lnTo>
                  <a:lnTo>
                    <a:pt x="312" y="520"/>
                  </a:lnTo>
                  <a:lnTo>
                    <a:pt x="341" y="532"/>
                  </a:lnTo>
                  <a:lnTo>
                    <a:pt x="363" y="540"/>
                  </a:lnTo>
                  <a:lnTo>
                    <a:pt x="387" y="553"/>
                  </a:lnTo>
                  <a:lnTo>
                    <a:pt x="409" y="566"/>
                  </a:lnTo>
                  <a:lnTo>
                    <a:pt x="429" y="581"/>
                  </a:lnTo>
                  <a:lnTo>
                    <a:pt x="438" y="585"/>
                  </a:lnTo>
                  <a:lnTo>
                    <a:pt x="449" y="590"/>
                  </a:lnTo>
                  <a:lnTo>
                    <a:pt x="461" y="592"/>
                  </a:lnTo>
                  <a:lnTo>
                    <a:pt x="477" y="595"/>
                  </a:lnTo>
                  <a:lnTo>
                    <a:pt x="495" y="596"/>
                  </a:lnTo>
                  <a:lnTo>
                    <a:pt x="513" y="597"/>
                  </a:lnTo>
                  <a:lnTo>
                    <a:pt x="554" y="598"/>
                  </a:lnTo>
                  <a:lnTo>
                    <a:pt x="643" y="598"/>
                  </a:lnTo>
                  <a:lnTo>
                    <a:pt x="687" y="599"/>
                  </a:lnTo>
                  <a:lnTo>
                    <a:pt x="729" y="602"/>
                  </a:lnTo>
                  <a:lnTo>
                    <a:pt x="731" y="601"/>
                  </a:lnTo>
                  <a:lnTo>
                    <a:pt x="731" y="600"/>
                  </a:lnTo>
                  <a:lnTo>
                    <a:pt x="786" y="600"/>
                  </a:lnTo>
                  <a:lnTo>
                    <a:pt x="840" y="599"/>
                  </a:lnTo>
                  <a:lnTo>
                    <a:pt x="768" y="565"/>
                  </a:lnTo>
                  <a:lnTo>
                    <a:pt x="697" y="531"/>
                  </a:lnTo>
                  <a:lnTo>
                    <a:pt x="932" y="543"/>
                  </a:lnTo>
                  <a:lnTo>
                    <a:pt x="1245" y="593"/>
                  </a:lnTo>
                  <a:lnTo>
                    <a:pt x="1187" y="550"/>
                  </a:lnTo>
                  <a:lnTo>
                    <a:pt x="1129" y="505"/>
                  </a:lnTo>
                  <a:lnTo>
                    <a:pt x="1306" y="542"/>
                  </a:lnTo>
                  <a:lnTo>
                    <a:pt x="1482" y="579"/>
                  </a:lnTo>
                  <a:lnTo>
                    <a:pt x="1428" y="538"/>
                  </a:lnTo>
                  <a:lnTo>
                    <a:pt x="1373" y="496"/>
                  </a:lnTo>
                  <a:lnTo>
                    <a:pt x="1497" y="529"/>
                  </a:lnTo>
                  <a:lnTo>
                    <a:pt x="1619" y="561"/>
                  </a:lnTo>
                  <a:lnTo>
                    <a:pt x="1574" y="501"/>
                  </a:lnTo>
                  <a:lnTo>
                    <a:pt x="1685" y="540"/>
                  </a:lnTo>
                  <a:lnTo>
                    <a:pt x="1796" y="579"/>
                  </a:lnTo>
                  <a:lnTo>
                    <a:pt x="1739" y="466"/>
                  </a:lnTo>
                  <a:lnTo>
                    <a:pt x="1979" y="561"/>
                  </a:lnTo>
                  <a:lnTo>
                    <a:pt x="1973" y="518"/>
                  </a:lnTo>
                  <a:lnTo>
                    <a:pt x="1967" y="474"/>
                  </a:lnTo>
                  <a:lnTo>
                    <a:pt x="2173" y="618"/>
                  </a:lnTo>
                  <a:close/>
                </a:path>
              </a:pathLst>
            </a:custGeom>
            <a:solidFill>
              <a:srgbClr val="B30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Freeform 14">
              <a:extLst>
                <a:ext uri="{FF2B5EF4-FFF2-40B4-BE49-F238E27FC236}">
                  <a16:creationId xmlns:a16="http://schemas.microsoft.com/office/drawing/2014/main" id="{DE99EA34-0055-2A91-9CF0-6F5BED1E31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00526" y="4949825"/>
              <a:ext cx="5470525" cy="1646238"/>
            </a:xfrm>
            <a:custGeom>
              <a:avLst/>
              <a:gdLst>
                <a:gd name="T0" fmla="*/ 6655 w 7198"/>
                <a:gd name="T1" fmla="*/ 2540 h 2640"/>
                <a:gd name="T2" fmla="*/ 6912 w 7198"/>
                <a:gd name="T3" fmla="*/ 2586 h 2640"/>
                <a:gd name="T4" fmla="*/ 7038 w 7198"/>
                <a:gd name="T5" fmla="*/ 2590 h 2640"/>
                <a:gd name="T6" fmla="*/ 6889 w 7198"/>
                <a:gd name="T7" fmla="*/ 2544 h 2640"/>
                <a:gd name="T8" fmla="*/ 6743 w 7198"/>
                <a:gd name="T9" fmla="*/ 2498 h 2640"/>
                <a:gd name="T10" fmla="*/ 6447 w 7198"/>
                <a:gd name="T11" fmla="*/ 2313 h 2640"/>
                <a:gd name="T12" fmla="*/ 6393 w 7198"/>
                <a:gd name="T13" fmla="*/ 2261 h 2640"/>
                <a:gd name="T14" fmla="*/ 4900 w 7198"/>
                <a:gd name="T15" fmla="*/ 1789 h 2640"/>
                <a:gd name="T16" fmla="*/ 5430 w 7198"/>
                <a:gd name="T17" fmla="*/ 1795 h 2640"/>
                <a:gd name="T18" fmla="*/ 4604 w 7198"/>
                <a:gd name="T19" fmla="*/ 1489 h 2640"/>
                <a:gd name="T20" fmla="*/ 4120 w 7198"/>
                <a:gd name="T21" fmla="*/ 1217 h 2640"/>
                <a:gd name="T22" fmla="*/ 3755 w 7198"/>
                <a:gd name="T23" fmla="*/ 1038 h 2640"/>
                <a:gd name="T24" fmla="*/ 4147 w 7198"/>
                <a:gd name="T25" fmla="*/ 1082 h 2640"/>
                <a:gd name="T26" fmla="*/ 3344 w 7198"/>
                <a:gd name="T27" fmla="*/ 636 h 2640"/>
                <a:gd name="T28" fmla="*/ 2663 w 7198"/>
                <a:gd name="T29" fmla="*/ 445 h 2640"/>
                <a:gd name="T30" fmla="*/ 2610 w 7198"/>
                <a:gd name="T31" fmla="*/ 275 h 2640"/>
                <a:gd name="T32" fmla="*/ 1977 w 7198"/>
                <a:gd name="T33" fmla="*/ 202 h 2640"/>
                <a:gd name="T34" fmla="*/ 1267 w 7198"/>
                <a:gd name="T35" fmla="*/ 101 h 2640"/>
                <a:gd name="T36" fmla="*/ 753 w 7198"/>
                <a:gd name="T37" fmla="*/ 55 h 2640"/>
                <a:gd name="T38" fmla="*/ 47 w 7198"/>
                <a:gd name="T39" fmla="*/ 28 h 2640"/>
                <a:gd name="T40" fmla="*/ 311 w 7198"/>
                <a:gd name="T41" fmla="*/ 135 h 2640"/>
                <a:gd name="T42" fmla="*/ 640 w 7198"/>
                <a:gd name="T43" fmla="*/ 240 h 2640"/>
                <a:gd name="T44" fmla="*/ 793 w 7198"/>
                <a:gd name="T45" fmla="*/ 311 h 2640"/>
                <a:gd name="T46" fmla="*/ 961 w 7198"/>
                <a:gd name="T47" fmla="*/ 420 h 2640"/>
                <a:gd name="T48" fmla="*/ 1158 w 7198"/>
                <a:gd name="T49" fmla="*/ 550 h 2640"/>
                <a:gd name="T50" fmla="*/ 1367 w 7198"/>
                <a:gd name="T51" fmla="*/ 682 h 2640"/>
                <a:gd name="T52" fmla="*/ 1682 w 7198"/>
                <a:gd name="T53" fmla="*/ 818 h 2640"/>
                <a:gd name="T54" fmla="*/ 1967 w 7198"/>
                <a:gd name="T55" fmla="*/ 906 h 2640"/>
                <a:gd name="T56" fmla="*/ 2166 w 7198"/>
                <a:gd name="T57" fmla="*/ 961 h 2640"/>
                <a:gd name="T58" fmla="*/ 2506 w 7198"/>
                <a:gd name="T59" fmla="*/ 1043 h 2640"/>
                <a:gd name="T60" fmla="*/ 2849 w 7198"/>
                <a:gd name="T61" fmla="*/ 1143 h 2640"/>
                <a:gd name="T62" fmla="*/ 3045 w 7198"/>
                <a:gd name="T63" fmla="*/ 1236 h 2640"/>
                <a:gd name="T64" fmla="*/ 3223 w 7198"/>
                <a:gd name="T65" fmla="*/ 1344 h 2640"/>
                <a:gd name="T66" fmla="*/ 3426 w 7198"/>
                <a:gd name="T67" fmla="*/ 1464 h 2640"/>
                <a:gd name="T68" fmla="*/ 3824 w 7198"/>
                <a:gd name="T69" fmla="*/ 1693 h 2640"/>
                <a:gd name="T70" fmla="*/ 4114 w 7198"/>
                <a:gd name="T71" fmla="*/ 1848 h 2640"/>
                <a:gd name="T72" fmla="*/ 4499 w 7198"/>
                <a:gd name="T73" fmla="*/ 2026 h 2640"/>
                <a:gd name="T74" fmla="*/ 4858 w 7198"/>
                <a:gd name="T75" fmla="*/ 2091 h 2640"/>
                <a:gd name="T76" fmla="*/ 5114 w 7198"/>
                <a:gd name="T77" fmla="*/ 2179 h 2640"/>
                <a:gd name="T78" fmla="*/ 5445 w 7198"/>
                <a:gd name="T79" fmla="*/ 2328 h 2640"/>
                <a:gd name="T80" fmla="*/ 5623 w 7198"/>
                <a:gd name="T81" fmla="*/ 2378 h 2640"/>
                <a:gd name="T82" fmla="*/ 5894 w 7198"/>
                <a:gd name="T83" fmla="*/ 2414 h 2640"/>
                <a:gd name="T84" fmla="*/ 6204 w 7198"/>
                <a:gd name="T85" fmla="*/ 2462 h 2640"/>
                <a:gd name="T86" fmla="*/ 6416 w 7198"/>
                <a:gd name="T87" fmla="*/ 2498 h 2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198" h="2640">
                  <a:moveTo>
                    <a:pt x="6499" y="2512"/>
                  </a:moveTo>
                  <a:lnTo>
                    <a:pt x="6575" y="2525"/>
                  </a:lnTo>
                  <a:lnTo>
                    <a:pt x="6655" y="2540"/>
                  </a:lnTo>
                  <a:lnTo>
                    <a:pt x="6738" y="2556"/>
                  </a:lnTo>
                  <a:lnTo>
                    <a:pt x="6824" y="2571"/>
                  </a:lnTo>
                  <a:lnTo>
                    <a:pt x="6912" y="2586"/>
                  </a:lnTo>
                  <a:lnTo>
                    <a:pt x="7099" y="2621"/>
                  </a:lnTo>
                  <a:lnTo>
                    <a:pt x="7198" y="2640"/>
                  </a:lnTo>
                  <a:lnTo>
                    <a:pt x="7038" y="2590"/>
                  </a:lnTo>
                  <a:lnTo>
                    <a:pt x="6992" y="2577"/>
                  </a:lnTo>
                  <a:lnTo>
                    <a:pt x="6944" y="2561"/>
                  </a:lnTo>
                  <a:lnTo>
                    <a:pt x="6889" y="2544"/>
                  </a:lnTo>
                  <a:lnTo>
                    <a:pt x="6831" y="2527"/>
                  </a:lnTo>
                  <a:lnTo>
                    <a:pt x="6787" y="2514"/>
                  </a:lnTo>
                  <a:lnTo>
                    <a:pt x="6743" y="2498"/>
                  </a:lnTo>
                  <a:lnTo>
                    <a:pt x="6271" y="2349"/>
                  </a:lnTo>
                  <a:lnTo>
                    <a:pt x="6122" y="2303"/>
                  </a:lnTo>
                  <a:lnTo>
                    <a:pt x="6447" y="2313"/>
                  </a:lnTo>
                  <a:lnTo>
                    <a:pt x="6535" y="2317"/>
                  </a:lnTo>
                  <a:lnTo>
                    <a:pt x="6623" y="2319"/>
                  </a:lnTo>
                  <a:lnTo>
                    <a:pt x="6393" y="2261"/>
                  </a:lnTo>
                  <a:lnTo>
                    <a:pt x="6099" y="2189"/>
                  </a:lnTo>
                  <a:lnTo>
                    <a:pt x="5543" y="2018"/>
                  </a:lnTo>
                  <a:lnTo>
                    <a:pt x="4900" y="1789"/>
                  </a:lnTo>
                  <a:lnTo>
                    <a:pt x="5489" y="1814"/>
                  </a:lnTo>
                  <a:lnTo>
                    <a:pt x="5460" y="1804"/>
                  </a:lnTo>
                  <a:lnTo>
                    <a:pt x="5430" y="1795"/>
                  </a:lnTo>
                  <a:lnTo>
                    <a:pt x="4919" y="1634"/>
                  </a:lnTo>
                  <a:lnTo>
                    <a:pt x="4694" y="1529"/>
                  </a:lnTo>
                  <a:lnTo>
                    <a:pt x="4604" y="1489"/>
                  </a:lnTo>
                  <a:lnTo>
                    <a:pt x="4514" y="1447"/>
                  </a:lnTo>
                  <a:lnTo>
                    <a:pt x="4315" y="1330"/>
                  </a:lnTo>
                  <a:lnTo>
                    <a:pt x="4120" y="1217"/>
                  </a:lnTo>
                  <a:lnTo>
                    <a:pt x="3923" y="1105"/>
                  </a:lnTo>
                  <a:lnTo>
                    <a:pt x="3768" y="1041"/>
                  </a:lnTo>
                  <a:lnTo>
                    <a:pt x="3755" y="1038"/>
                  </a:lnTo>
                  <a:lnTo>
                    <a:pt x="3743" y="1032"/>
                  </a:lnTo>
                  <a:lnTo>
                    <a:pt x="3946" y="1057"/>
                  </a:lnTo>
                  <a:lnTo>
                    <a:pt x="4147" y="1082"/>
                  </a:lnTo>
                  <a:lnTo>
                    <a:pt x="3808" y="852"/>
                  </a:lnTo>
                  <a:lnTo>
                    <a:pt x="3481" y="682"/>
                  </a:lnTo>
                  <a:lnTo>
                    <a:pt x="3344" y="636"/>
                  </a:lnTo>
                  <a:lnTo>
                    <a:pt x="3263" y="609"/>
                  </a:lnTo>
                  <a:lnTo>
                    <a:pt x="2831" y="491"/>
                  </a:lnTo>
                  <a:lnTo>
                    <a:pt x="2663" y="445"/>
                  </a:lnTo>
                  <a:lnTo>
                    <a:pt x="2849" y="418"/>
                  </a:lnTo>
                  <a:lnTo>
                    <a:pt x="3034" y="390"/>
                  </a:lnTo>
                  <a:lnTo>
                    <a:pt x="2610" y="275"/>
                  </a:lnTo>
                  <a:lnTo>
                    <a:pt x="2254" y="233"/>
                  </a:lnTo>
                  <a:lnTo>
                    <a:pt x="2116" y="217"/>
                  </a:lnTo>
                  <a:lnTo>
                    <a:pt x="1977" y="202"/>
                  </a:lnTo>
                  <a:lnTo>
                    <a:pt x="1300" y="103"/>
                  </a:lnTo>
                  <a:lnTo>
                    <a:pt x="1285" y="103"/>
                  </a:lnTo>
                  <a:lnTo>
                    <a:pt x="1267" y="101"/>
                  </a:lnTo>
                  <a:lnTo>
                    <a:pt x="1013" y="78"/>
                  </a:lnTo>
                  <a:lnTo>
                    <a:pt x="757" y="55"/>
                  </a:lnTo>
                  <a:lnTo>
                    <a:pt x="753" y="55"/>
                  </a:lnTo>
                  <a:lnTo>
                    <a:pt x="376" y="28"/>
                  </a:lnTo>
                  <a:lnTo>
                    <a:pt x="0" y="0"/>
                  </a:lnTo>
                  <a:lnTo>
                    <a:pt x="47" y="28"/>
                  </a:lnTo>
                  <a:lnTo>
                    <a:pt x="99" y="55"/>
                  </a:lnTo>
                  <a:lnTo>
                    <a:pt x="202" y="99"/>
                  </a:lnTo>
                  <a:lnTo>
                    <a:pt x="311" y="135"/>
                  </a:lnTo>
                  <a:lnTo>
                    <a:pt x="422" y="170"/>
                  </a:lnTo>
                  <a:lnTo>
                    <a:pt x="531" y="202"/>
                  </a:lnTo>
                  <a:lnTo>
                    <a:pt x="640" y="240"/>
                  </a:lnTo>
                  <a:lnTo>
                    <a:pt x="692" y="261"/>
                  </a:lnTo>
                  <a:lnTo>
                    <a:pt x="743" y="286"/>
                  </a:lnTo>
                  <a:lnTo>
                    <a:pt x="793" y="311"/>
                  </a:lnTo>
                  <a:lnTo>
                    <a:pt x="841" y="342"/>
                  </a:lnTo>
                  <a:lnTo>
                    <a:pt x="904" y="384"/>
                  </a:lnTo>
                  <a:lnTo>
                    <a:pt x="961" y="420"/>
                  </a:lnTo>
                  <a:lnTo>
                    <a:pt x="1013" y="455"/>
                  </a:lnTo>
                  <a:lnTo>
                    <a:pt x="1061" y="485"/>
                  </a:lnTo>
                  <a:lnTo>
                    <a:pt x="1158" y="550"/>
                  </a:lnTo>
                  <a:lnTo>
                    <a:pt x="1210" y="588"/>
                  </a:lnTo>
                  <a:lnTo>
                    <a:pt x="1269" y="632"/>
                  </a:lnTo>
                  <a:lnTo>
                    <a:pt x="1367" y="682"/>
                  </a:lnTo>
                  <a:lnTo>
                    <a:pt x="1468" y="730"/>
                  </a:lnTo>
                  <a:lnTo>
                    <a:pt x="1573" y="776"/>
                  </a:lnTo>
                  <a:lnTo>
                    <a:pt x="1682" y="818"/>
                  </a:lnTo>
                  <a:lnTo>
                    <a:pt x="1795" y="856"/>
                  </a:lnTo>
                  <a:lnTo>
                    <a:pt x="1908" y="890"/>
                  </a:lnTo>
                  <a:lnTo>
                    <a:pt x="1967" y="906"/>
                  </a:lnTo>
                  <a:lnTo>
                    <a:pt x="2030" y="923"/>
                  </a:lnTo>
                  <a:lnTo>
                    <a:pt x="2095" y="942"/>
                  </a:lnTo>
                  <a:lnTo>
                    <a:pt x="2166" y="961"/>
                  </a:lnTo>
                  <a:lnTo>
                    <a:pt x="2244" y="980"/>
                  </a:lnTo>
                  <a:lnTo>
                    <a:pt x="2327" y="1001"/>
                  </a:lnTo>
                  <a:lnTo>
                    <a:pt x="2506" y="1043"/>
                  </a:lnTo>
                  <a:lnTo>
                    <a:pt x="2684" y="1089"/>
                  </a:lnTo>
                  <a:lnTo>
                    <a:pt x="2770" y="1114"/>
                  </a:lnTo>
                  <a:lnTo>
                    <a:pt x="2849" y="1143"/>
                  </a:lnTo>
                  <a:lnTo>
                    <a:pt x="2919" y="1171"/>
                  </a:lnTo>
                  <a:lnTo>
                    <a:pt x="2984" y="1204"/>
                  </a:lnTo>
                  <a:lnTo>
                    <a:pt x="3045" y="1236"/>
                  </a:lnTo>
                  <a:lnTo>
                    <a:pt x="3105" y="1271"/>
                  </a:lnTo>
                  <a:lnTo>
                    <a:pt x="3162" y="1307"/>
                  </a:lnTo>
                  <a:lnTo>
                    <a:pt x="3223" y="1344"/>
                  </a:lnTo>
                  <a:lnTo>
                    <a:pt x="3284" y="1382"/>
                  </a:lnTo>
                  <a:lnTo>
                    <a:pt x="3353" y="1422"/>
                  </a:lnTo>
                  <a:lnTo>
                    <a:pt x="3426" y="1464"/>
                  </a:lnTo>
                  <a:lnTo>
                    <a:pt x="3502" y="1508"/>
                  </a:lnTo>
                  <a:lnTo>
                    <a:pt x="3663" y="1602"/>
                  </a:lnTo>
                  <a:lnTo>
                    <a:pt x="3824" y="1693"/>
                  </a:lnTo>
                  <a:lnTo>
                    <a:pt x="3900" y="1735"/>
                  </a:lnTo>
                  <a:lnTo>
                    <a:pt x="3975" y="1776"/>
                  </a:lnTo>
                  <a:lnTo>
                    <a:pt x="4114" y="1848"/>
                  </a:lnTo>
                  <a:lnTo>
                    <a:pt x="4248" y="1913"/>
                  </a:lnTo>
                  <a:lnTo>
                    <a:pt x="4376" y="1972"/>
                  </a:lnTo>
                  <a:lnTo>
                    <a:pt x="4499" y="2026"/>
                  </a:lnTo>
                  <a:lnTo>
                    <a:pt x="4617" y="2041"/>
                  </a:lnTo>
                  <a:lnTo>
                    <a:pt x="4736" y="2062"/>
                  </a:lnTo>
                  <a:lnTo>
                    <a:pt x="4858" y="2091"/>
                  </a:lnTo>
                  <a:lnTo>
                    <a:pt x="4984" y="2129"/>
                  </a:lnTo>
                  <a:lnTo>
                    <a:pt x="5049" y="2152"/>
                  </a:lnTo>
                  <a:lnTo>
                    <a:pt x="5114" y="2179"/>
                  </a:lnTo>
                  <a:lnTo>
                    <a:pt x="5250" y="2240"/>
                  </a:lnTo>
                  <a:lnTo>
                    <a:pt x="5382" y="2301"/>
                  </a:lnTo>
                  <a:lnTo>
                    <a:pt x="5445" y="2328"/>
                  </a:lnTo>
                  <a:lnTo>
                    <a:pt x="5508" y="2349"/>
                  </a:lnTo>
                  <a:lnTo>
                    <a:pt x="5567" y="2366"/>
                  </a:lnTo>
                  <a:lnTo>
                    <a:pt x="5623" y="2378"/>
                  </a:lnTo>
                  <a:lnTo>
                    <a:pt x="5730" y="2395"/>
                  </a:lnTo>
                  <a:lnTo>
                    <a:pt x="5839" y="2408"/>
                  </a:lnTo>
                  <a:lnTo>
                    <a:pt x="5894" y="2414"/>
                  </a:lnTo>
                  <a:lnTo>
                    <a:pt x="5956" y="2424"/>
                  </a:lnTo>
                  <a:lnTo>
                    <a:pt x="6078" y="2443"/>
                  </a:lnTo>
                  <a:lnTo>
                    <a:pt x="6204" y="2462"/>
                  </a:lnTo>
                  <a:lnTo>
                    <a:pt x="6271" y="2473"/>
                  </a:lnTo>
                  <a:lnTo>
                    <a:pt x="6342" y="2485"/>
                  </a:lnTo>
                  <a:lnTo>
                    <a:pt x="6416" y="2498"/>
                  </a:lnTo>
                  <a:lnTo>
                    <a:pt x="6499" y="2512"/>
                  </a:lnTo>
                  <a:close/>
                </a:path>
              </a:pathLst>
            </a:custGeom>
            <a:solidFill>
              <a:srgbClr val="99B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Freeform 15">
              <a:extLst>
                <a:ext uri="{FF2B5EF4-FFF2-40B4-BE49-F238E27FC236}">
                  <a16:creationId xmlns:a16="http://schemas.microsoft.com/office/drawing/2014/main" id="{5E5B3339-8D2C-7F57-EC54-60BD5A59B9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79701" y="3697289"/>
              <a:ext cx="3260725" cy="784225"/>
            </a:xfrm>
            <a:custGeom>
              <a:avLst/>
              <a:gdLst>
                <a:gd name="T0" fmla="*/ 136 w 2054"/>
                <a:gd name="T1" fmla="*/ 219 h 602"/>
                <a:gd name="T2" fmla="*/ 79 w 2054"/>
                <a:gd name="T3" fmla="*/ 205 h 602"/>
                <a:gd name="T4" fmla="*/ 24 w 2054"/>
                <a:gd name="T5" fmla="*/ 191 h 602"/>
                <a:gd name="T6" fmla="*/ 7 w 2054"/>
                <a:gd name="T7" fmla="*/ 210 h 602"/>
                <a:gd name="T8" fmla="*/ 13 w 2054"/>
                <a:gd name="T9" fmla="*/ 232 h 602"/>
                <a:gd name="T10" fmla="*/ 24 w 2054"/>
                <a:gd name="T11" fmla="*/ 256 h 602"/>
                <a:gd name="T12" fmla="*/ 46 w 2054"/>
                <a:gd name="T13" fmla="*/ 295 h 602"/>
                <a:gd name="T14" fmla="*/ 79 w 2054"/>
                <a:gd name="T15" fmla="*/ 365 h 602"/>
                <a:gd name="T16" fmla="*/ 94 w 2054"/>
                <a:gd name="T17" fmla="*/ 400 h 602"/>
                <a:gd name="T18" fmla="*/ 128 w 2054"/>
                <a:gd name="T19" fmla="*/ 457 h 602"/>
                <a:gd name="T20" fmla="*/ 141 w 2054"/>
                <a:gd name="T21" fmla="*/ 502 h 602"/>
                <a:gd name="T22" fmla="*/ 234 w 2054"/>
                <a:gd name="T23" fmla="*/ 546 h 602"/>
                <a:gd name="T24" fmla="*/ 354 w 2054"/>
                <a:gd name="T25" fmla="*/ 602 h 602"/>
                <a:gd name="T26" fmla="*/ 315 w 2054"/>
                <a:gd name="T27" fmla="*/ 490 h 602"/>
                <a:gd name="T28" fmla="*/ 435 w 2054"/>
                <a:gd name="T29" fmla="*/ 472 h 602"/>
                <a:gd name="T30" fmla="*/ 611 w 2054"/>
                <a:gd name="T31" fmla="*/ 468 h 602"/>
                <a:gd name="T32" fmla="*/ 761 w 2054"/>
                <a:gd name="T33" fmla="*/ 446 h 602"/>
                <a:gd name="T34" fmla="*/ 972 w 2054"/>
                <a:gd name="T35" fmla="*/ 455 h 602"/>
                <a:gd name="T36" fmla="*/ 1126 w 2054"/>
                <a:gd name="T37" fmla="*/ 442 h 602"/>
                <a:gd name="T38" fmla="*/ 1230 w 2054"/>
                <a:gd name="T39" fmla="*/ 407 h 602"/>
                <a:gd name="T40" fmla="*/ 1418 w 2054"/>
                <a:gd name="T41" fmla="*/ 385 h 602"/>
                <a:gd name="T42" fmla="*/ 1543 w 2054"/>
                <a:gd name="T43" fmla="*/ 390 h 602"/>
                <a:gd name="T44" fmla="*/ 1749 w 2054"/>
                <a:gd name="T45" fmla="*/ 515 h 602"/>
                <a:gd name="T46" fmla="*/ 1738 w 2054"/>
                <a:gd name="T47" fmla="*/ 377 h 602"/>
                <a:gd name="T48" fmla="*/ 1938 w 2054"/>
                <a:gd name="T49" fmla="*/ 455 h 602"/>
                <a:gd name="T50" fmla="*/ 2052 w 2054"/>
                <a:gd name="T51" fmla="*/ 502 h 602"/>
                <a:gd name="T52" fmla="*/ 2023 w 2054"/>
                <a:gd name="T53" fmla="*/ 443 h 602"/>
                <a:gd name="T54" fmla="*/ 1956 w 2054"/>
                <a:gd name="T55" fmla="*/ 332 h 602"/>
                <a:gd name="T56" fmla="*/ 1919 w 2054"/>
                <a:gd name="T57" fmla="*/ 284 h 602"/>
                <a:gd name="T58" fmla="*/ 1881 w 2054"/>
                <a:gd name="T59" fmla="*/ 241 h 602"/>
                <a:gd name="T60" fmla="*/ 1839 w 2054"/>
                <a:gd name="T61" fmla="*/ 204 h 602"/>
                <a:gd name="T62" fmla="*/ 1793 w 2054"/>
                <a:gd name="T63" fmla="*/ 178 h 602"/>
                <a:gd name="T64" fmla="*/ 1746 w 2054"/>
                <a:gd name="T65" fmla="*/ 160 h 602"/>
                <a:gd name="T66" fmla="*/ 1693 w 2054"/>
                <a:gd name="T67" fmla="*/ 145 h 602"/>
                <a:gd name="T68" fmla="*/ 1635 w 2054"/>
                <a:gd name="T69" fmla="*/ 126 h 602"/>
                <a:gd name="T70" fmla="*/ 1569 w 2054"/>
                <a:gd name="T71" fmla="*/ 103 h 602"/>
                <a:gd name="T72" fmla="*/ 1422 w 2054"/>
                <a:gd name="T73" fmla="*/ 55 h 602"/>
                <a:gd name="T74" fmla="*/ 1356 w 2054"/>
                <a:gd name="T75" fmla="*/ 33 h 602"/>
                <a:gd name="T76" fmla="*/ 1360 w 2054"/>
                <a:gd name="T77" fmla="*/ 43 h 602"/>
                <a:gd name="T78" fmla="*/ 1429 w 2054"/>
                <a:gd name="T79" fmla="*/ 100 h 602"/>
                <a:gd name="T80" fmla="*/ 1108 w 2054"/>
                <a:gd name="T81" fmla="*/ 13 h 602"/>
                <a:gd name="T82" fmla="*/ 1131 w 2054"/>
                <a:gd name="T83" fmla="*/ 60 h 602"/>
                <a:gd name="T84" fmla="*/ 1021 w 2054"/>
                <a:gd name="T85" fmla="*/ 54 h 602"/>
                <a:gd name="T86" fmla="*/ 955 w 2054"/>
                <a:gd name="T87" fmla="*/ 95 h 602"/>
                <a:gd name="T88" fmla="*/ 715 w 2054"/>
                <a:gd name="T89" fmla="*/ 56 h 602"/>
                <a:gd name="T90" fmla="*/ 600 w 2054"/>
                <a:gd name="T91" fmla="*/ 90 h 602"/>
                <a:gd name="T92" fmla="*/ 438 w 2054"/>
                <a:gd name="T93" fmla="*/ 82 h 602"/>
                <a:gd name="T94" fmla="*/ 381 w 2054"/>
                <a:gd name="T95" fmla="*/ 95 h 602"/>
                <a:gd name="T96" fmla="*/ 366 w 2054"/>
                <a:gd name="T97" fmla="*/ 199 h 602"/>
                <a:gd name="T98" fmla="*/ 114 w 2054"/>
                <a:gd name="T99" fmla="*/ 130 h 602"/>
                <a:gd name="T100" fmla="*/ 148 w 2054"/>
                <a:gd name="T101" fmla="*/ 201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54" h="602">
                  <a:moveTo>
                    <a:pt x="160" y="225"/>
                  </a:moveTo>
                  <a:lnTo>
                    <a:pt x="136" y="219"/>
                  </a:lnTo>
                  <a:lnTo>
                    <a:pt x="115" y="214"/>
                  </a:lnTo>
                  <a:lnTo>
                    <a:pt x="79" y="205"/>
                  </a:lnTo>
                  <a:lnTo>
                    <a:pt x="44" y="197"/>
                  </a:lnTo>
                  <a:lnTo>
                    <a:pt x="24" y="191"/>
                  </a:lnTo>
                  <a:lnTo>
                    <a:pt x="0" y="186"/>
                  </a:lnTo>
                  <a:lnTo>
                    <a:pt x="7" y="210"/>
                  </a:lnTo>
                  <a:lnTo>
                    <a:pt x="11" y="222"/>
                  </a:lnTo>
                  <a:lnTo>
                    <a:pt x="13" y="232"/>
                  </a:lnTo>
                  <a:lnTo>
                    <a:pt x="20" y="250"/>
                  </a:lnTo>
                  <a:lnTo>
                    <a:pt x="24" y="256"/>
                  </a:lnTo>
                  <a:lnTo>
                    <a:pt x="26" y="262"/>
                  </a:lnTo>
                  <a:lnTo>
                    <a:pt x="46" y="295"/>
                  </a:lnTo>
                  <a:lnTo>
                    <a:pt x="63" y="329"/>
                  </a:lnTo>
                  <a:lnTo>
                    <a:pt x="79" y="365"/>
                  </a:lnTo>
                  <a:lnTo>
                    <a:pt x="94" y="399"/>
                  </a:lnTo>
                  <a:lnTo>
                    <a:pt x="94" y="400"/>
                  </a:lnTo>
                  <a:lnTo>
                    <a:pt x="113" y="424"/>
                  </a:lnTo>
                  <a:lnTo>
                    <a:pt x="128" y="457"/>
                  </a:lnTo>
                  <a:lnTo>
                    <a:pt x="134" y="484"/>
                  </a:lnTo>
                  <a:lnTo>
                    <a:pt x="141" y="502"/>
                  </a:lnTo>
                  <a:lnTo>
                    <a:pt x="232" y="546"/>
                  </a:lnTo>
                  <a:lnTo>
                    <a:pt x="234" y="546"/>
                  </a:lnTo>
                  <a:lnTo>
                    <a:pt x="294" y="574"/>
                  </a:lnTo>
                  <a:lnTo>
                    <a:pt x="354" y="602"/>
                  </a:lnTo>
                  <a:lnTo>
                    <a:pt x="335" y="546"/>
                  </a:lnTo>
                  <a:lnTo>
                    <a:pt x="315" y="490"/>
                  </a:lnTo>
                  <a:lnTo>
                    <a:pt x="481" y="589"/>
                  </a:lnTo>
                  <a:lnTo>
                    <a:pt x="435" y="472"/>
                  </a:lnTo>
                  <a:lnTo>
                    <a:pt x="640" y="580"/>
                  </a:lnTo>
                  <a:lnTo>
                    <a:pt x="611" y="468"/>
                  </a:lnTo>
                  <a:lnTo>
                    <a:pt x="806" y="576"/>
                  </a:lnTo>
                  <a:lnTo>
                    <a:pt x="761" y="446"/>
                  </a:lnTo>
                  <a:lnTo>
                    <a:pt x="966" y="567"/>
                  </a:lnTo>
                  <a:lnTo>
                    <a:pt x="972" y="455"/>
                  </a:lnTo>
                  <a:lnTo>
                    <a:pt x="1126" y="572"/>
                  </a:lnTo>
                  <a:lnTo>
                    <a:pt x="1126" y="442"/>
                  </a:lnTo>
                  <a:lnTo>
                    <a:pt x="1292" y="559"/>
                  </a:lnTo>
                  <a:lnTo>
                    <a:pt x="1230" y="407"/>
                  </a:lnTo>
                  <a:lnTo>
                    <a:pt x="1418" y="511"/>
                  </a:lnTo>
                  <a:lnTo>
                    <a:pt x="1418" y="385"/>
                  </a:lnTo>
                  <a:lnTo>
                    <a:pt x="1549" y="498"/>
                  </a:lnTo>
                  <a:lnTo>
                    <a:pt x="1543" y="390"/>
                  </a:lnTo>
                  <a:lnTo>
                    <a:pt x="1647" y="453"/>
                  </a:lnTo>
                  <a:lnTo>
                    <a:pt x="1749" y="515"/>
                  </a:lnTo>
                  <a:lnTo>
                    <a:pt x="1744" y="446"/>
                  </a:lnTo>
                  <a:lnTo>
                    <a:pt x="1738" y="377"/>
                  </a:lnTo>
                  <a:lnTo>
                    <a:pt x="1954" y="520"/>
                  </a:lnTo>
                  <a:lnTo>
                    <a:pt x="1938" y="455"/>
                  </a:lnTo>
                  <a:lnTo>
                    <a:pt x="1920" y="390"/>
                  </a:lnTo>
                  <a:lnTo>
                    <a:pt x="2052" y="502"/>
                  </a:lnTo>
                  <a:lnTo>
                    <a:pt x="2054" y="502"/>
                  </a:lnTo>
                  <a:lnTo>
                    <a:pt x="2023" y="443"/>
                  </a:lnTo>
                  <a:lnTo>
                    <a:pt x="1991" y="387"/>
                  </a:lnTo>
                  <a:lnTo>
                    <a:pt x="1956" y="332"/>
                  </a:lnTo>
                  <a:lnTo>
                    <a:pt x="1938" y="308"/>
                  </a:lnTo>
                  <a:lnTo>
                    <a:pt x="1919" y="284"/>
                  </a:lnTo>
                  <a:lnTo>
                    <a:pt x="1901" y="261"/>
                  </a:lnTo>
                  <a:lnTo>
                    <a:pt x="1881" y="241"/>
                  </a:lnTo>
                  <a:lnTo>
                    <a:pt x="1861" y="222"/>
                  </a:lnTo>
                  <a:lnTo>
                    <a:pt x="1839" y="204"/>
                  </a:lnTo>
                  <a:lnTo>
                    <a:pt x="1816" y="190"/>
                  </a:lnTo>
                  <a:lnTo>
                    <a:pt x="1793" y="178"/>
                  </a:lnTo>
                  <a:lnTo>
                    <a:pt x="1770" y="167"/>
                  </a:lnTo>
                  <a:lnTo>
                    <a:pt x="1746" y="160"/>
                  </a:lnTo>
                  <a:lnTo>
                    <a:pt x="1720" y="152"/>
                  </a:lnTo>
                  <a:lnTo>
                    <a:pt x="1693" y="145"/>
                  </a:lnTo>
                  <a:lnTo>
                    <a:pt x="1665" y="136"/>
                  </a:lnTo>
                  <a:lnTo>
                    <a:pt x="1635" y="126"/>
                  </a:lnTo>
                  <a:lnTo>
                    <a:pt x="1604" y="115"/>
                  </a:lnTo>
                  <a:lnTo>
                    <a:pt x="1569" y="103"/>
                  </a:lnTo>
                  <a:lnTo>
                    <a:pt x="1496" y="79"/>
                  </a:lnTo>
                  <a:lnTo>
                    <a:pt x="1422" y="55"/>
                  </a:lnTo>
                  <a:lnTo>
                    <a:pt x="1388" y="43"/>
                  </a:lnTo>
                  <a:lnTo>
                    <a:pt x="1356" y="33"/>
                  </a:lnTo>
                  <a:lnTo>
                    <a:pt x="1358" y="38"/>
                  </a:lnTo>
                  <a:lnTo>
                    <a:pt x="1360" y="43"/>
                  </a:lnTo>
                  <a:lnTo>
                    <a:pt x="1395" y="71"/>
                  </a:lnTo>
                  <a:lnTo>
                    <a:pt x="1429" y="100"/>
                  </a:lnTo>
                  <a:lnTo>
                    <a:pt x="1269" y="56"/>
                  </a:lnTo>
                  <a:lnTo>
                    <a:pt x="1108" y="13"/>
                  </a:lnTo>
                  <a:lnTo>
                    <a:pt x="1120" y="37"/>
                  </a:lnTo>
                  <a:lnTo>
                    <a:pt x="1131" y="60"/>
                  </a:lnTo>
                  <a:lnTo>
                    <a:pt x="1154" y="108"/>
                  </a:lnTo>
                  <a:lnTo>
                    <a:pt x="1021" y="54"/>
                  </a:lnTo>
                  <a:lnTo>
                    <a:pt x="886" y="0"/>
                  </a:lnTo>
                  <a:lnTo>
                    <a:pt x="955" y="95"/>
                  </a:lnTo>
                  <a:lnTo>
                    <a:pt x="835" y="76"/>
                  </a:lnTo>
                  <a:lnTo>
                    <a:pt x="715" y="56"/>
                  </a:lnTo>
                  <a:lnTo>
                    <a:pt x="794" y="138"/>
                  </a:lnTo>
                  <a:lnTo>
                    <a:pt x="600" y="90"/>
                  </a:lnTo>
                  <a:lnTo>
                    <a:pt x="406" y="43"/>
                  </a:lnTo>
                  <a:lnTo>
                    <a:pt x="438" y="82"/>
                  </a:lnTo>
                  <a:lnTo>
                    <a:pt x="469" y="121"/>
                  </a:lnTo>
                  <a:lnTo>
                    <a:pt x="381" y="95"/>
                  </a:lnTo>
                  <a:lnTo>
                    <a:pt x="292" y="69"/>
                  </a:lnTo>
                  <a:lnTo>
                    <a:pt x="366" y="199"/>
                  </a:lnTo>
                  <a:lnTo>
                    <a:pt x="241" y="165"/>
                  </a:lnTo>
                  <a:lnTo>
                    <a:pt x="114" y="130"/>
                  </a:lnTo>
                  <a:lnTo>
                    <a:pt x="137" y="178"/>
                  </a:lnTo>
                  <a:lnTo>
                    <a:pt x="148" y="201"/>
                  </a:lnTo>
                  <a:lnTo>
                    <a:pt x="160" y="225"/>
                  </a:lnTo>
                  <a:close/>
                </a:path>
              </a:pathLst>
            </a:custGeom>
            <a:solidFill>
              <a:srgbClr val="FF4D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16">
              <a:extLst>
                <a:ext uri="{FF2B5EF4-FFF2-40B4-BE49-F238E27FC236}">
                  <a16:creationId xmlns:a16="http://schemas.microsoft.com/office/drawing/2014/main" id="{F44B81F0-8044-D704-291E-5B5884E4A21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78114" y="3697289"/>
              <a:ext cx="2270125" cy="293687"/>
            </a:xfrm>
            <a:custGeom>
              <a:avLst/>
              <a:gdLst>
                <a:gd name="T0" fmla="*/ 0 w 2986"/>
                <a:gd name="T1" fmla="*/ 386 h 470"/>
                <a:gd name="T2" fmla="*/ 336 w 2986"/>
                <a:gd name="T3" fmla="*/ 470 h 470"/>
                <a:gd name="T4" fmla="*/ 241 w 2986"/>
                <a:gd name="T5" fmla="*/ 272 h 470"/>
                <a:gd name="T6" fmla="*/ 767 w 2986"/>
                <a:gd name="T7" fmla="*/ 415 h 470"/>
                <a:gd name="T8" fmla="*/ 612 w 2986"/>
                <a:gd name="T9" fmla="*/ 144 h 470"/>
                <a:gd name="T10" fmla="*/ 981 w 2986"/>
                <a:gd name="T11" fmla="*/ 253 h 470"/>
                <a:gd name="T12" fmla="*/ 849 w 2986"/>
                <a:gd name="T13" fmla="*/ 90 h 470"/>
                <a:gd name="T14" fmla="*/ 1661 w 2986"/>
                <a:gd name="T15" fmla="*/ 289 h 470"/>
                <a:gd name="T16" fmla="*/ 1495 w 2986"/>
                <a:gd name="T17" fmla="*/ 117 h 470"/>
                <a:gd name="T18" fmla="*/ 1996 w 2986"/>
                <a:gd name="T19" fmla="*/ 199 h 470"/>
                <a:gd name="T20" fmla="*/ 1853 w 2986"/>
                <a:gd name="T21" fmla="*/ 0 h 470"/>
                <a:gd name="T22" fmla="*/ 2413 w 2986"/>
                <a:gd name="T23" fmla="*/ 226 h 470"/>
                <a:gd name="T24" fmla="*/ 2317 w 2986"/>
                <a:gd name="T25" fmla="*/ 27 h 470"/>
                <a:gd name="T26" fmla="*/ 2986 w 2986"/>
                <a:gd name="T27" fmla="*/ 209 h 470"/>
                <a:gd name="T28" fmla="*/ 2843 w 2986"/>
                <a:gd name="T29" fmla="*/ 9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86" h="470">
                  <a:moveTo>
                    <a:pt x="0" y="386"/>
                  </a:moveTo>
                  <a:lnTo>
                    <a:pt x="336" y="470"/>
                  </a:lnTo>
                  <a:lnTo>
                    <a:pt x="241" y="272"/>
                  </a:lnTo>
                  <a:lnTo>
                    <a:pt x="767" y="415"/>
                  </a:lnTo>
                  <a:lnTo>
                    <a:pt x="612" y="144"/>
                  </a:lnTo>
                  <a:lnTo>
                    <a:pt x="981" y="253"/>
                  </a:lnTo>
                  <a:lnTo>
                    <a:pt x="849" y="90"/>
                  </a:lnTo>
                  <a:lnTo>
                    <a:pt x="1661" y="289"/>
                  </a:lnTo>
                  <a:lnTo>
                    <a:pt x="1495" y="117"/>
                  </a:lnTo>
                  <a:lnTo>
                    <a:pt x="1996" y="199"/>
                  </a:lnTo>
                  <a:lnTo>
                    <a:pt x="1853" y="0"/>
                  </a:lnTo>
                  <a:lnTo>
                    <a:pt x="2413" y="226"/>
                  </a:lnTo>
                  <a:lnTo>
                    <a:pt x="2317" y="27"/>
                  </a:lnTo>
                  <a:lnTo>
                    <a:pt x="2986" y="209"/>
                  </a:lnTo>
                  <a:lnTo>
                    <a:pt x="2843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Freeform 17">
              <a:extLst>
                <a:ext uri="{FF2B5EF4-FFF2-40B4-BE49-F238E27FC236}">
                  <a16:creationId xmlns:a16="http://schemas.microsoft.com/office/drawing/2014/main" id="{F4D3ADCD-A9B9-DF52-2006-61A10EE37A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94014" y="4189413"/>
              <a:ext cx="3043237" cy="292100"/>
            </a:xfrm>
            <a:custGeom>
              <a:avLst/>
              <a:gdLst>
                <a:gd name="T0" fmla="*/ 0 w 1917"/>
                <a:gd name="T1" fmla="*/ 122 h 225"/>
                <a:gd name="T2" fmla="*/ 219 w 1917"/>
                <a:gd name="T3" fmla="*/ 225 h 225"/>
                <a:gd name="T4" fmla="*/ 180 w 1917"/>
                <a:gd name="T5" fmla="*/ 113 h 225"/>
                <a:gd name="T6" fmla="*/ 346 w 1917"/>
                <a:gd name="T7" fmla="*/ 212 h 225"/>
                <a:gd name="T8" fmla="*/ 300 w 1917"/>
                <a:gd name="T9" fmla="*/ 95 h 225"/>
                <a:gd name="T10" fmla="*/ 505 w 1917"/>
                <a:gd name="T11" fmla="*/ 203 h 225"/>
                <a:gd name="T12" fmla="*/ 476 w 1917"/>
                <a:gd name="T13" fmla="*/ 90 h 225"/>
                <a:gd name="T14" fmla="*/ 671 w 1917"/>
                <a:gd name="T15" fmla="*/ 199 h 225"/>
                <a:gd name="T16" fmla="*/ 626 w 1917"/>
                <a:gd name="T17" fmla="*/ 68 h 225"/>
                <a:gd name="T18" fmla="*/ 831 w 1917"/>
                <a:gd name="T19" fmla="*/ 190 h 225"/>
                <a:gd name="T20" fmla="*/ 837 w 1917"/>
                <a:gd name="T21" fmla="*/ 78 h 225"/>
                <a:gd name="T22" fmla="*/ 991 w 1917"/>
                <a:gd name="T23" fmla="*/ 195 h 225"/>
                <a:gd name="T24" fmla="*/ 991 w 1917"/>
                <a:gd name="T25" fmla="*/ 65 h 225"/>
                <a:gd name="T26" fmla="*/ 1157 w 1917"/>
                <a:gd name="T27" fmla="*/ 182 h 225"/>
                <a:gd name="T28" fmla="*/ 1094 w 1917"/>
                <a:gd name="T29" fmla="*/ 30 h 225"/>
                <a:gd name="T30" fmla="*/ 1283 w 1917"/>
                <a:gd name="T31" fmla="*/ 134 h 225"/>
                <a:gd name="T32" fmla="*/ 1283 w 1917"/>
                <a:gd name="T33" fmla="*/ 8 h 225"/>
                <a:gd name="T34" fmla="*/ 1414 w 1917"/>
                <a:gd name="T35" fmla="*/ 121 h 225"/>
                <a:gd name="T36" fmla="*/ 1408 w 1917"/>
                <a:gd name="T37" fmla="*/ 13 h 225"/>
                <a:gd name="T38" fmla="*/ 1614 w 1917"/>
                <a:gd name="T39" fmla="*/ 138 h 225"/>
                <a:gd name="T40" fmla="*/ 1602 w 1917"/>
                <a:gd name="T41" fmla="*/ 0 h 225"/>
                <a:gd name="T42" fmla="*/ 1819 w 1917"/>
                <a:gd name="T43" fmla="*/ 143 h 225"/>
                <a:gd name="T44" fmla="*/ 1785 w 1917"/>
                <a:gd name="T45" fmla="*/ 13 h 225"/>
                <a:gd name="T46" fmla="*/ 1917 w 1917"/>
                <a:gd name="T47" fmla="*/ 1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17" h="225">
                  <a:moveTo>
                    <a:pt x="0" y="122"/>
                  </a:moveTo>
                  <a:lnTo>
                    <a:pt x="219" y="225"/>
                  </a:lnTo>
                  <a:lnTo>
                    <a:pt x="180" y="113"/>
                  </a:lnTo>
                  <a:lnTo>
                    <a:pt x="346" y="212"/>
                  </a:lnTo>
                  <a:lnTo>
                    <a:pt x="300" y="95"/>
                  </a:lnTo>
                  <a:lnTo>
                    <a:pt x="505" y="203"/>
                  </a:lnTo>
                  <a:lnTo>
                    <a:pt x="476" y="90"/>
                  </a:lnTo>
                  <a:lnTo>
                    <a:pt x="671" y="199"/>
                  </a:lnTo>
                  <a:lnTo>
                    <a:pt x="626" y="68"/>
                  </a:lnTo>
                  <a:lnTo>
                    <a:pt x="831" y="190"/>
                  </a:lnTo>
                  <a:lnTo>
                    <a:pt x="837" y="78"/>
                  </a:lnTo>
                  <a:lnTo>
                    <a:pt x="991" y="195"/>
                  </a:lnTo>
                  <a:lnTo>
                    <a:pt x="991" y="65"/>
                  </a:lnTo>
                  <a:lnTo>
                    <a:pt x="1157" y="182"/>
                  </a:lnTo>
                  <a:lnTo>
                    <a:pt x="1094" y="30"/>
                  </a:lnTo>
                  <a:lnTo>
                    <a:pt x="1283" y="134"/>
                  </a:lnTo>
                  <a:lnTo>
                    <a:pt x="1283" y="8"/>
                  </a:lnTo>
                  <a:lnTo>
                    <a:pt x="1414" y="121"/>
                  </a:lnTo>
                  <a:lnTo>
                    <a:pt x="1408" y="13"/>
                  </a:lnTo>
                  <a:lnTo>
                    <a:pt x="1614" y="138"/>
                  </a:lnTo>
                  <a:lnTo>
                    <a:pt x="1602" y="0"/>
                  </a:lnTo>
                  <a:lnTo>
                    <a:pt x="1819" y="143"/>
                  </a:lnTo>
                  <a:lnTo>
                    <a:pt x="1785" y="13"/>
                  </a:lnTo>
                  <a:lnTo>
                    <a:pt x="1917" y="1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Freeform 18">
              <a:extLst>
                <a:ext uri="{FF2B5EF4-FFF2-40B4-BE49-F238E27FC236}">
                  <a16:creationId xmlns:a16="http://schemas.microsoft.com/office/drawing/2014/main" id="{456DA15A-E81F-E4DF-8E59-B0FA09ACF5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46525" y="4689475"/>
              <a:ext cx="2343150" cy="198438"/>
            </a:xfrm>
            <a:custGeom>
              <a:avLst/>
              <a:gdLst>
                <a:gd name="T0" fmla="*/ 73 w 3084"/>
                <a:gd name="T1" fmla="*/ 279 h 317"/>
                <a:gd name="T2" fmla="*/ 300 w 3084"/>
                <a:gd name="T3" fmla="*/ 277 h 317"/>
                <a:gd name="T4" fmla="*/ 0 w 3084"/>
                <a:gd name="T5" fmla="*/ 135 h 317"/>
                <a:gd name="T6" fmla="*/ 491 w 3084"/>
                <a:gd name="T7" fmla="*/ 160 h 317"/>
                <a:gd name="T8" fmla="*/ 1145 w 3084"/>
                <a:gd name="T9" fmla="*/ 265 h 317"/>
                <a:gd name="T10" fmla="*/ 904 w 3084"/>
                <a:gd name="T11" fmla="*/ 80 h 317"/>
                <a:gd name="T12" fmla="*/ 1641 w 3084"/>
                <a:gd name="T13" fmla="*/ 235 h 317"/>
                <a:gd name="T14" fmla="*/ 1413 w 3084"/>
                <a:gd name="T15" fmla="*/ 63 h 317"/>
                <a:gd name="T16" fmla="*/ 1927 w 3084"/>
                <a:gd name="T17" fmla="*/ 198 h 317"/>
                <a:gd name="T18" fmla="*/ 1832 w 3084"/>
                <a:gd name="T19" fmla="*/ 72 h 317"/>
                <a:gd name="T20" fmla="*/ 2296 w 3084"/>
                <a:gd name="T21" fmla="*/ 235 h 317"/>
                <a:gd name="T22" fmla="*/ 2178 w 3084"/>
                <a:gd name="T23" fmla="*/ 0 h 317"/>
                <a:gd name="T24" fmla="*/ 2679 w 3084"/>
                <a:gd name="T25" fmla="*/ 198 h 317"/>
                <a:gd name="T26" fmla="*/ 2654 w 3084"/>
                <a:gd name="T27" fmla="*/ 17 h 317"/>
                <a:gd name="T28" fmla="*/ 3084 w 3084"/>
                <a:gd name="T2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84" h="317">
                  <a:moveTo>
                    <a:pt x="73" y="279"/>
                  </a:moveTo>
                  <a:lnTo>
                    <a:pt x="300" y="277"/>
                  </a:lnTo>
                  <a:lnTo>
                    <a:pt x="0" y="135"/>
                  </a:lnTo>
                  <a:lnTo>
                    <a:pt x="491" y="160"/>
                  </a:lnTo>
                  <a:lnTo>
                    <a:pt x="1145" y="265"/>
                  </a:lnTo>
                  <a:lnTo>
                    <a:pt x="904" y="80"/>
                  </a:lnTo>
                  <a:lnTo>
                    <a:pt x="1641" y="235"/>
                  </a:lnTo>
                  <a:lnTo>
                    <a:pt x="1413" y="63"/>
                  </a:lnTo>
                  <a:lnTo>
                    <a:pt x="1927" y="198"/>
                  </a:lnTo>
                  <a:lnTo>
                    <a:pt x="1832" y="72"/>
                  </a:lnTo>
                  <a:lnTo>
                    <a:pt x="2296" y="235"/>
                  </a:lnTo>
                  <a:lnTo>
                    <a:pt x="2178" y="0"/>
                  </a:lnTo>
                  <a:lnTo>
                    <a:pt x="2679" y="198"/>
                  </a:lnTo>
                  <a:lnTo>
                    <a:pt x="2654" y="17"/>
                  </a:lnTo>
                  <a:lnTo>
                    <a:pt x="3084" y="31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19">
              <a:extLst>
                <a:ext uri="{FF2B5EF4-FFF2-40B4-BE49-F238E27FC236}">
                  <a16:creationId xmlns:a16="http://schemas.microsoft.com/office/drawing/2014/main" id="{77A73B44-31F3-7076-01CE-EA7A0C55ED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6726" y="3429001"/>
              <a:ext cx="2817813" cy="200025"/>
            </a:xfrm>
            <a:custGeom>
              <a:avLst/>
              <a:gdLst>
                <a:gd name="T0" fmla="*/ 0 w 3707"/>
                <a:gd name="T1" fmla="*/ 44 h 319"/>
                <a:gd name="T2" fmla="*/ 707 w 3707"/>
                <a:gd name="T3" fmla="*/ 21 h 319"/>
                <a:gd name="T4" fmla="*/ 1204 w 3707"/>
                <a:gd name="T5" fmla="*/ 4 h 319"/>
                <a:gd name="T6" fmla="*/ 1575 w 3707"/>
                <a:gd name="T7" fmla="*/ 4 h 319"/>
                <a:gd name="T8" fmla="*/ 1950 w 3707"/>
                <a:gd name="T9" fmla="*/ 13 h 319"/>
                <a:gd name="T10" fmla="*/ 3036 w 3707"/>
                <a:gd name="T11" fmla="*/ 13 h 319"/>
                <a:gd name="T12" fmla="*/ 3239 w 3707"/>
                <a:gd name="T13" fmla="*/ 75 h 319"/>
                <a:gd name="T14" fmla="*/ 3707 w 3707"/>
                <a:gd name="T15" fmla="*/ 319 h 319"/>
                <a:gd name="T16" fmla="*/ 3707 w 3707"/>
                <a:gd name="T17" fmla="*/ 315 h 319"/>
                <a:gd name="T18" fmla="*/ 3239 w 3707"/>
                <a:gd name="T19" fmla="*/ 71 h 319"/>
                <a:gd name="T20" fmla="*/ 3036 w 3707"/>
                <a:gd name="T21" fmla="*/ 10 h 319"/>
                <a:gd name="T22" fmla="*/ 1950 w 3707"/>
                <a:gd name="T23" fmla="*/ 10 h 319"/>
                <a:gd name="T24" fmla="*/ 1575 w 3707"/>
                <a:gd name="T25" fmla="*/ 0 h 319"/>
                <a:gd name="T26" fmla="*/ 1204 w 3707"/>
                <a:gd name="T27" fmla="*/ 0 h 319"/>
                <a:gd name="T28" fmla="*/ 707 w 3707"/>
                <a:gd name="T29" fmla="*/ 17 h 319"/>
                <a:gd name="T30" fmla="*/ 0 w 3707"/>
                <a:gd name="T31" fmla="*/ 40 h 319"/>
                <a:gd name="T32" fmla="*/ 0 w 3707"/>
                <a:gd name="T33" fmla="*/ 4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07" h="319">
                  <a:moveTo>
                    <a:pt x="0" y="44"/>
                  </a:moveTo>
                  <a:lnTo>
                    <a:pt x="707" y="21"/>
                  </a:lnTo>
                  <a:lnTo>
                    <a:pt x="1204" y="4"/>
                  </a:lnTo>
                  <a:lnTo>
                    <a:pt x="1575" y="4"/>
                  </a:lnTo>
                  <a:lnTo>
                    <a:pt x="1950" y="13"/>
                  </a:lnTo>
                  <a:lnTo>
                    <a:pt x="3036" y="13"/>
                  </a:lnTo>
                  <a:lnTo>
                    <a:pt x="3239" y="75"/>
                  </a:lnTo>
                  <a:lnTo>
                    <a:pt x="3707" y="319"/>
                  </a:lnTo>
                  <a:lnTo>
                    <a:pt x="3707" y="315"/>
                  </a:lnTo>
                  <a:lnTo>
                    <a:pt x="3239" y="71"/>
                  </a:lnTo>
                  <a:lnTo>
                    <a:pt x="3036" y="10"/>
                  </a:lnTo>
                  <a:lnTo>
                    <a:pt x="1950" y="10"/>
                  </a:lnTo>
                  <a:lnTo>
                    <a:pt x="1575" y="0"/>
                  </a:lnTo>
                  <a:lnTo>
                    <a:pt x="1204" y="0"/>
                  </a:lnTo>
                  <a:lnTo>
                    <a:pt x="707" y="17"/>
                  </a:lnTo>
                  <a:lnTo>
                    <a:pt x="0" y="4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356" name="Freeform 20">
              <a:extLst>
                <a:ext uri="{FF2B5EF4-FFF2-40B4-BE49-F238E27FC236}">
                  <a16:creationId xmlns:a16="http://schemas.microsoft.com/office/drawing/2014/main" id="{0CE0CD33-E61F-7BA5-57F4-64DF64D2CE4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6725" y="3346451"/>
              <a:ext cx="2616200" cy="149225"/>
            </a:xfrm>
            <a:custGeom>
              <a:avLst/>
              <a:gdLst>
                <a:gd name="T0" fmla="*/ 0 w 3443"/>
                <a:gd name="T1" fmla="*/ 40 h 237"/>
                <a:gd name="T2" fmla="*/ 239 w 3443"/>
                <a:gd name="T3" fmla="*/ 40 h 237"/>
                <a:gd name="T4" fmla="*/ 799 w 3443"/>
                <a:gd name="T5" fmla="*/ 31 h 237"/>
                <a:gd name="T6" fmla="*/ 1291 w 3443"/>
                <a:gd name="T7" fmla="*/ 15 h 237"/>
                <a:gd name="T8" fmla="*/ 1705 w 3443"/>
                <a:gd name="T9" fmla="*/ 4 h 237"/>
                <a:gd name="T10" fmla="*/ 2398 w 3443"/>
                <a:gd name="T11" fmla="*/ 4 h 237"/>
                <a:gd name="T12" fmla="*/ 2803 w 3443"/>
                <a:gd name="T13" fmla="*/ 54 h 237"/>
                <a:gd name="T14" fmla="*/ 3088 w 3443"/>
                <a:gd name="T15" fmla="*/ 65 h 237"/>
                <a:gd name="T16" fmla="*/ 3443 w 3443"/>
                <a:gd name="T17" fmla="*/ 237 h 237"/>
                <a:gd name="T18" fmla="*/ 3443 w 3443"/>
                <a:gd name="T19" fmla="*/ 233 h 237"/>
                <a:gd name="T20" fmla="*/ 3088 w 3443"/>
                <a:gd name="T21" fmla="*/ 61 h 237"/>
                <a:gd name="T22" fmla="*/ 2803 w 3443"/>
                <a:gd name="T23" fmla="*/ 50 h 237"/>
                <a:gd name="T24" fmla="*/ 2398 w 3443"/>
                <a:gd name="T25" fmla="*/ 0 h 237"/>
                <a:gd name="T26" fmla="*/ 1705 w 3443"/>
                <a:gd name="T27" fmla="*/ 0 h 237"/>
                <a:gd name="T28" fmla="*/ 1291 w 3443"/>
                <a:gd name="T29" fmla="*/ 12 h 237"/>
                <a:gd name="T30" fmla="*/ 799 w 3443"/>
                <a:gd name="T31" fmla="*/ 27 h 237"/>
                <a:gd name="T32" fmla="*/ 239 w 3443"/>
                <a:gd name="T33" fmla="*/ 36 h 237"/>
                <a:gd name="T34" fmla="*/ 0 w 3443"/>
                <a:gd name="T35" fmla="*/ 36 h 237"/>
                <a:gd name="T36" fmla="*/ 0 w 3443"/>
                <a:gd name="T37" fmla="*/ 4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43" h="237">
                  <a:moveTo>
                    <a:pt x="0" y="40"/>
                  </a:moveTo>
                  <a:lnTo>
                    <a:pt x="239" y="40"/>
                  </a:lnTo>
                  <a:lnTo>
                    <a:pt x="799" y="31"/>
                  </a:lnTo>
                  <a:lnTo>
                    <a:pt x="1291" y="15"/>
                  </a:lnTo>
                  <a:lnTo>
                    <a:pt x="1705" y="4"/>
                  </a:lnTo>
                  <a:lnTo>
                    <a:pt x="2398" y="4"/>
                  </a:lnTo>
                  <a:lnTo>
                    <a:pt x="2803" y="54"/>
                  </a:lnTo>
                  <a:lnTo>
                    <a:pt x="3088" y="65"/>
                  </a:lnTo>
                  <a:lnTo>
                    <a:pt x="3443" y="237"/>
                  </a:lnTo>
                  <a:lnTo>
                    <a:pt x="3443" y="233"/>
                  </a:lnTo>
                  <a:lnTo>
                    <a:pt x="3088" y="61"/>
                  </a:lnTo>
                  <a:lnTo>
                    <a:pt x="2803" y="50"/>
                  </a:lnTo>
                  <a:lnTo>
                    <a:pt x="2398" y="0"/>
                  </a:lnTo>
                  <a:lnTo>
                    <a:pt x="1705" y="0"/>
                  </a:lnTo>
                  <a:lnTo>
                    <a:pt x="1291" y="12"/>
                  </a:lnTo>
                  <a:lnTo>
                    <a:pt x="799" y="27"/>
                  </a:lnTo>
                  <a:lnTo>
                    <a:pt x="239" y="36"/>
                  </a:lnTo>
                  <a:lnTo>
                    <a:pt x="0" y="36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357" name="Freeform 21">
              <a:extLst>
                <a:ext uri="{FF2B5EF4-FFF2-40B4-BE49-F238E27FC236}">
                  <a16:creationId xmlns:a16="http://schemas.microsoft.com/office/drawing/2014/main" id="{2E361531-8D8B-82ED-085B-929A35633B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1488" y="3232150"/>
              <a:ext cx="2411412" cy="109538"/>
            </a:xfrm>
            <a:custGeom>
              <a:avLst/>
              <a:gdLst>
                <a:gd name="T0" fmla="*/ 0 w 3174"/>
                <a:gd name="T1" fmla="*/ 158 h 175"/>
                <a:gd name="T2" fmla="*/ 267 w 3174"/>
                <a:gd name="T3" fmla="*/ 166 h 175"/>
                <a:gd name="T4" fmla="*/ 654 w 3174"/>
                <a:gd name="T5" fmla="*/ 156 h 175"/>
                <a:gd name="T6" fmla="*/ 1242 w 3174"/>
                <a:gd name="T7" fmla="*/ 116 h 175"/>
                <a:gd name="T8" fmla="*/ 1527 w 3174"/>
                <a:gd name="T9" fmla="*/ 95 h 175"/>
                <a:gd name="T10" fmla="*/ 1812 w 3174"/>
                <a:gd name="T11" fmla="*/ 24 h 175"/>
                <a:gd name="T12" fmla="*/ 2330 w 3174"/>
                <a:gd name="T13" fmla="*/ 3 h 175"/>
                <a:gd name="T14" fmla="*/ 2594 w 3174"/>
                <a:gd name="T15" fmla="*/ 34 h 175"/>
                <a:gd name="T16" fmla="*/ 2787 w 3174"/>
                <a:gd name="T17" fmla="*/ 105 h 175"/>
                <a:gd name="T18" fmla="*/ 3174 w 3174"/>
                <a:gd name="T19" fmla="*/ 175 h 175"/>
                <a:gd name="T20" fmla="*/ 3174 w 3174"/>
                <a:gd name="T21" fmla="*/ 172 h 175"/>
                <a:gd name="T22" fmla="*/ 2787 w 3174"/>
                <a:gd name="T23" fmla="*/ 101 h 175"/>
                <a:gd name="T24" fmla="*/ 2594 w 3174"/>
                <a:gd name="T25" fmla="*/ 30 h 175"/>
                <a:gd name="T26" fmla="*/ 2330 w 3174"/>
                <a:gd name="T27" fmla="*/ 0 h 175"/>
                <a:gd name="T28" fmla="*/ 1812 w 3174"/>
                <a:gd name="T29" fmla="*/ 21 h 175"/>
                <a:gd name="T30" fmla="*/ 1527 w 3174"/>
                <a:gd name="T31" fmla="*/ 91 h 175"/>
                <a:gd name="T32" fmla="*/ 1242 w 3174"/>
                <a:gd name="T33" fmla="*/ 112 h 175"/>
                <a:gd name="T34" fmla="*/ 654 w 3174"/>
                <a:gd name="T35" fmla="*/ 153 h 175"/>
                <a:gd name="T36" fmla="*/ 267 w 3174"/>
                <a:gd name="T37" fmla="*/ 162 h 175"/>
                <a:gd name="T38" fmla="*/ 0 w 3174"/>
                <a:gd name="T39" fmla="*/ 154 h 175"/>
                <a:gd name="T40" fmla="*/ 0 w 3174"/>
                <a:gd name="T41" fmla="*/ 15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74" h="175">
                  <a:moveTo>
                    <a:pt x="0" y="158"/>
                  </a:moveTo>
                  <a:lnTo>
                    <a:pt x="267" y="166"/>
                  </a:lnTo>
                  <a:lnTo>
                    <a:pt x="654" y="156"/>
                  </a:lnTo>
                  <a:lnTo>
                    <a:pt x="1242" y="116"/>
                  </a:lnTo>
                  <a:lnTo>
                    <a:pt x="1527" y="95"/>
                  </a:lnTo>
                  <a:lnTo>
                    <a:pt x="1812" y="24"/>
                  </a:lnTo>
                  <a:lnTo>
                    <a:pt x="2330" y="3"/>
                  </a:lnTo>
                  <a:lnTo>
                    <a:pt x="2594" y="34"/>
                  </a:lnTo>
                  <a:lnTo>
                    <a:pt x="2787" y="105"/>
                  </a:lnTo>
                  <a:lnTo>
                    <a:pt x="3174" y="175"/>
                  </a:lnTo>
                  <a:lnTo>
                    <a:pt x="3174" y="172"/>
                  </a:lnTo>
                  <a:lnTo>
                    <a:pt x="2787" y="101"/>
                  </a:lnTo>
                  <a:lnTo>
                    <a:pt x="2594" y="30"/>
                  </a:lnTo>
                  <a:lnTo>
                    <a:pt x="2330" y="0"/>
                  </a:lnTo>
                  <a:lnTo>
                    <a:pt x="1812" y="21"/>
                  </a:lnTo>
                  <a:lnTo>
                    <a:pt x="1527" y="91"/>
                  </a:lnTo>
                  <a:lnTo>
                    <a:pt x="1242" y="112"/>
                  </a:lnTo>
                  <a:lnTo>
                    <a:pt x="654" y="153"/>
                  </a:lnTo>
                  <a:lnTo>
                    <a:pt x="267" y="162"/>
                  </a:lnTo>
                  <a:lnTo>
                    <a:pt x="0" y="154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358" name="Freeform 22">
              <a:extLst>
                <a:ext uri="{FF2B5EF4-FFF2-40B4-BE49-F238E27FC236}">
                  <a16:creationId xmlns:a16="http://schemas.microsoft.com/office/drawing/2014/main" id="{76114256-4A55-3FD8-6670-EE0FE7E458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1488" y="3490914"/>
              <a:ext cx="2241550" cy="174625"/>
            </a:xfrm>
            <a:custGeom>
              <a:avLst/>
              <a:gdLst>
                <a:gd name="T0" fmla="*/ 0 w 2950"/>
                <a:gd name="T1" fmla="*/ 36 h 282"/>
                <a:gd name="T2" fmla="*/ 627 w 2950"/>
                <a:gd name="T3" fmla="*/ 11 h 282"/>
                <a:gd name="T4" fmla="*/ 1164 w 2950"/>
                <a:gd name="T5" fmla="*/ 3 h 282"/>
                <a:gd name="T6" fmla="*/ 1506 w 2950"/>
                <a:gd name="T7" fmla="*/ 11 h 282"/>
                <a:gd name="T8" fmla="*/ 1908 w 2950"/>
                <a:gd name="T9" fmla="*/ 91 h 282"/>
                <a:gd name="T10" fmla="*/ 2269 w 2950"/>
                <a:gd name="T11" fmla="*/ 170 h 282"/>
                <a:gd name="T12" fmla="*/ 2686 w 2950"/>
                <a:gd name="T13" fmla="*/ 191 h 282"/>
                <a:gd name="T14" fmla="*/ 2950 w 2950"/>
                <a:gd name="T15" fmla="*/ 282 h 282"/>
                <a:gd name="T16" fmla="*/ 2950 w 2950"/>
                <a:gd name="T17" fmla="*/ 279 h 282"/>
                <a:gd name="T18" fmla="*/ 2686 w 2950"/>
                <a:gd name="T19" fmla="*/ 187 h 282"/>
                <a:gd name="T20" fmla="*/ 2269 w 2950"/>
                <a:gd name="T21" fmla="*/ 166 h 282"/>
                <a:gd name="T22" fmla="*/ 1908 w 2950"/>
                <a:gd name="T23" fmla="*/ 87 h 282"/>
                <a:gd name="T24" fmla="*/ 1506 w 2950"/>
                <a:gd name="T25" fmla="*/ 7 h 282"/>
                <a:gd name="T26" fmla="*/ 1164 w 2950"/>
                <a:gd name="T27" fmla="*/ 0 h 282"/>
                <a:gd name="T28" fmla="*/ 627 w 2950"/>
                <a:gd name="T29" fmla="*/ 7 h 282"/>
                <a:gd name="T30" fmla="*/ 0 w 2950"/>
                <a:gd name="T31" fmla="*/ 32 h 282"/>
                <a:gd name="T32" fmla="*/ 0 w 2950"/>
                <a:gd name="T33" fmla="*/ 36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50" h="282">
                  <a:moveTo>
                    <a:pt x="0" y="36"/>
                  </a:moveTo>
                  <a:lnTo>
                    <a:pt x="627" y="11"/>
                  </a:lnTo>
                  <a:lnTo>
                    <a:pt x="1164" y="3"/>
                  </a:lnTo>
                  <a:lnTo>
                    <a:pt x="1506" y="11"/>
                  </a:lnTo>
                  <a:lnTo>
                    <a:pt x="1908" y="91"/>
                  </a:lnTo>
                  <a:lnTo>
                    <a:pt x="2269" y="170"/>
                  </a:lnTo>
                  <a:lnTo>
                    <a:pt x="2686" y="191"/>
                  </a:lnTo>
                  <a:lnTo>
                    <a:pt x="2950" y="282"/>
                  </a:lnTo>
                  <a:lnTo>
                    <a:pt x="2950" y="279"/>
                  </a:lnTo>
                  <a:lnTo>
                    <a:pt x="2686" y="187"/>
                  </a:lnTo>
                  <a:lnTo>
                    <a:pt x="2269" y="166"/>
                  </a:lnTo>
                  <a:lnTo>
                    <a:pt x="1908" y="87"/>
                  </a:lnTo>
                  <a:lnTo>
                    <a:pt x="1506" y="7"/>
                  </a:lnTo>
                  <a:lnTo>
                    <a:pt x="1164" y="0"/>
                  </a:lnTo>
                  <a:lnTo>
                    <a:pt x="627" y="7"/>
                  </a:lnTo>
                  <a:lnTo>
                    <a:pt x="0" y="3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Freeform 23">
              <a:extLst>
                <a:ext uri="{FF2B5EF4-FFF2-40B4-BE49-F238E27FC236}">
                  <a16:creationId xmlns:a16="http://schemas.microsoft.com/office/drawing/2014/main" id="{DBF71AC3-54A2-D561-EFB6-A74B9EFFBE5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6251" y="3613150"/>
              <a:ext cx="1203325" cy="217488"/>
            </a:xfrm>
            <a:custGeom>
              <a:avLst/>
              <a:gdLst>
                <a:gd name="T0" fmla="*/ 0 w 1585"/>
                <a:gd name="T1" fmla="*/ 20 h 350"/>
                <a:gd name="T2" fmla="*/ 807 w 1585"/>
                <a:gd name="T3" fmla="*/ 8 h 350"/>
                <a:gd name="T4" fmla="*/ 1157 w 1585"/>
                <a:gd name="T5" fmla="*/ 4 h 350"/>
                <a:gd name="T6" fmla="*/ 1348 w 1585"/>
                <a:gd name="T7" fmla="*/ 75 h 350"/>
                <a:gd name="T8" fmla="*/ 1582 w 1585"/>
                <a:gd name="T9" fmla="*/ 350 h 350"/>
                <a:gd name="T10" fmla="*/ 1585 w 1585"/>
                <a:gd name="T11" fmla="*/ 346 h 350"/>
                <a:gd name="T12" fmla="*/ 1352 w 1585"/>
                <a:gd name="T13" fmla="*/ 71 h 350"/>
                <a:gd name="T14" fmla="*/ 1350 w 1585"/>
                <a:gd name="T15" fmla="*/ 71 h 350"/>
                <a:gd name="T16" fmla="*/ 1157 w 1585"/>
                <a:gd name="T17" fmla="*/ 0 h 350"/>
                <a:gd name="T18" fmla="*/ 807 w 1585"/>
                <a:gd name="T19" fmla="*/ 4 h 350"/>
                <a:gd name="T20" fmla="*/ 0 w 1585"/>
                <a:gd name="T21" fmla="*/ 16 h 350"/>
                <a:gd name="T22" fmla="*/ 0 w 1585"/>
                <a:gd name="T23" fmla="*/ 2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5" h="350">
                  <a:moveTo>
                    <a:pt x="0" y="20"/>
                  </a:moveTo>
                  <a:lnTo>
                    <a:pt x="807" y="8"/>
                  </a:lnTo>
                  <a:lnTo>
                    <a:pt x="1157" y="4"/>
                  </a:lnTo>
                  <a:lnTo>
                    <a:pt x="1348" y="75"/>
                  </a:lnTo>
                  <a:lnTo>
                    <a:pt x="1582" y="350"/>
                  </a:lnTo>
                  <a:lnTo>
                    <a:pt x="1585" y="346"/>
                  </a:lnTo>
                  <a:lnTo>
                    <a:pt x="1352" y="71"/>
                  </a:lnTo>
                  <a:lnTo>
                    <a:pt x="1350" y="71"/>
                  </a:lnTo>
                  <a:lnTo>
                    <a:pt x="1157" y="0"/>
                  </a:lnTo>
                  <a:lnTo>
                    <a:pt x="807" y="4"/>
                  </a:lnTo>
                  <a:lnTo>
                    <a:pt x="0" y="16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24">
              <a:extLst>
                <a:ext uri="{FF2B5EF4-FFF2-40B4-BE49-F238E27FC236}">
                  <a16:creationId xmlns:a16="http://schemas.microsoft.com/office/drawing/2014/main" id="{53434E04-3167-5DD5-D143-2C12E20CAD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1488" y="3521076"/>
              <a:ext cx="1738312" cy="233363"/>
            </a:xfrm>
            <a:custGeom>
              <a:avLst/>
              <a:gdLst>
                <a:gd name="T0" fmla="*/ 0 w 2288"/>
                <a:gd name="T1" fmla="*/ 29 h 377"/>
                <a:gd name="T2" fmla="*/ 365 w 2288"/>
                <a:gd name="T3" fmla="*/ 21 h 377"/>
                <a:gd name="T4" fmla="*/ 810 w 2288"/>
                <a:gd name="T5" fmla="*/ 4 h 377"/>
                <a:gd name="T6" fmla="*/ 1107 w 2288"/>
                <a:gd name="T7" fmla="*/ 21 h 377"/>
                <a:gd name="T8" fmla="*/ 1457 w 2288"/>
                <a:gd name="T9" fmla="*/ 21 h 377"/>
                <a:gd name="T10" fmla="*/ 1690 w 2288"/>
                <a:gd name="T11" fmla="*/ 102 h 377"/>
                <a:gd name="T12" fmla="*/ 1914 w 2288"/>
                <a:gd name="T13" fmla="*/ 235 h 377"/>
                <a:gd name="T14" fmla="*/ 2288 w 2288"/>
                <a:gd name="T15" fmla="*/ 377 h 377"/>
                <a:gd name="T16" fmla="*/ 2288 w 2288"/>
                <a:gd name="T17" fmla="*/ 373 h 377"/>
                <a:gd name="T18" fmla="*/ 1914 w 2288"/>
                <a:gd name="T19" fmla="*/ 232 h 377"/>
                <a:gd name="T20" fmla="*/ 1690 w 2288"/>
                <a:gd name="T21" fmla="*/ 98 h 377"/>
                <a:gd name="T22" fmla="*/ 1457 w 2288"/>
                <a:gd name="T23" fmla="*/ 18 h 377"/>
                <a:gd name="T24" fmla="*/ 1107 w 2288"/>
                <a:gd name="T25" fmla="*/ 18 h 377"/>
                <a:gd name="T26" fmla="*/ 810 w 2288"/>
                <a:gd name="T27" fmla="*/ 0 h 377"/>
                <a:gd name="T28" fmla="*/ 365 w 2288"/>
                <a:gd name="T29" fmla="*/ 18 h 377"/>
                <a:gd name="T30" fmla="*/ 0 w 2288"/>
                <a:gd name="T31" fmla="*/ 25 h 377"/>
                <a:gd name="T32" fmla="*/ 0 w 2288"/>
                <a:gd name="T33" fmla="*/ 29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8" h="377">
                  <a:moveTo>
                    <a:pt x="0" y="29"/>
                  </a:moveTo>
                  <a:lnTo>
                    <a:pt x="365" y="21"/>
                  </a:lnTo>
                  <a:lnTo>
                    <a:pt x="810" y="4"/>
                  </a:lnTo>
                  <a:lnTo>
                    <a:pt x="1107" y="21"/>
                  </a:lnTo>
                  <a:lnTo>
                    <a:pt x="1457" y="21"/>
                  </a:lnTo>
                  <a:lnTo>
                    <a:pt x="1690" y="102"/>
                  </a:lnTo>
                  <a:lnTo>
                    <a:pt x="1914" y="235"/>
                  </a:lnTo>
                  <a:lnTo>
                    <a:pt x="2288" y="377"/>
                  </a:lnTo>
                  <a:lnTo>
                    <a:pt x="2288" y="373"/>
                  </a:lnTo>
                  <a:lnTo>
                    <a:pt x="1914" y="232"/>
                  </a:lnTo>
                  <a:lnTo>
                    <a:pt x="1690" y="98"/>
                  </a:lnTo>
                  <a:lnTo>
                    <a:pt x="1457" y="18"/>
                  </a:lnTo>
                  <a:lnTo>
                    <a:pt x="1107" y="18"/>
                  </a:lnTo>
                  <a:lnTo>
                    <a:pt x="810" y="0"/>
                  </a:lnTo>
                  <a:lnTo>
                    <a:pt x="365" y="18"/>
                  </a:lnTo>
                  <a:lnTo>
                    <a:pt x="0" y="25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Freeform 25">
              <a:extLst>
                <a:ext uri="{FF2B5EF4-FFF2-40B4-BE49-F238E27FC236}">
                  <a16:creationId xmlns:a16="http://schemas.microsoft.com/office/drawing/2014/main" id="{40140EEF-92A2-DC61-A8C5-407C6779266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0713" y="4895851"/>
              <a:ext cx="5275262" cy="1427163"/>
            </a:xfrm>
            <a:custGeom>
              <a:avLst/>
              <a:gdLst>
                <a:gd name="T0" fmla="*/ 0 w 6940"/>
                <a:gd name="T1" fmla="*/ 0 h 2288"/>
                <a:gd name="T2" fmla="*/ 829 w 6940"/>
                <a:gd name="T3" fmla="*/ 59 h 2288"/>
                <a:gd name="T4" fmla="*/ 1715 w 6940"/>
                <a:gd name="T5" fmla="*/ 162 h 2288"/>
                <a:gd name="T6" fmla="*/ 2235 w 6940"/>
                <a:gd name="T7" fmla="*/ 267 h 2288"/>
                <a:gd name="T8" fmla="*/ 2776 w 6940"/>
                <a:gd name="T9" fmla="*/ 422 h 2288"/>
                <a:gd name="T10" fmla="*/ 3193 w 6940"/>
                <a:gd name="T11" fmla="*/ 621 h 2288"/>
                <a:gd name="T12" fmla="*/ 3579 w 6940"/>
                <a:gd name="T13" fmla="*/ 881 h 2288"/>
                <a:gd name="T14" fmla="*/ 4026 w 6940"/>
                <a:gd name="T15" fmla="*/ 1225 h 2288"/>
                <a:gd name="T16" fmla="*/ 4422 w 6940"/>
                <a:gd name="T17" fmla="*/ 1496 h 2288"/>
                <a:gd name="T18" fmla="*/ 5015 w 6940"/>
                <a:gd name="T19" fmla="*/ 1745 h 2288"/>
                <a:gd name="T20" fmla="*/ 6076 w 6940"/>
                <a:gd name="T21" fmla="*/ 2068 h 2288"/>
                <a:gd name="T22" fmla="*/ 6940 w 6940"/>
                <a:gd name="T23" fmla="*/ 2288 h 2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40" h="2288">
                  <a:moveTo>
                    <a:pt x="0" y="0"/>
                  </a:moveTo>
                  <a:lnTo>
                    <a:pt x="829" y="59"/>
                  </a:lnTo>
                  <a:lnTo>
                    <a:pt x="1715" y="162"/>
                  </a:lnTo>
                  <a:lnTo>
                    <a:pt x="2235" y="267"/>
                  </a:lnTo>
                  <a:lnTo>
                    <a:pt x="2776" y="422"/>
                  </a:lnTo>
                  <a:lnTo>
                    <a:pt x="3193" y="621"/>
                  </a:lnTo>
                  <a:lnTo>
                    <a:pt x="3579" y="881"/>
                  </a:lnTo>
                  <a:lnTo>
                    <a:pt x="4026" y="1225"/>
                  </a:lnTo>
                  <a:lnTo>
                    <a:pt x="4422" y="1496"/>
                  </a:lnTo>
                  <a:lnTo>
                    <a:pt x="5015" y="1745"/>
                  </a:lnTo>
                  <a:lnTo>
                    <a:pt x="6076" y="2068"/>
                  </a:lnTo>
                  <a:lnTo>
                    <a:pt x="6940" y="22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Freeform 26">
              <a:extLst>
                <a:ext uri="{FF2B5EF4-FFF2-40B4-BE49-F238E27FC236}">
                  <a16:creationId xmlns:a16="http://schemas.microsoft.com/office/drawing/2014/main" id="{96AA7E72-D35A-351E-A31B-970432B420F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3075" y="3160713"/>
              <a:ext cx="7969250" cy="2876550"/>
            </a:xfrm>
            <a:custGeom>
              <a:avLst/>
              <a:gdLst>
                <a:gd name="T0" fmla="*/ 552 w 10489"/>
                <a:gd name="T1" fmla="*/ 225 h 4611"/>
                <a:gd name="T2" fmla="*/ 1145 w 10489"/>
                <a:gd name="T3" fmla="*/ 174 h 4611"/>
                <a:gd name="T4" fmla="*/ 1491 w 10489"/>
                <a:gd name="T5" fmla="*/ 130 h 4611"/>
                <a:gd name="T6" fmla="*/ 1720 w 10489"/>
                <a:gd name="T7" fmla="*/ 65 h 4611"/>
                <a:gd name="T8" fmla="*/ 2170 w 10489"/>
                <a:gd name="T9" fmla="*/ 40 h 4611"/>
                <a:gd name="T10" fmla="*/ 2814 w 10489"/>
                <a:gd name="T11" fmla="*/ 19 h 4611"/>
                <a:gd name="T12" fmla="*/ 3032 w 10489"/>
                <a:gd name="T13" fmla="*/ 38 h 4611"/>
                <a:gd name="T14" fmla="*/ 3191 w 10489"/>
                <a:gd name="T15" fmla="*/ 159 h 4611"/>
                <a:gd name="T16" fmla="*/ 3418 w 10489"/>
                <a:gd name="T17" fmla="*/ 398 h 4611"/>
                <a:gd name="T18" fmla="*/ 3646 w 10489"/>
                <a:gd name="T19" fmla="*/ 610 h 4611"/>
                <a:gd name="T20" fmla="*/ 4135 w 10489"/>
                <a:gd name="T21" fmla="*/ 849 h 4611"/>
                <a:gd name="T22" fmla="*/ 4378 w 10489"/>
                <a:gd name="T23" fmla="*/ 961 h 4611"/>
                <a:gd name="T24" fmla="*/ 4592 w 10489"/>
                <a:gd name="T25" fmla="*/ 1040 h 4611"/>
                <a:gd name="T26" fmla="*/ 5001 w 10489"/>
                <a:gd name="T27" fmla="*/ 1176 h 4611"/>
                <a:gd name="T28" fmla="*/ 5277 w 10489"/>
                <a:gd name="T29" fmla="*/ 1369 h 4611"/>
                <a:gd name="T30" fmla="*/ 5401 w 10489"/>
                <a:gd name="T31" fmla="*/ 1533 h 4611"/>
                <a:gd name="T32" fmla="*/ 5594 w 10489"/>
                <a:gd name="T33" fmla="*/ 1942 h 4611"/>
                <a:gd name="T34" fmla="*/ 5789 w 10489"/>
                <a:gd name="T35" fmla="*/ 2344 h 4611"/>
                <a:gd name="T36" fmla="*/ 5957 w 10489"/>
                <a:gd name="T37" fmla="*/ 2609 h 4611"/>
                <a:gd name="T38" fmla="*/ 6242 w 10489"/>
                <a:gd name="T39" fmla="*/ 2850 h 4611"/>
                <a:gd name="T40" fmla="*/ 6544 w 10489"/>
                <a:gd name="T41" fmla="*/ 2988 h 4611"/>
                <a:gd name="T42" fmla="*/ 6881 w 10489"/>
                <a:gd name="T43" fmla="*/ 3160 h 4611"/>
                <a:gd name="T44" fmla="*/ 7212 w 10489"/>
                <a:gd name="T45" fmla="*/ 3365 h 4611"/>
                <a:gd name="T46" fmla="*/ 7728 w 10489"/>
                <a:gd name="T47" fmla="*/ 3726 h 4611"/>
                <a:gd name="T48" fmla="*/ 8158 w 10489"/>
                <a:gd name="T49" fmla="*/ 4034 h 4611"/>
                <a:gd name="T50" fmla="*/ 8628 w 10489"/>
                <a:gd name="T51" fmla="*/ 4200 h 4611"/>
                <a:gd name="T52" fmla="*/ 9103 w 10489"/>
                <a:gd name="T53" fmla="*/ 4307 h 4611"/>
                <a:gd name="T54" fmla="*/ 9519 w 10489"/>
                <a:gd name="T55" fmla="*/ 4443 h 4611"/>
                <a:gd name="T56" fmla="*/ 10125 w 10489"/>
                <a:gd name="T57" fmla="*/ 4571 h 4611"/>
                <a:gd name="T58" fmla="*/ 10489 w 10489"/>
                <a:gd name="T59" fmla="*/ 4596 h 4611"/>
                <a:gd name="T60" fmla="*/ 9984 w 10489"/>
                <a:gd name="T61" fmla="*/ 4529 h 4611"/>
                <a:gd name="T62" fmla="*/ 9460 w 10489"/>
                <a:gd name="T63" fmla="*/ 4410 h 4611"/>
                <a:gd name="T64" fmla="*/ 9038 w 10489"/>
                <a:gd name="T65" fmla="*/ 4277 h 4611"/>
                <a:gd name="T66" fmla="*/ 8533 w 10489"/>
                <a:gd name="T67" fmla="*/ 4158 h 4611"/>
                <a:gd name="T68" fmla="*/ 8087 w 10489"/>
                <a:gd name="T69" fmla="*/ 3974 h 4611"/>
                <a:gd name="T70" fmla="*/ 7663 w 10489"/>
                <a:gd name="T71" fmla="*/ 3663 h 4611"/>
                <a:gd name="T72" fmla="*/ 7150 w 10489"/>
                <a:gd name="T73" fmla="*/ 3307 h 4611"/>
                <a:gd name="T74" fmla="*/ 6827 w 10489"/>
                <a:gd name="T75" fmla="*/ 3114 h 4611"/>
                <a:gd name="T76" fmla="*/ 6525 w 10489"/>
                <a:gd name="T77" fmla="*/ 2963 h 4611"/>
                <a:gd name="T78" fmla="*/ 6250 w 10489"/>
                <a:gd name="T79" fmla="*/ 2839 h 4611"/>
                <a:gd name="T80" fmla="*/ 5969 w 10489"/>
                <a:gd name="T81" fmla="*/ 2598 h 4611"/>
                <a:gd name="T82" fmla="*/ 5804 w 10489"/>
                <a:gd name="T83" fmla="*/ 2336 h 4611"/>
                <a:gd name="T84" fmla="*/ 5609 w 10489"/>
                <a:gd name="T85" fmla="*/ 1935 h 4611"/>
                <a:gd name="T86" fmla="*/ 5412 w 10489"/>
                <a:gd name="T87" fmla="*/ 1525 h 4611"/>
                <a:gd name="T88" fmla="*/ 5288 w 10489"/>
                <a:gd name="T89" fmla="*/ 1357 h 4611"/>
                <a:gd name="T90" fmla="*/ 4940 w 10489"/>
                <a:gd name="T91" fmla="*/ 1128 h 4611"/>
                <a:gd name="T92" fmla="*/ 4590 w 10489"/>
                <a:gd name="T93" fmla="*/ 1021 h 4611"/>
                <a:gd name="T94" fmla="*/ 4382 w 10489"/>
                <a:gd name="T95" fmla="*/ 946 h 4611"/>
                <a:gd name="T96" fmla="*/ 4143 w 10489"/>
                <a:gd name="T97" fmla="*/ 833 h 4611"/>
                <a:gd name="T98" fmla="*/ 3653 w 10489"/>
                <a:gd name="T99" fmla="*/ 598 h 4611"/>
                <a:gd name="T100" fmla="*/ 3430 w 10489"/>
                <a:gd name="T101" fmla="*/ 390 h 4611"/>
                <a:gd name="T102" fmla="*/ 3198 w 10489"/>
                <a:gd name="T103" fmla="*/ 147 h 4611"/>
                <a:gd name="T104" fmla="*/ 3040 w 10489"/>
                <a:gd name="T105" fmla="*/ 23 h 4611"/>
                <a:gd name="T106" fmla="*/ 2814 w 10489"/>
                <a:gd name="T107" fmla="*/ 4 h 4611"/>
                <a:gd name="T108" fmla="*/ 2170 w 10489"/>
                <a:gd name="T109" fmla="*/ 25 h 4611"/>
                <a:gd name="T110" fmla="*/ 1717 w 10489"/>
                <a:gd name="T111" fmla="*/ 50 h 4611"/>
                <a:gd name="T112" fmla="*/ 1487 w 10489"/>
                <a:gd name="T113" fmla="*/ 115 h 4611"/>
                <a:gd name="T114" fmla="*/ 1145 w 10489"/>
                <a:gd name="T115" fmla="*/ 159 h 4611"/>
                <a:gd name="T116" fmla="*/ 552 w 10489"/>
                <a:gd name="T117" fmla="*/ 210 h 4611"/>
                <a:gd name="T118" fmla="*/ 0 w 10489"/>
                <a:gd name="T119" fmla="*/ 225 h 4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89" h="4611">
                  <a:moveTo>
                    <a:pt x="0" y="225"/>
                  </a:moveTo>
                  <a:lnTo>
                    <a:pt x="145" y="229"/>
                  </a:lnTo>
                  <a:lnTo>
                    <a:pt x="284" y="231"/>
                  </a:lnTo>
                  <a:lnTo>
                    <a:pt x="420" y="229"/>
                  </a:lnTo>
                  <a:lnTo>
                    <a:pt x="552" y="225"/>
                  </a:lnTo>
                  <a:lnTo>
                    <a:pt x="680" y="218"/>
                  </a:lnTo>
                  <a:lnTo>
                    <a:pt x="801" y="208"/>
                  </a:lnTo>
                  <a:lnTo>
                    <a:pt x="917" y="197"/>
                  </a:lnTo>
                  <a:lnTo>
                    <a:pt x="1032" y="185"/>
                  </a:lnTo>
                  <a:lnTo>
                    <a:pt x="1145" y="174"/>
                  </a:lnTo>
                  <a:lnTo>
                    <a:pt x="1254" y="162"/>
                  </a:lnTo>
                  <a:lnTo>
                    <a:pt x="1357" y="151"/>
                  </a:lnTo>
                  <a:lnTo>
                    <a:pt x="1407" y="145"/>
                  </a:lnTo>
                  <a:lnTo>
                    <a:pt x="1451" y="138"/>
                  </a:lnTo>
                  <a:lnTo>
                    <a:pt x="1491" y="130"/>
                  </a:lnTo>
                  <a:lnTo>
                    <a:pt x="1525" y="120"/>
                  </a:lnTo>
                  <a:lnTo>
                    <a:pt x="1585" y="99"/>
                  </a:lnTo>
                  <a:lnTo>
                    <a:pt x="1644" y="80"/>
                  </a:lnTo>
                  <a:lnTo>
                    <a:pt x="1678" y="71"/>
                  </a:lnTo>
                  <a:lnTo>
                    <a:pt x="1720" y="65"/>
                  </a:lnTo>
                  <a:lnTo>
                    <a:pt x="1766" y="59"/>
                  </a:lnTo>
                  <a:lnTo>
                    <a:pt x="1820" y="53"/>
                  </a:lnTo>
                  <a:lnTo>
                    <a:pt x="1934" y="48"/>
                  </a:lnTo>
                  <a:lnTo>
                    <a:pt x="2055" y="44"/>
                  </a:lnTo>
                  <a:lnTo>
                    <a:pt x="2170" y="40"/>
                  </a:lnTo>
                  <a:lnTo>
                    <a:pt x="2386" y="36"/>
                  </a:lnTo>
                  <a:lnTo>
                    <a:pt x="2596" y="36"/>
                  </a:lnTo>
                  <a:lnTo>
                    <a:pt x="2651" y="34"/>
                  </a:lnTo>
                  <a:lnTo>
                    <a:pt x="2707" y="30"/>
                  </a:lnTo>
                  <a:lnTo>
                    <a:pt x="2814" y="19"/>
                  </a:lnTo>
                  <a:lnTo>
                    <a:pt x="2866" y="15"/>
                  </a:lnTo>
                  <a:lnTo>
                    <a:pt x="2915" y="15"/>
                  </a:lnTo>
                  <a:lnTo>
                    <a:pt x="2965" y="19"/>
                  </a:lnTo>
                  <a:lnTo>
                    <a:pt x="3011" y="29"/>
                  </a:lnTo>
                  <a:lnTo>
                    <a:pt x="3032" y="38"/>
                  </a:lnTo>
                  <a:lnTo>
                    <a:pt x="3057" y="50"/>
                  </a:lnTo>
                  <a:lnTo>
                    <a:pt x="3103" y="88"/>
                  </a:lnTo>
                  <a:lnTo>
                    <a:pt x="3149" y="128"/>
                  </a:lnTo>
                  <a:lnTo>
                    <a:pt x="3172" y="145"/>
                  </a:lnTo>
                  <a:lnTo>
                    <a:pt x="3191" y="159"/>
                  </a:lnTo>
                  <a:lnTo>
                    <a:pt x="3235" y="193"/>
                  </a:lnTo>
                  <a:lnTo>
                    <a:pt x="3275" y="231"/>
                  </a:lnTo>
                  <a:lnTo>
                    <a:pt x="3344" y="310"/>
                  </a:lnTo>
                  <a:lnTo>
                    <a:pt x="3393" y="369"/>
                  </a:lnTo>
                  <a:lnTo>
                    <a:pt x="3418" y="398"/>
                  </a:lnTo>
                  <a:lnTo>
                    <a:pt x="3443" y="432"/>
                  </a:lnTo>
                  <a:lnTo>
                    <a:pt x="3499" y="497"/>
                  </a:lnTo>
                  <a:lnTo>
                    <a:pt x="3527" y="526"/>
                  </a:lnTo>
                  <a:lnTo>
                    <a:pt x="3560" y="550"/>
                  </a:lnTo>
                  <a:lnTo>
                    <a:pt x="3646" y="610"/>
                  </a:lnTo>
                  <a:lnTo>
                    <a:pt x="3738" y="665"/>
                  </a:lnTo>
                  <a:lnTo>
                    <a:pt x="3835" y="715"/>
                  </a:lnTo>
                  <a:lnTo>
                    <a:pt x="3934" y="761"/>
                  </a:lnTo>
                  <a:lnTo>
                    <a:pt x="4036" y="805"/>
                  </a:lnTo>
                  <a:lnTo>
                    <a:pt x="4135" y="849"/>
                  </a:lnTo>
                  <a:lnTo>
                    <a:pt x="4233" y="895"/>
                  </a:lnTo>
                  <a:lnTo>
                    <a:pt x="4326" y="942"/>
                  </a:lnTo>
                  <a:lnTo>
                    <a:pt x="4334" y="946"/>
                  </a:lnTo>
                  <a:lnTo>
                    <a:pt x="4347" y="950"/>
                  </a:lnTo>
                  <a:lnTo>
                    <a:pt x="4378" y="961"/>
                  </a:lnTo>
                  <a:lnTo>
                    <a:pt x="4416" y="975"/>
                  </a:lnTo>
                  <a:lnTo>
                    <a:pt x="4504" y="1005"/>
                  </a:lnTo>
                  <a:lnTo>
                    <a:pt x="4542" y="1019"/>
                  </a:lnTo>
                  <a:lnTo>
                    <a:pt x="4573" y="1032"/>
                  </a:lnTo>
                  <a:lnTo>
                    <a:pt x="4592" y="1040"/>
                  </a:lnTo>
                  <a:lnTo>
                    <a:pt x="4688" y="1061"/>
                  </a:lnTo>
                  <a:lnTo>
                    <a:pt x="4776" y="1086"/>
                  </a:lnTo>
                  <a:lnTo>
                    <a:pt x="4858" y="1113"/>
                  </a:lnTo>
                  <a:lnTo>
                    <a:pt x="4933" y="1143"/>
                  </a:lnTo>
                  <a:lnTo>
                    <a:pt x="5001" y="1176"/>
                  </a:lnTo>
                  <a:lnTo>
                    <a:pt x="5063" y="1206"/>
                  </a:lnTo>
                  <a:lnTo>
                    <a:pt x="5118" y="1243"/>
                  </a:lnTo>
                  <a:lnTo>
                    <a:pt x="5173" y="1285"/>
                  </a:lnTo>
                  <a:lnTo>
                    <a:pt x="5227" y="1327"/>
                  </a:lnTo>
                  <a:lnTo>
                    <a:pt x="5277" y="1369"/>
                  </a:lnTo>
                  <a:lnTo>
                    <a:pt x="5302" y="1394"/>
                  </a:lnTo>
                  <a:lnTo>
                    <a:pt x="5328" y="1422"/>
                  </a:lnTo>
                  <a:lnTo>
                    <a:pt x="5355" y="1460"/>
                  </a:lnTo>
                  <a:lnTo>
                    <a:pt x="5386" y="1506"/>
                  </a:lnTo>
                  <a:lnTo>
                    <a:pt x="5401" y="1533"/>
                  </a:lnTo>
                  <a:lnTo>
                    <a:pt x="5416" y="1564"/>
                  </a:lnTo>
                  <a:lnTo>
                    <a:pt x="5451" y="1631"/>
                  </a:lnTo>
                  <a:lnTo>
                    <a:pt x="5485" y="1703"/>
                  </a:lnTo>
                  <a:lnTo>
                    <a:pt x="5521" y="1782"/>
                  </a:lnTo>
                  <a:lnTo>
                    <a:pt x="5594" y="1942"/>
                  </a:lnTo>
                  <a:lnTo>
                    <a:pt x="5630" y="2019"/>
                  </a:lnTo>
                  <a:lnTo>
                    <a:pt x="5697" y="2156"/>
                  </a:lnTo>
                  <a:lnTo>
                    <a:pt x="5730" y="2219"/>
                  </a:lnTo>
                  <a:lnTo>
                    <a:pt x="5760" y="2283"/>
                  </a:lnTo>
                  <a:lnTo>
                    <a:pt x="5789" y="2344"/>
                  </a:lnTo>
                  <a:lnTo>
                    <a:pt x="5820" y="2403"/>
                  </a:lnTo>
                  <a:lnTo>
                    <a:pt x="5854" y="2458"/>
                  </a:lnTo>
                  <a:lnTo>
                    <a:pt x="5887" y="2512"/>
                  </a:lnTo>
                  <a:lnTo>
                    <a:pt x="5921" y="2562"/>
                  </a:lnTo>
                  <a:lnTo>
                    <a:pt x="5957" y="2609"/>
                  </a:lnTo>
                  <a:lnTo>
                    <a:pt x="5996" y="2651"/>
                  </a:lnTo>
                  <a:lnTo>
                    <a:pt x="6036" y="2690"/>
                  </a:lnTo>
                  <a:lnTo>
                    <a:pt x="6076" y="2726"/>
                  </a:lnTo>
                  <a:lnTo>
                    <a:pt x="6158" y="2791"/>
                  </a:lnTo>
                  <a:lnTo>
                    <a:pt x="6242" y="2850"/>
                  </a:lnTo>
                  <a:lnTo>
                    <a:pt x="6284" y="2877"/>
                  </a:lnTo>
                  <a:lnTo>
                    <a:pt x="6324" y="2898"/>
                  </a:lnTo>
                  <a:lnTo>
                    <a:pt x="6409" y="2934"/>
                  </a:lnTo>
                  <a:lnTo>
                    <a:pt x="6498" y="2969"/>
                  </a:lnTo>
                  <a:lnTo>
                    <a:pt x="6544" y="2988"/>
                  </a:lnTo>
                  <a:lnTo>
                    <a:pt x="6648" y="3040"/>
                  </a:lnTo>
                  <a:lnTo>
                    <a:pt x="6703" y="3068"/>
                  </a:lnTo>
                  <a:lnTo>
                    <a:pt x="6760" y="3097"/>
                  </a:lnTo>
                  <a:lnTo>
                    <a:pt x="6820" y="3129"/>
                  </a:lnTo>
                  <a:lnTo>
                    <a:pt x="6881" y="3160"/>
                  </a:lnTo>
                  <a:lnTo>
                    <a:pt x="6942" y="3196"/>
                  </a:lnTo>
                  <a:lnTo>
                    <a:pt x="7007" y="3235"/>
                  </a:lnTo>
                  <a:lnTo>
                    <a:pt x="7074" y="3275"/>
                  </a:lnTo>
                  <a:lnTo>
                    <a:pt x="7143" y="3319"/>
                  </a:lnTo>
                  <a:lnTo>
                    <a:pt x="7212" y="3365"/>
                  </a:lnTo>
                  <a:lnTo>
                    <a:pt x="7284" y="3414"/>
                  </a:lnTo>
                  <a:lnTo>
                    <a:pt x="7357" y="3466"/>
                  </a:lnTo>
                  <a:lnTo>
                    <a:pt x="7506" y="3571"/>
                  </a:lnTo>
                  <a:lnTo>
                    <a:pt x="7655" y="3674"/>
                  </a:lnTo>
                  <a:lnTo>
                    <a:pt x="7728" y="3726"/>
                  </a:lnTo>
                  <a:lnTo>
                    <a:pt x="7797" y="3778"/>
                  </a:lnTo>
                  <a:lnTo>
                    <a:pt x="7934" y="3885"/>
                  </a:lnTo>
                  <a:lnTo>
                    <a:pt x="8005" y="3936"/>
                  </a:lnTo>
                  <a:lnTo>
                    <a:pt x="8080" y="3986"/>
                  </a:lnTo>
                  <a:lnTo>
                    <a:pt x="8158" y="4034"/>
                  </a:lnTo>
                  <a:lnTo>
                    <a:pt x="8246" y="4076"/>
                  </a:lnTo>
                  <a:lnTo>
                    <a:pt x="8340" y="4112"/>
                  </a:lnTo>
                  <a:lnTo>
                    <a:pt x="8433" y="4145"/>
                  </a:lnTo>
                  <a:lnTo>
                    <a:pt x="8529" y="4173"/>
                  </a:lnTo>
                  <a:lnTo>
                    <a:pt x="8628" y="4200"/>
                  </a:lnTo>
                  <a:lnTo>
                    <a:pt x="8734" y="4227"/>
                  </a:lnTo>
                  <a:lnTo>
                    <a:pt x="8846" y="4252"/>
                  </a:lnTo>
                  <a:lnTo>
                    <a:pt x="8969" y="4278"/>
                  </a:lnTo>
                  <a:lnTo>
                    <a:pt x="9034" y="4292"/>
                  </a:lnTo>
                  <a:lnTo>
                    <a:pt x="9103" y="4307"/>
                  </a:lnTo>
                  <a:lnTo>
                    <a:pt x="9158" y="4320"/>
                  </a:lnTo>
                  <a:lnTo>
                    <a:pt x="9215" y="4340"/>
                  </a:lnTo>
                  <a:lnTo>
                    <a:pt x="9334" y="4382"/>
                  </a:lnTo>
                  <a:lnTo>
                    <a:pt x="9456" y="4426"/>
                  </a:lnTo>
                  <a:lnTo>
                    <a:pt x="9519" y="4443"/>
                  </a:lnTo>
                  <a:lnTo>
                    <a:pt x="9582" y="4458"/>
                  </a:lnTo>
                  <a:lnTo>
                    <a:pt x="9709" y="4485"/>
                  </a:lnTo>
                  <a:lnTo>
                    <a:pt x="9841" y="4515"/>
                  </a:lnTo>
                  <a:lnTo>
                    <a:pt x="9980" y="4544"/>
                  </a:lnTo>
                  <a:lnTo>
                    <a:pt x="10125" y="4571"/>
                  </a:lnTo>
                  <a:lnTo>
                    <a:pt x="10213" y="4582"/>
                  </a:lnTo>
                  <a:lnTo>
                    <a:pt x="10305" y="4590"/>
                  </a:lnTo>
                  <a:lnTo>
                    <a:pt x="10397" y="4600"/>
                  </a:lnTo>
                  <a:lnTo>
                    <a:pt x="10485" y="4611"/>
                  </a:lnTo>
                  <a:lnTo>
                    <a:pt x="10489" y="4596"/>
                  </a:lnTo>
                  <a:lnTo>
                    <a:pt x="10397" y="4584"/>
                  </a:lnTo>
                  <a:lnTo>
                    <a:pt x="10305" y="4575"/>
                  </a:lnTo>
                  <a:lnTo>
                    <a:pt x="10213" y="4567"/>
                  </a:lnTo>
                  <a:lnTo>
                    <a:pt x="10129" y="4556"/>
                  </a:lnTo>
                  <a:lnTo>
                    <a:pt x="9984" y="4529"/>
                  </a:lnTo>
                  <a:lnTo>
                    <a:pt x="9844" y="4500"/>
                  </a:lnTo>
                  <a:lnTo>
                    <a:pt x="9712" y="4470"/>
                  </a:lnTo>
                  <a:lnTo>
                    <a:pt x="9586" y="4443"/>
                  </a:lnTo>
                  <a:lnTo>
                    <a:pt x="9523" y="4428"/>
                  </a:lnTo>
                  <a:lnTo>
                    <a:pt x="9460" y="4410"/>
                  </a:lnTo>
                  <a:lnTo>
                    <a:pt x="9338" y="4366"/>
                  </a:lnTo>
                  <a:lnTo>
                    <a:pt x="9219" y="4324"/>
                  </a:lnTo>
                  <a:lnTo>
                    <a:pt x="9162" y="4305"/>
                  </a:lnTo>
                  <a:lnTo>
                    <a:pt x="9106" y="4292"/>
                  </a:lnTo>
                  <a:lnTo>
                    <a:pt x="9038" y="4277"/>
                  </a:lnTo>
                  <a:lnTo>
                    <a:pt x="8973" y="4263"/>
                  </a:lnTo>
                  <a:lnTo>
                    <a:pt x="8850" y="4236"/>
                  </a:lnTo>
                  <a:lnTo>
                    <a:pt x="8737" y="4212"/>
                  </a:lnTo>
                  <a:lnTo>
                    <a:pt x="8632" y="4185"/>
                  </a:lnTo>
                  <a:lnTo>
                    <a:pt x="8533" y="4158"/>
                  </a:lnTo>
                  <a:lnTo>
                    <a:pt x="8437" y="4129"/>
                  </a:lnTo>
                  <a:lnTo>
                    <a:pt x="8343" y="4097"/>
                  </a:lnTo>
                  <a:lnTo>
                    <a:pt x="8254" y="4060"/>
                  </a:lnTo>
                  <a:lnTo>
                    <a:pt x="8166" y="4018"/>
                  </a:lnTo>
                  <a:lnTo>
                    <a:pt x="8087" y="3974"/>
                  </a:lnTo>
                  <a:lnTo>
                    <a:pt x="8013" y="3925"/>
                  </a:lnTo>
                  <a:lnTo>
                    <a:pt x="7942" y="3873"/>
                  </a:lnTo>
                  <a:lnTo>
                    <a:pt x="7804" y="3766"/>
                  </a:lnTo>
                  <a:lnTo>
                    <a:pt x="7735" y="3714"/>
                  </a:lnTo>
                  <a:lnTo>
                    <a:pt x="7663" y="3663"/>
                  </a:lnTo>
                  <a:lnTo>
                    <a:pt x="7514" y="3560"/>
                  </a:lnTo>
                  <a:lnTo>
                    <a:pt x="7365" y="3454"/>
                  </a:lnTo>
                  <a:lnTo>
                    <a:pt x="7292" y="3403"/>
                  </a:lnTo>
                  <a:lnTo>
                    <a:pt x="7219" y="3353"/>
                  </a:lnTo>
                  <a:lnTo>
                    <a:pt x="7150" y="3307"/>
                  </a:lnTo>
                  <a:lnTo>
                    <a:pt x="7082" y="3263"/>
                  </a:lnTo>
                  <a:lnTo>
                    <a:pt x="7015" y="3223"/>
                  </a:lnTo>
                  <a:lnTo>
                    <a:pt x="6950" y="3185"/>
                  </a:lnTo>
                  <a:lnTo>
                    <a:pt x="6888" y="3149"/>
                  </a:lnTo>
                  <a:lnTo>
                    <a:pt x="6827" y="3114"/>
                  </a:lnTo>
                  <a:lnTo>
                    <a:pt x="6768" y="3082"/>
                  </a:lnTo>
                  <a:lnTo>
                    <a:pt x="6711" y="3053"/>
                  </a:lnTo>
                  <a:lnTo>
                    <a:pt x="6655" y="3024"/>
                  </a:lnTo>
                  <a:lnTo>
                    <a:pt x="6552" y="2973"/>
                  </a:lnTo>
                  <a:lnTo>
                    <a:pt x="6525" y="2963"/>
                  </a:lnTo>
                  <a:lnTo>
                    <a:pt x="6504" y="2954"/>
                  </a:lnTo>
                  <a:lnTo>
                    <a:pt x="6416" y="2919"/>
                  </a:lnTo>
                  <a:lnTo>
                    <a:pt x="6332" y="2883"/>
                  </a:lnTo>
                  <a:lnTo>
                    <a:pt x="6292" y="2864"/>
                  </a:lnTo>
                  <a:lnTo>
                    <a:pt x="6250" y="2839"/>
                  </a:lnTo>
                  <a:lnTo>
                    <a:pt x="6166" y="2780"/>
                  </a:lnTo>
                  <a:lnTo>
                    <a:pt x="6087" y="2715"/>
                  </a:lnTo>
                  <a:lnTo>
                    <a:pt x="6047" y="2678"/>
                  </a:lnTo>
                  <a:lnTo>
                    <a:pt x="6007" y="2640"/>
                  </a:lnTo>
                  <a:lnTo>
                    <a:pt x="5969" y="2598"/>
                  </a:lnTo>
                  <a:lnTo>
                    <a:pt x="5932" y="2554"/>
                  </a:lnTo>
                  <a:lnTo>
                    <a:pt x="5898" y="2504"/>
                  </a:lnTo>
                  <a:lnTo>
                    <a:pt x="5866" y="2451"/>
                  </a:lnTo>
                  <a:lnTo>
                    <a:pt x="5835" y="2395"/>
                  </a:lnTo>
                  <a:lnTo>
                    <a:pt x="5804" y="2336"/>
                  </a:lnTo>
                  <a:lnTo>
                    <a:pt x="5776" y="2275"/>
                  </a:lnTo>
                  <a:lnTo>
                    <a:pt x="5745" y="2212"/>
                  </a:lnTo>
                  <a:lnTo>
                    <a:pt x="5713" y="2149"/>
                  </a:lnTo>
                  <a:lnTo>
                    <a:pt x="5646" y="2011"/>
                  </a:lnTo>
                  <a:lnTo>
                    <a:pt x="5609" y="1935"/>
                  </a:lnTo>
                  <a:lnTo>
                    <a:pt x="5537" y="1774"/>
                  </a:lnTo>
                  <a:lnTo>
                    <a:pt x="5500" y="1696"/>
                  </a:lnTo>
                  <a:lnTo>
                    <a:pt x="5466" y="1623"/>
                  </a:lnTo>
                  <a:lnTo>
                    <a:pt x="5432" y="1556"/>
                  </a:lnTo>
                  <a:lnTo>
                    <a:pt x="5412" y="1525"/>
                  </a:lnTo>
                  <a:lnTo>
                    <a:pt x="5397" y="1499"/>
                  </a:lnTo>
                  <a:lnTo>
                    <a:pt x="5367" y="1453"/>
                  </a:lnTo>
                  <a:lnTo>
                    <a:pt x="5340" y="1415"/>
                  </a:lnTo>
                  <a:lnTo>
                    <a:pt x="5313" y="1382"/>
                  </a:lnTo>
                  <a:lnTo>
                    <a:pt x="5288" y="1357"/>
                  </a:lnTo>
                  <a:lnTo>
                    <a:pt x="5237" y="1315"/>
                  </a:lnTo>
                  <a:lnTo>
                    <a:pt x="5126" y="1231"/>
                  </a:lnTo>
                  <a:lnTo>
                    <a:pt x="5070" y="1195"/>
                  </a:lnTo>
                  <a:lnTo>
                    <a:pt x="5009" y="1160"/>
                  </a:lnTo>
                  <a:lnTo>
                    <a:pt x="4940" y="1128"/>
                  </a:lnTo>
                  <a:lnTo>
                    <a:pt x="4862" y="1097"/>
                  </a:lnTo>
                  <a:lnTo>
                    <a:pt x="4780" y="1070"/>
                  </a:lnTo>
                  <a:lnTo>
                    <a:pt x="4692" y="1046"/>
                  </a:lnTo>
                  <a:lnTo>
                    <a:pt x="4596" y="1025"/>
                  </a:lnTo>
                  <a:lnTo>
                    <a:pt x="4590" y="1021"/>
                  </a:lnTo>
                  <a:lnTo>
                    <a:pt x="4577" y="1017"/>
                  </a:lnTo>
                  <a:lnTo>
                    <a:pt x="4546" y="1004"/>
                  </a:lnTo>
                  <a:lnTo>
                    <a:pt x="4508" y="990"/>
                  </a:lnTo>
                  <a:lnTo>
                    <a:pt x="4420" y="960"/>
                  </a:lnTo>
                  <a:lnTo>
                    <a:pt x="4382" y="946"/>
                  </a:lnTo>
                  <a:lnTo>
                    <a:pt x="4351" y="935"/>
                  </a:lnTo>
                  <a:lnTo>
                    <a:pt x="4342" y="931"/>
                  </a:lnTo>
                  <a:lnTo>
                    <a:pt x="4334" y="927"/>
                  </a:lnTo>
                  <a:lnTo>
                    <a:pt x="4240" y="879"/>
                  </a:lnTo>
                  <a:lnTo>
                    <a:pt x="4143" y="833"/>
                  </a:lnTo>
                  <a:lnTo>
                    <a:pt x="4043" y="789"/>
                  </a:lnTo>
                  <a:lnTo>
                    <a:pt x="3942" y="745"/>
                  </a:lnTo>
                  <a:lnTo>
                    <a:pt x="3843" y="700"/>
                  </a:lnTo>
                  <a:lnTo>
                    <a:pt x="3745" y="652"/>
                  </a:lnTo>
                  <a:lnTo>
                    <a:pt x="3653" y="598"/>
                  </a:lnTo>
                  <a:lnTo>
                    <a:pt x="3567" y="539"/>
                  </a:lnTo>
                  <a:lnTo>
                    <a:pt x="3539" y="514"/>
                  </a:lnTo>
                  <a:lnTo>
                    <a:pt x="3510" y="485"/>
                  </a:lnTo>
                  <a:lnTo>
                    <a:pt x="3455" y="424"/>
                  </a:lnTo>
                  <a:lnTo>
                    <a:pt x="3430" y="390"/>
                  </a:lnTo>
                  <a:lnTo>
                    <a:pt x="3405" y="357"/>
                  </a:lnTo>
                  <a:lnTo>
                    <a:pt x="3355" y="298"/>
                  </a:lnTo>
                  <a:lnTo>
                    <a:pt x="3286" y="220"/>
                  </a:lnTo>
                  <a:lnTo>
                    <a:pt x="3246" y="181"/>
                  </a:lnTo>
                  <a:lnTo>
                    <a:pt x="3198" y="147"/>
                  </a:lnTo>
                  <a:lnTo>
                    <a:pt x="3179" y="134"/>
                  </a:lnTo>
                  <a:lnTo>
                    <a:pt x="3160" y="116"/>
                  </a:lnTo>
                  <a:lnTo>
                    <a:pt x="3114" y="76"/>
                  </a:lnTo>
                  <a:lnTo>
                    <a:pt x="3064" y="38"/>
                  </a:lnTo>
                  <a:lnTo>
                    <a:pt x="3040" y="23"/>
                  </a:lnTo>
                  <a:lnTo>
                    <a:pt x="3015" y="13"/>
                  </a:lnTo>
                  <a:lnTo>
                    <a:pt x="2967" y="4"/>
                  </a:lnTo>
                  <a:lnTo>
                    <a:pt x="2915" y="0"/>
                  </a:lnTo>
                  <a:lnTo>
                    <a:pt x="2866" y="0"/>
                  </a:lnTo>
                  <a:lnTo>
                    <a:pt x="2814" y="4"/>
                  </a:lnTo>
                  <a:lnTo>
                    <a:pt x="2707" y="15"/>
                  </a:lnTo>
                  <a:lnTo>
                    <a:pt x="2651" y="19"/>
                  </a:lnTo>
                  <a:lnTo>
                    <a:pt x="2596" y="21"/>
                  </a:lnTo>
                  <a:lnTo>
                    <a:pt x="2386" y="21"/>
                  </a:lnTo>
                  <a:lnTo>
                    <a:pt x="2170" y="25"/>
                  </a:lnTo>
                  <a:lnTo>
                    <a:pt x="2055" y="29"/>
                  </a:lnTo>
                  <a:lnTo>
                    <a:pt x="1934" y="32"/>
                  </a:lnTo>
                  <a:lnTo>
                    <a:pt x="1820" y="38"/>
                  </a:lnTo>
                  <a:lnTo>
                    <a:pt x="1766" y="44"/>
                  </a:lnTo>
                  <a:lnTo>
                    <a:pt x="1717" y="50"/>
                  </a:lnTo>
                  <a:lnTo>
                    <a:pt x="1674" y="55"/>
                  </a:lnTo>
                  <a:lnTo>
                    <a:pt x="1640" y="65"/>
                  </a:lnTo>
                  <a:lnTo>
                    <a:pt x="1581" y="84"/>
                  </a:lnTo>
                  <a:lnTo>
                    <a:pt x="1522" y="105"/>
                  </a:lnTo>
                  <a:lnTo>
                    <a:pt x="1487" y="115"/>
                  </a:lnTo>
                  <a:lnTo>
                    <a:pt x="1447" y="122"/>
                  </a:lnTo>
                  <a:lnTo>
                    <a:pt x="1403" y="130"/>
                  </a:lnTo>
                  <a:lnTo>
                    <a:pt x="1357" y="136"/>
                  </a:lnTo>
                  <a:lnTo>
                    <a:pt x="1254" y="147"/>
                  </a:lnTo>
                  <a:lnTo>
                    <a:pt x="1145" y="159"/>
                  </a:lnTo>
                  <a:lnTo>
                    <a:pt x="1032" y="170"/>
                  </a:lnTo>
                  <a:lnTo>
                    <a:pt x="917" y="181"/>
                  </a:lnTo>
                  <a:lnTo>
                    <a:pt x="801" y="193"/>
                  </a:lnTo>
                  <a:lnTo>
                    <a:pt x="680" y="203"/>
                  </a:lnTo>
                  <a:lnTo>
                    <a:pt x="552" y="210"/>
                  </a:lnTo>
                  <a:lnTo>
                    <a:pt x="420" y="214"/>
                  </a:lnTo>
                  <a:lnTo>
                    <a:pt x="284" y="216"/>
                  </a:lnTo>
                  <a:lnTo>
                    <a:pt x="145" y="214"/>
                  </a:lnTo>
                  <a:lnTo>
                    <a:pt x="0" y="210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Freeform 27">
              <a:extLst>
                <a:ext uri="{FF2B5EF4-FFF2-40B4-BE49-F238E27FC236}">
                  <a16:creationId xmlns:a16="http://schemas.microsoft.com/office/drawing/2014/main" id="{7BD39C61-AD43-4093-75CF-D1003081C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10051" y="4949826"/>
              <a:ext cx="5470525" cy="1649413"/>
            </a:xfrm>
            <a:custGeom>
              <a:avLst/>
              <a:gdLst>
                <a:gd name="T0" fmla="*/ 7201 w 7201"/>
                <a:gd name="T1" fmla="*/ 2645 h 2645"/>
                <a:gd name="T2" fmla="*/ 6732 w 7201"/>
                <a:gd name="T3" fmla="*/ 2498 h 2645"/>
                <a:gd name="T4" fmla="*/ 6111 w 7201"/>
                <a:gd name="T5" fmla="*/ 2303 h 2645"/>
                <a:gd name="T6" fmla="*/ 6612 w 7201"/>
                <a:gd name="T7" fmla="*/ 2319 h 2645"/>
                <a:gd name="T8" fmla="*/ 6088 w 7201"/>
                <a:gd name="T9" fmla="*/ 2189 h 2645"/>
                <a:gd name="T10" fmla="*/ 5532 w 7201"/>
                <a:gd name="T11" fmla="*/ 2018 h 2645"/>
                <a:gd name="T12" fmla="*/ 4889 w 7201"/>
                <a:gd name="T13" fmla="*/ 1789 h 2645"/>
                <a:gd name="T14" fmla="*/ 5478 w 7201"/>
                <a:gd name="T15" fmla="*/ 1814 h 2645"/>
                <a:gd name="T16" fmla="*/ 4908 w 7201"/>
                <a:gd name="T17" fmla="*/ 1634 h 2645"/>
                <a:gd name="T18" fmla="*/ 4503 w 7201"/>
                <a:gd name="T19" fmla="*/ 1447 h 2645"/>
                <a:gd name="T20" fmla="*/ 3912 w 7201"/>
                <a:gd name="T21" fmla="*/ 1105 h 2645"/>
                <a:gd name="T22" fmla="*/ 3732 w 7201"/>
                <a:gd name="T23" fmla="*/ 1032 h 2645"/>
                <a:gd name="T24" fmla="*/ 4136 w 7201"/>
                <a:gd name="T25" fmla="*/ 1082 h 2645"/>
                <a:gd name="T26" fmla="*/ 3797 w 7201"/>
                <a:gd name="T27" fmla="*/ 852 h 2645"/>
                <a:gd name="T28" fmla="*/ 3470 w 7201"/>
                <a:gd name="T29" fmla="*/ 682 h 2645"/>
                <a:gd name="T30" fmla="*/ 3252 w 7201"/>
                <a:gd name="T31" fmla="*/ 609 h 2645"/>
                <a:gd name="T32" fmla="*/ 2652 w 7201"/>
                <a:gd name="T33" fmla="*/ 445 h 2645"/>
                <a:gd name="T34" fmla="*/ 3023 w 7201"/>
                <a:gd name="T35" fmla="*/ 390 h 2645"/>
                <a:gd name="T36" fmla="*/ 2599 w 7201"/>
                <a:gd name="T37" fmla="*/ 275 h 2645"/>
                <a:gd name="T38" fmla="*/ 1966 w 7201"/>
                <a:gd name="T39" fmla="*/ 202 h 2645"/>
                <a:gd name="T40" fmla="*/ 1289 w 7201"/>
                <a:gd name="T41" fmla="*/ 103 h 2645"/>
                <a:gd name="T42" fmla="*/ 748 w 7201"/>
                <a:gd name="T43" fmla="*/ 55 h 2645"/>
                <a:gd name="T44" fmla="*/ 0 w 7201"/>
                <a:gd name="T45" fmla="*/ 0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01" h="2645">
                  <a:moveTo>
                    <a:pt x="7201" y="2645"/>
                  </a:moveTo>
                  <a:lnTo>
                    <a:pt x="6732" y="2498"/>
                  </a:lnTo>
                  <a:lnTo>
                    <a:pt x="6111" y="2303"/>
                  </a:lnTo>
                  <a:lnTo>
                    <a:pt x="6612" y="2319"/>
                  </a:lnTo>
                  <a:lnTo>
                    <a:pt x="6088" y="2189"/>
                  </a:lnTo>
                  <a:lnTo>
                    <a:pt x="5532" y="2018"/>
                  </a:lnTo>
                  <a:lnTo>
                    <a:pt x="4889" y="1789"/>
                  </a:lnTo>
                  <a:lnTo>
                    <a:pt x="5478" y="1814"/>
                  </a:lnTo>
                  <a:lnTo>
                    <a:pt x="4908" y="1634"/>
                  </a:lnTo>
                  <a:lnTo>
                    <a:pt x="4503" y="1447"/>
                  </a:lnTo>
                  <a:lnTo>
                    <a:pt x="3912" y="1105"/>
                  </a:lnTo>
                  <a:lnTo>
                    <a:pt x="3732" y="1032"/>
                  </a:lnTo>
                  <a:lnTo>
                    <a:pt x="4136" y="1082"/>
                  </a:lnTo>
                  <a:lnTo>
                    <a:pt x="3797" y="852"/>
                  </a:lnTo>
                  <a:lnTo>
                    <a:pt x="3470" y="682"/>
                  </a:lnTo>
                  <a:lnTo>
                    <a:pt x="3252" y="609"/>
                  </a:lnTo>
                  <a:lnTo>
                    <a:pt x="2652" y="445"/>
                  </a:lnTo>
                  <a:lnTo>
                    <a:pt x="3023" y="390"/>
                  </a:lnTo>
                  <a:lnTo>
                    <a:pt x="2599" y="275"/>
                  </a:lnTo>
                  <a:lnTo>
                    <a:pt x="1966" y="202"/>
                  </a:lnTo>
                  <a:lnTo>
                    <a:pt x="1289" y="103"/>
                  </a:lnTo>
                  <a:lnTo>
                    <a:pt x="748" y="5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Freeform 28">
              <a:extLst>
                <a:ext uri="{FF2B5EF4-FFF2-40B4-BE49-F238E27FC236}">
                  <a16:creationId xmlns:a16="http://schemas.microsoft.com/office/drawing/2014/main" id="{F317B1BE-5703-7A85-CAF1-535A4A12D48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1488" y="3689350"/>
              <a:ext cx="1020762" cy="146050"/>
            </a:xfrm>
            <a:custGeom>
              <a:avLst/>
              <a:gdLst>
                <a:gd name="T0" fmla="*/ 1344 w 1344"/>
                <a:gd name="T1" fmla="*/ 233 h 233"/>
                <a:gd name="T2" fmla="*/ 1172 w 1344"/>
                <a:gd name="T3" fmla="*/ 61 h 233"/>
                <a:gd name="T4" fmla="*/ 877 w 1344"/>
                <a:gd name="T5" fmla="*/ 0 h 233"/>
                <a:gd name="T6" fmla="*/ 361 w 1344"/>
                <a:gd name="T7" fmla="*/ 11 h 233"/>
                <a:gd name="T8" fmla="*/ 0 w 1344"/>
                <a:gd name="T9" fmla="*/ 2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4" h="233">
                  <a:moveTo>
                    <a:pt x="1344" y="233"/>
                  </a:moveTo>
                  <a:lnTo>
                    <a:pt x="1172" y="61"/>
                  </a:lnTo>
                  <a:lnTo>
                    <a:pt x="877" y="0"/>
                  </a:lnTo>
                  <a:lnTo>
                    <a:pt x="361" y="11"/>
                  </a:lnTo>
                  <a:lnTo>
                    <a:pt x="0" y="2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Freeform 29">
              <a:extLst>
                <a:ext uri="{FF2B5EF4-FFF2-40B4-BE49-F238E27FC236}">
                  <a16:creationId xmlns:a16="http://schemas.microsoft.com/office/drawing/2014/main" id="{B73C0E36-D81D-3860-2048-442792E7912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79650" y="3508375"/>
              <a:ext cx="1176338" cy="242888"/>
            </a:xfrm>
            <a:custGeom>
              <a:avLst/>
              <a:gdLst>
                <a:gd name="T0" fmla="*/ 0 w 1549"/>
                <a:gd name="T1" fmla="*/ 388 h 388"/>
                <a:gd name="T2" fmla="*/ 249 w 1549"/>
                <a:gd name="T3" fmla="*/ 375 h 388"/>
                <a:gd name="T4" fmla="*/ 474 w 1549"/>
                <a:gd name="T5" fmla="*/ 361 h 388"/>
                <a:gd name="T6" fmla="*/ 344 w 1549"/>
                <a:gd name="T7" fmla="*/ 256 h 388"/>
                <a:gd name="T8" fmla="*/ 669 w 1549"/>
                <a:gd name="T9" fmla="*/ 251 h 388"/>
                <a:gd name="T10" fmla="*/ 566 w 1549"/>
                <a:gd name="T11" fmla="*/ 159 h 388"/>
                <a:gd name="T12" fmla="*/ 859 w 1549"/>
                <a:gd name="T13" fmla="*/ 186 h 388"/>
                <a:gd name="T14" fmla="*/ 730 w 1549"/>
                <a:gd name="T15" fmla="*/ 90 h 388"/>
                <a:gd name="T16" fmla="*/ 1054 w 1549"/>
                <a:gd name="T17" fmla="*/ 155 h 388"/>
                <a:gd name="T18" fmla="*/ 979 w 1549"/>
                <a:gd name="T19" fmla="*/ 69 h 388"/>
                <a:gd name="T20" fmla="*/ 1287 w 1549"/>
                <a:gd name="T21" fmla="*/ 82 h 388"/>
                <a:gd name="T22" fmla="*/ 1184 w 1549"/>
                <a:gd name="T23" fmla="*/ 10 h 388"/>
                <a:gd name="T24" fmla="*/ 1549 w 1549"/>
                <a:gd name="T25" fmla="*/ 4 h 388"/>
                <a:gd name="T26" fmla="*/ 1549 w 1549"/>
                <a:gd name="T27" fmla="*/ 0 h 388"/>
                <a:gd name="T28" fmla="*/ 1172 w 1549"/>
                <a:gd name="T29" fmla="*/ 6 h 388"/>
                <a:gd name="T30" fmla="*/ 1275 w 1549"/>
                <a:gd name="T31" fmla="*/ 78 h 388"/>
                <a:gd name="T32" fmla="*/ 971 w 1549"/>
                <a:gd name="T33" fmla="*/ 65 h 388"/>
                <a:gd name="T34" fmla="*/ 1042 w 1549"/>
                <a:gd name="T35" fmla="*/ 147 h 388"/>
                <a:gd name="T36" fmla="*/ 715 w 1549"/>
                <a:gd name="T37" fmla="*/ 82 h 388"/>
                <a:gd name="T38" fmla="*/ 847 w 1549"/>
                <a:gd name="T39" fmla="*/ 182 h 388"/>
                <a:gd name="T40" fmla="*/ 555 w 1549"/>
                <a:gd name="T41" fmla="*/ 155 h 388"/>
                <a:gd name="T42" fmla="*/ 658 w 1549"/>
                <a:gd name="T43" fmla="*/ 247 h 388"/>
                <a:gd name="T44" fmla="*/ 333 w 1549"/>
                <a:gd name="T45" fmla="*/ 252 h 388"/>
                <a:gd name="T46" fmla="*/ 463 w 1549"/>
                <a:gd name="T47" fmla="*/ 358 h 388"/>
                <a:gd name="T48" fmla="*/ 249 w 1549"/>
                <a:gd name="T49" fmla="*/ 371 h 388"/>
                <a:gd name="T50" fmla="*/ 0 w 1549"/>
                <a:gd name="T51" fmla="*/ 384 h 388"/>
                <a:gd name="T52" fmla="*/ 0 w 1549"/>
                <a:gd name="T53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9" h="388">
                  <a:moveTo>
                    <a:pt x="0" y="388"/>
                  </a:moveTo>
                  <a:lnTo>
                    <a:pt x="249" y="375"/>
                  </a:lnTo>
                  <a:lnTo>
                    <a:pt x="474" y="361"/>
                  </a:lnTo>
                  <a:lnTo>
                    <a:pt x="344" y="256"/>
                  </a:lnTo>
                  <a:lnTo>
                    <a:pt x="669" y="251"/>
                  </a:lnTo>
                  <a:lnTo>
                    <a:pt x="566" y="159"/>
                  </a:lnTo>
                  <a:lnTo>
                    <a:pt x="859" y="186"/>
                  </a:lnTo>
                  <a:lnTo>
                    <a:pt x="730" y="90"/>
                  </a:lnTo>
                  <a:lnTo>
                    <a:pt x="1054" y="155"/>
                  </a:lnTo>
                  <a:lnTo>
                    <a:pt x="979" y="69"/>
                  </a:lnTo>
                  <a:lnTo>
                    <a:pt x="1287" y="82"/>
                  </a:lnTo>
                  <a:lnTo>
                    <a:pt x="1184" y="10"/>
                  </a:lnTo>
                  <a:lnTo>
                    <a:pt x="1549" y="4"/>
                  </a:lnTo>
                  <a:lnTo>
                    <a:pt x="1549" y="0"/>
                  </a:lnTo>
                  <a:lnTo>
                    <a:pt x="1172" y="6"/>
                  </a:lnTo>
                  <a:lnTo>
                    <a:pt x="1275" y="78"/>
                  </a:lnTo>
                  <a:lnTo>
                    <a:pt x="971" y="65"/>
                  </a:lnTo>
                  <a:lnTo>
                    <a:pt x="1042" y="147"/>
                  </a:lnTo>
                  <a:lnTo>
                    <a:pt x="715" y="82"/>
                  </a:lnTo>
                  <a:lnTo>
                    <a:pt x="847" y="182"/>
                  </a:lnTo>
                  <a:lnTo>
                    <a:pt x="555" y="155"/>
                  </a:lnTo>
                  <a:lnTo>
                    <a:pt x="658" y="247"/>
                  </a:lnTo>
                  <a:lnTo>
                    <a:pt x="333" y="252"/>
                  </a:lnTo>
                  <a:lnTo>
                    <a:pt x="463" y="358"/>
                  </a:lnTo>
                  <a:lnTo>
                    <a:pt x="249" y="371"/>
                  </a:lnTo>
                  <a:lnTo>
                    <a:pt x="0" y="384"/>
                  </a:lnTo>
                  <a:lnTo>
                    <a:pt x="0" y="3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Freeform 30">
              <a:extLst>
                <a:ext uri="{FF2B5EF4-FFF2-40B4-BE49-F238E27FC236}">
                  <a16:creationId xmlns:a16="http://schemas.microsoft.com/office/drawing/2014/main" id="{922D3D40-74D5-4471-6A38-4CB667D566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1489" y="3460751"/>
              <a:ext cx="7989887" cy="2701925"/>
            </a:xfrm>
            <a:custGeom>
              <a:avLst/>
              <a:gdLst>
                <a:gd name="T0" fmla="*/ 260 w 10516"/>
                <a:gd name="T1" fmla="*/ 38 h 4334"/>
                <a:gd name="T2" fmla="*/ 472 w 10516"/>
                <a:gd name="T3" fmla="*/ 28 h 4334"/>
                <a:gd name="T4" fmla="*/ 673 w 10516"/>
                <a:gd name="T5" fmla="*/ 23 h 4334"/>
                <a:gd name="T6" fmla="*/ 956 w 10516"/>
                <a:gd name="T7" fmla="*/ 17 h 4334"/>
                <a:gd name="T8" fmla="*/ 1564 w 10516"/>
                <a:gd name="T9" fmla="*/ 19 h 4334"/>
                <a:gd name="T10" fmla="*/ 1780 w 10516"/>
                <a:gd name="T11" fmla="*/ 34 h 4334"/>
                <a:gd name="T12" fmla="*/ 2051 w 10516"/>
                <a:gd name="T13" fmla="*/ 67 h 4334"/>
                <a:gd name="T14" fmla="*/ 2225 w 10516"/>
                <a:gd name="T15" fmla="*/ 88 h 4334"/>
                <a:gd name="T16" fmla="*/ 2353 w 10516"/>
                <a:gd name="T17" fmla="*/ 97 h 4334"/>
                <a:gd name="T18" fmla="*/ 2485 w 10516"/>
                <a:gd name="T19" fmla="*/ 103 h 4334"/>
                <a:gd name="T20" fmla="*/ 2806 w 10516"/>
                <a:gd name="T21" fmla="*/ 109 h 4334"/>
                <a:gd name="T22" fmla="*/ 2866 w 10516"/>
                <a:gd name="T23" fmla="*/ 114 h 4334"/>
                <a:gd name="T24" fmla="*/ 2915 w 10516"/>
                <a:gd name="T25" fmla="*/ 120 h 4334"/>
                <a:gd name="T26" fmla="*/ 2963 w 10516"/>
                <a:gd name="T27" fmla="*/ 126 h 4334"/>
                <a:gd name="T28" fmla="*/ 3013 w 10516"/>
                <a:gd name="T29" fmla="*/ 134 h 4334"/>
                <a:gd name="T30" fmla="*/ 3065 w 10516"/>
                <a:gd name="T31" fmla="*/ 145 h 4334"/>
                <a:gd name="T32" fmla="*/ 3124 w 10516"/>
                <a:gd name="T33" fmla="*/ 158 h 4334"/>
                <a:gd name="T34" fmla="*/ 3250 w 10516"/>
                <a:gd name="T35" fmla="*/ 193 h 4334"/>
                <a:gd name="T36" fmla="*/ 3826 w 10516"/>
                <a:gd name="T37" fmla="*/ 384 h 4334"/>
                <a:gd name="T38" fmla="*/ 4935 w 10516"/>
                <a:gd name="T39" fmla="*/ 749 h 4334"/>
                <a:gd name="T40" fmla="*/ 5248 w 10516"/>
                <a:gd name="T41" fmla="*/ 990 h 4334"/>
                <a:gd name="T42" fmla="*/ 5573 w 10516"/>
                <a:gd name="T43" fmla="*/ 1611 h 4334"/>
                <a:gd name="T44" fmla="*/ 5927 w 10516"/>
                <a:gd name="T45" fmla="*/ 2225 h 4334"/>
                <a:gd name="T46" fmla="*/ 6325 w 10516"/>
                <a:gd name="T47" fmla="*/ 2516 h 4334"/>
                <a:gd name="T48" fmla="*/ 7277 w 10516"/>
                <a:gd name="T49" fmla="*/ 3049 h 4334"/>
                <a:gd name="T50" fmla="*/ 7982 w 10516"/>
                <a:gd name="T51" fmla="*/ 3565 h 4334"/>
                <a:gd name="T52" fmla="*/ 8720 w 10516"/>
                <a:gd name="T53" fmla="*/ 3825 h 4334"/>
                <a:gd name="T54" fmla="*/ 9636 w 10516"/>
                <a:gd name="T55" fmla="*/ 4106 h 4334"/>
                <a:gd name="T56" fmla="*/ 10516 w 10516"/>
                <a:gd name="T57" fmla="*/ 4318 h 4334"/>
                <a:gd name="T58" fmla="*/ 9497 w 10516"/>
                <a:gd name="T59" fmla="*/ 4049 h 4334"/>
                <a:gd name="T60" fmla="*/ 8569 w 10516"/>
                <a:gd name="T61" fmla="*/ 3768 h 4334"/>
                <a:gd name="T62" fmla="*/ 7929 w 10516"/>
                <a:gd name="T63" fmla="*/ 3514 h 4334"/>
                <a:gd name="T64" fmla="*/ 6908 w 10516"/>
                <a:gd name="T65" fmla="*/ 2800 h 4334"/>
                <a:gd name="T66" fmla="*/ 6221 w 10516"/>
                <a:gd name="T67" fmla="*/ 2439 h 4334"/>
                <a:gd name="T68" fmla="*/ 5869 w 10516"/>
                <a:gd name="T69" fmla="*/ 2135 h 4334"/>
                <a:gd name="T70" fmla="*/ 5512 w 10516"/>
                <a:gd name="T71" fmla="*/ 1420 h 4334"/>
                <a:gd name="T72" fmla="*/ 5191 w 10516"/>
                <a:gd name="T73" fmla="*/ 898 h 4334"/>
                <a:gd name="T74" fmla="*/ 4871 w 10516"/>
                <a:gd name="T75" fmla="*/ 707 h 4334"/>
                <a:gd name="T76" fmla="*/ 3740 w 10516"/>
                <a:gd name="T77" fmla="*/ 340 h 4334"/>
                <a:gd name="T78" fmla="*/ 3158 w 10516"/>
                <a:gd name="T79" fmla="*/ 155 h 4334"/>
                <a:gd name="T80" fmla="*/ 3099 w 10516"/>
                <a:gd name="T81" fmla="*/ 137 h 4334"/>
                <a:gd name="T82" fmla="*/ 3044 w 10516"/>
                <a:gd name="T83" fmla="*/ 124 h 4334"/>
                <a:gd name="T84" fmla="*/ 2994 w 10516"/>
                <a:gd name="T85" fmla="*/ 116 h 4334"/>
                <a:gd name="T86" fmla="*/ 2948 w 10516"/>
                <a:gd name="T87" fmla="*/ 109 h 4334"/>
                <a:gd name="T88" fmla="*/ 2900 w 10516"/>
                <a:gd name="T89" fmla="*/ 103 h 4334"/>
                <a:gd name="T90" fmla="*/ 2849 w 10516"/>
                <a:gd name="T91" fmla="*/ 97 h 4334"/>
                <a:gd name="T92" fmla="*/ 2770 w 10516"/>
                <a:gd name="T93" fmla="*/ 91 h 4334"/>
                <a:gd name="T94" fmla="*/ 2422 w 10516"/>
                <a:gd name="T95" fmla="*/ 86 h 4334"/>
                <a:gd name="T96" fmla="*/ 2315 w 10516"/>
                <a:gd name="T97" fmla="*/ 80 h 4334"/>
                <a:gd name="T98" fmla="*/ 2164 w 10516"/>
                <a:gd name="T99" fmla="*/ 65 h 4334"/>
                <a:gd name="T100" fmla="*/ 2038 w 10516"/>
                <a:gd name="T101" fmla="*/ 48 h 4334"/>
                <a:gd name="T102" fmla="*/ 1780 w 10516"/>
                <a:gd name="T103" fmla="*/ 19 h 4334"/>
                <a:gd name="T104" fmla="*/ 1564 w 10516"/>
                <a:gd name="T105" fmla="*/ 4 h 4334"/>
                <a:gd name="T106" fmla="*/ 956 w 10516"/>
                <a:gd name="T107" fmla="*/ 2 h 4334"/>
                <a:gd name="T108" fmla="*/ 673 w 10516"/>
                <a:gd name="T109" fmla="*/ 7 h 4334"/>
                <a:gd name="T110" fmla="*/ 472 w 10516"/>
                <a:gd name="T111" fmla="*/ 13 h 4334"/>
                <a:gd name="T112" fmla="*/ 260 w 10516"/>
                <a:gd name="T113" fmla="*/ 23 h 4334"/>
                <a:gd name="T114" fmla="*/ 0 w 10516"/>
                <a:gd name="T115" fmla="*/ 49 h 4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516" h="4334">
                  <a:moveTo>
                    <a:pt x="0" y="49"/>
                  </a:moveTo>
                  <a:lnTo>
                    <a:pt x="76" y="46"/>
                  </a:lnTo>
                  <a:lnTo>
                    <a:pt x="112" y="44"/>
                  </a:lnTo>
                  <a:lnTo>
                    <a:pt x="151" y="42"/>
                  </a:lnTo>
                  <a:lnTo>
                    <a:pt x="223" y="38"/>
                  </a:lnTo>
                  <a:lnTo>
                    <a:pt x="260" y="38"/>
                  </a:lnTo>
                  <a:lnTo>
                    <a:pt x="296" y="36"/>
                  </a:lnTo>
                  <a:lnTo>
                    <a:pt x="330" y="34"/>
                  </a:lnTo>
                  <a:lnTo>
                    <a:pt x="367" y="32"/>
                  </a:lnTo>
                  <a:lnTo>
                    <a:pt x="401" y="32"/>
                  </a:lnTo>
                  <a:lnTo>
                    <a:pt x="437" y="30"/>
                  </a:lnTo>
                  <a:lnTo>
                    <a:pt x="472" y="28"/>
                  </a:lnTo>
                  <a:lnTo>
                    <a:pt x="506" y="28"/>
                  </a:lnTo>
                  <a:lnTo>
                    <a:pt x="539" y="26"/>
                  </a:lnTo>
                  <a:lnTo>
                    <a:pt x="573" y="26"/>
                  </a:lnTo>
                  <a:lnTo>
                    <a:pt x="608" y="25"/>
                  </a:lnTo>
                  <a:lnTo>
                    <a:pt x="640" y="23"/>
                  </a:lnTo>
                  <a:lnTo>
                    <a:pt x="673" y="23"/>
                  </a:lnTo>
                  <a:lnTo>
                    <a:pt x="705" y="21"/>
                  </a:lnTo>
                  <a:lnTo>
                    <a:pt x="770" y="21"/>
                  </a:lnTo>
                  <a:lnTo>
                    <a:pt x="801" y="19"/>
                  </a:lnTo>
                  <a:lnTo>
                    <a:pt x="864" y="19"/>
                  </a:lnTo>
                  <a:lnTo>
                    <a:pt x="894" y="17"/>
                  </a:lnTo>
                  <a:lnTo>
                    <a:pt x="956" y="17"/>
                  </a:lnTo>
                  <a:lnTo>
                    <a:pt x="986" y="15"/>
                  </a:lnTo>
                  <a:lnTo>
                    <a:pt x="1403" y="15"/>
                  </a:lnTo>
                  <a:lnTo>
                    <a:pt x="1430" y="17"/>
                  </a:lnTo>
                  <a:lnTo>
                    <a:pt x="1516" y="17"/>
                  </a:lnTo>
                  <a:lnTo>
                    <a:pt x="1541" y="19"/>
                  </a:lnTo>
                  <a:lnTo>
                    <a:pt x="1564" y="19"/>
                  </a:lnTo>
                  <a:lnTo>
                    <a:pt x="1587" y="21"/>
                  </a:lnTo>
                  <a:lnTo>
                    <a:pt x="1610" y="21"/>
                  </a:lnTo>
                  <a:lnTo>
                    <a:pt x="1655" y="25"/>
                  </a:lnTo>
                  <a:lnTo>
                    <a:pt x="1676" y="25"/>
                  </a:lnTo>
                  <a:lnTo>
                    <a:pt x="1761" y="32"/>
                  </a:lnTo>
                  <a:lnTo>
                    <a:pt x="1780" y="34"/>
                  </a:lnTo>
                  <a:lnTo>
                    <a:pt x="1801" y="36"/>
                  </a:lnTo>
                  <a:lnTo>
                    <a:pt x="1896" y="46"/>
                  </a:lnTo>
                  <a:lnTo>
                    <a:pt x="1931" y="49"/>
                  </a:lnTo>
                  <a:lnTo>
                    <a:pt x="1948" y="53"/>
                  </a:lnTo>
                  <a:lnTo>
                    <a:pt x="2034" y="63"/>
                  </a:lnTo>
                  <a:lnTo>
                    <a:pt x="2051" y="67"/>
                  </a:lnTo>
                  <a:lnTo>
                    <a:pt x="2086" y="70"/>
                  </a:lnTo>
                  <a:lnTo>
                    <a:pt x="2101" y="72"/>
                  </a:lnTo>
                  <a:lnTo>
                    <a:pt x="2118" y="74"/>
                  </a:lnTo>
                  <a:lnTo>
                    <a:pt x="2164" y="80"/>
                  </a:lnTo>
                  <a:lnTo>
                    <a:pt x="2181" y="82"/>
                  </a:lnTo>
                  <a:lnTo>
                    <a:pt x="2225" y="88"/>
                  </a:lnTo>
                  <a:lnTo>
                    <a:pt x="2241" y="90"/>
                  </a:lnTo>
                  <a:lnTo>
                    <a:pt x="2256" y="90"/>
                  </a:lnTo>
                  <a:lnTo>
                    <a:pt x="2302" y="95"/>
                  </a:lnTo>
                  <a:lnTo>
                    <a:pt x="2315" y="95"/>
                  </a:lnTo>
                  <a:lnTo>
                    <a:pt x="2325" y="97"/>
                  </a:lnTo>
                  <a:lnTo>
                    <a:pt x="2353" y="97"/>
                  </a:lnTo>
                  <a:lnTo>
                    <a:pt x="2367" y="99"/>
                  </a:lnTo>
                  <a:lnTo>
                    <a:pt x="2380" y="99"/>
                  </a:lnTo>
                  <a:lnTo>
                    <a:pt x="2395" y="101"/>
                  </a:lnTo>
                  <a:lnTo>
                    <a:pt x="2422" y="101"/>
                  </a:lnTo>
                  <a:lnTo>
                    <a:pt x="2436" y="103"/>
                  </a:lnTo>
                  <a:lnTo>
                    <a:pt x="2485" y="103"/>
                  </a:lnTo>
                  <a:lnTo>
                    <a:pt x="2497" y="105"/>
                  </a:lnTo>
                  <a:lnTo>
                    <a:pt x="2694" y="105"/>
                  </a:lnTo>
                  <a:lnTo>
                    <a:pt x="2703" y="107"/>
                  </a:lnTo>
                  <a:lnTo>
                    <a:pt x="2770" y="107"/>
                  </a:lnTo>
                  <a:lnTo>
                    <a:pt x="2778" y="109"/>
                  </a:lnTo>
                  <a:lnTo>
                    <a:pt x="2806" y="109"/>
                  </a:lnTo>
                  <a:lnTo>
                    <a:pt x="2816" y="111"/>
                  </a:lnTo>
                  <a:lnTo>
                    <a:pt x="2831" y="111"/>
                  </a:lnTo>
                  <a:lnTo>
                    <a:pt x="2837" y="113"/>
                  </a:lnTo>
                  <a:lnTo>
                    <a:pt x="2849" y="113"/>
                  </a:lnTo>
                  <a:lnTo>
                    <a:pt x="2856" y="114"/>
                  </a:lnTo>
                  <a:lnTo>
                    <a:pt x="2866" y="114"/>
                  </a:lnTo>
                  <a:lnTo>
                    <a:pt x="2873" y="116"/>
                  </a:lnTo>
                  <a:lnTo>
                    <a:pt x="2883" y="116"/>
                  </a:lnTo>
                  <a:lnTo>
                    <a:pt x="2891" y="118"/>
                  </a:lnTo>
                  <a:lnTo>
                    <a:pt x="2900" y="118"/>
                  </a:lnTo>
                  <a:lnTo>
                    <a:pt x="2908" y="120"/>
                  </a:lnTo>
                  <a:lnTo>
                    <a:pt x="2915" y="120"/>
                  </a:lnTo>
                  <a:lnTo>
                    <a:pt x="2923" y="122"/>
                  </a:lnTo>
                  <a:lnTo>
                    <a:pt x="2933" y="122"/>
                  </a:lnTo>
                  <a:lnTo>
                    <a:pt x="2940" y="124"/>
                  </a:lnTo>
                  <a:lnTo>
                    <a:pt x="2948" y="124"/>
                  </a:lnTo>
                  <a:lnTo>
                    <a:pt x="2956" y="126"/>
                  </a:lnTo>
                  <a:lnTo>
                    <a:pt x="2963" y="126"/>
                  </a:lnTo>
                  <a:lnTo>
                    <a:pt x="2971" y="128"/>
                  </a:lnTo>
                  <a:lnTo>
                    <a:pt x="2979" y="128"/>
                  </a:lnTo>
                  <a:lnTo>
                    <a:pt x="2990" y="132"/>
                  </a:lnTo>
                  <a:lnTo>
                    <a:pt x="3000" y="132"/>
                  </a:lnTo>
                  <a:lnTo>
                    <a:pt x="3007" y="134"/>
                  </a:lnTo>
                  <a:lnTo>
                    <a:pt x="3013" y="134"/>
                  </a:lnTo>
                  <a:lnTo>
                    <a:pt x="3019" y="135"/>
                  </a:lnTo>
                  <a:lnTo>
                    <a:pt x="3028" y="137"/>
                  </a:lnTo>
                  <a:lnTo>
                    <a:pt x="3034" y="137"/>
                  </a:lnTo>
                  <a:lnTo>
                    <a:pt x="3045" y="141"/>
                  </a:lnTo>
                  <a:lnTo>
                    <a:pt x="3053" y="141"/>
                  </a:lnTo>
                  <a:lnTo>
                    <a:pt x="3065" y="145"/>
                  </a:lnTo>
                  <a:lnTo>
                    <a:pt x="3074" y="147"/>
                  </a:lnTo>
                  <a:lnTo>
                    <a:pt x="3078" y="147"/>
                  </a:lnTo>
                  <a:lnTo>
                    <a:pt x="3095" y="153"/>
                  </a:lnTo>
                  <a:lnTo>
                    <a:pt x="3101" y="153"/>
                  </a:lnTo>
                  <a:lnTo>
                    <a:pt x="3118" y="158"/>
                  </a:lnTo>
                  <a:lnTo>
                    <a:pt x="3124" y="158"/>
                  </a:lnTo>
                  <a:lnTo>
                    <a:pt x="3126" y="160"/>
                  </a:lnTo>
                  <a:lnTo>
                    <a:pt x="3143" y="166"/>
                  </a:lnTo>
                  <a:lnTo>
                    <a:pt x="3147" y="168"/>
                  </a:lnTo>
                  <a:lnTo>
                    <a:pt x="3154" y="170"/>
                  </a:lnTo>
                  <a:lnTo>
                    <a:pt x="3158" y="170"/>
                  </a:lnTo>
                  <a:lnTo>
                    <a:pt x="3250" y="193"/>
                  </a:lnTo>
                  <a:lnTo>
                    <a:pt x="3336" y="218"/>
                  </a:lnTo>
                  <a:lnTo>
                    <a:pt x="3416" y="243"/>
                  </a:lnTo>
                  <a:lnTo>
                    <a:pt x="3495" y="269"/>
                  </a:lnTo>
                  <a:lnTo>
                    <a:pt x="3652" y="327"/>
                  </a:lnTo>
                  <a:lnTo>
                    <a:pt x="3736" y="355"/>
                  </a:lnTo>
                  <a:lnTo>
                    <a:pt x="3826" y="384"/>
                  </a:lnTo>
                  <a:lnTo>
                    <a:pt x="4233" y="516"/>
                  </a:lnTo>
                  <a:lnTo>
                    <a:pt x="4638" y="648"/>
                  </a:lnTo>
                  <a:lnTo>
                    <a:pt x="4718" y="675"/>
                  </a:lnTo>
                  <a:lnTo>
                    <a:pt x="4795" y="698"/>
                  </a:lnTo>
                  <a:lnTo>
                    <a:pt x="4868" y="722"/>
                  </a:lnTo>
                  <a:lnTo>
                    <a:pt x="4935" y="749"/>
                  </a:lnTo>
                  <a:lnTo>
                    <a:pt x="5001" y="780"/>
                  </a:lnTo>
                  <a:lnTo>
                    <a:pt x="5065" y="814"/>
                  </a:lnTo>
                  <a:lnTo>
                    <a:pt x="5124" y="856"/>
                  </a:lnTo>
                  <a:lnTo>
                    <a:pt x="5152" y="883"/>
                  </a:lnTo>
                  <a:lnTo>
                    <a:pt x="5179" y="910"/>
                  </a:lnTo>
                  <a:lnTo>
                    <a:pt x="5248" y="990"/>
                  </a:lnTo>
                  <a:lnTo>
                    <a:pt x="5311" y="1070"/>
                  </a:lnTo>
                  <a:lnTo>
                    <a:pt x="5365" y="1156"/>
                  </a:lnTo>
                  <a:lnTo>
                    <a:pt x="5411" y="1244"/>
                  </a:lnTo>
                  <a:lnTo>
                    <a:pt x="5455" y="1336"/>
                  </a:lnTo>
                  <a:lnTo>
                    <a:pt x="5497" y="1428"/>
                  </a:lnTo>
                  <a:lnTo>
                    <a:pt x="5573" y="1611"/>
                  </a:lnTo>
                  <a:lnTo>
                    <a:pt x="5651" y="1797"/>
                  </a:lnTo>
                  <a:lnTo>
                    <a:pt x="5695" y="1887"/>
                  </a:lnTo>
                  <a:lnTo>
                    <a:pt x="5745" y="1975"/>
                  </a:lnTo>
                  <a:lnTo>
                    <a:pt x="5799" y="2061"/>
                  </a:lnTo>
                  <a:lnTo>
                    <a:pt x="5858" y="2143"/>
                  </a:lnTo>
                  <a:lnTo>
                    <a:pt x="5927" y="2225"/>
                  </a:lnTo>
                  <a:lnTo>
                    <a:pt x="5963" y="2263"/>
                  </a:lnTo>
                  <a:lnTo>
                    <a:pt x="6003" y="2300"/>
                  </a:lnTo>
                  <a:lnTo>
                    <a:pt x="6055" y="2342"/>
                  </a:lnTo>
                  <a:lnTo>
                    <a:pt x="6107" y="2380"/>
                  </a:lnTo>
                  <a:lnTo>
                    <a:pt x="6214" y="2451"/>
                  </a:lnTo>
                  <a:lnTo>
                    <a:pt x="6325" y="2516"/>
                  </a:lnTo>
                  <a:lnTo>
                    <a:pt x="6439" y="2575"/>
                  </a:lnTo>
                  <a:lnTo>
                    <a:pt x="6556" y="2630"/>
                  </a:lnTo>
                  <a:lnTo>
                    <a:pt x="6673" y="2688"/>
                  </a:lnTo>
                  <a:lnTo>
                    <a:pt x="6787" y="2747"/>
                  </a:lnTo>
                  <a:lnTo>
                    <a:pt x="6900" y="2812"/>
                  </a:lnTo>
                  <a:lnTo>
                    <a:pt x="7277" y="3049"/>
                  </a:lnTo>
                  <a:lnTo>
                    <a:pt x="7460" y="3173"/>
                  </a:lnTo>
                  <a:lnTo>
                    <a:pt x="7640" y="3303"/>
                  </a:lnTo>
                  <a:lnTo>
                    <a:pt x="7753" y="3393"/>
                  </a:lnTo>
                  <a:lnTo>
                    <a:pt x="7864" y="3483"/>
                  </a:lnTo>
                  <a:lnTo>
                    <a:pt x="7921" y="3525"/>
                  </a:lnTo>
                  <a:lnTo>
                    <a:pt x="7982" y="3565"/>
                  </a:lnTo>
                  <a:lnTo>
                    <a:pt x="8045" y="3603"/>
                  </a:lnTo>
                  <a:lnTo>
                    <a:pt x="8114" y="3634"/>
                  </a:lnTo>
                  <a:lnTo>
                    <a:pt x="8261" y="3689"/>
                  </a:lnTo>
                  <a:lnTo>
                    <a:pt x="8412" y="3737"/>
                  </a:lnTo>
                  <a:lnTo>
                    <a:pt x="8565" y="3783"/>
                  </a:lnTo>
                  <a:lnTo>
                    <a:pt x="8720" y="3825"/>
                  </a:lnTo>
                  <a:lnTo>
                    <a:pt x="9028" y="3911"/>
                  </a:lnTo>
                  <a:lnTo>
                    <a:pt x="9179" y="3959"/>
                  </a:lnTo>
                  <a:lnTo>
                    <a:pt x="9323" y="4014"/>
                  </a:lnTo>
                  <a:lnTo>
                    <a:pt x="9345" y="4024"/>
                  </a:lnTo>
                  <a:lnTo>
                    <a:pt x="9493" y="4064"/>
                  </a:lnTo>
                  <a:lnTo>
                    <a:pt x="9636" y="4106"/>
                  </a:lnTo>
                  <a:lnTo>
                    <a:pt x="9919" y="4194"/>
                  </a:lnTo>
                  <a:lnTo>
                    <a:pt x="10061" y="4236"/>
                  </a:lnTo>
                  <a:lnTo>
                    <a:pt x="10206" y="4274"/>
                  </a:lnTo>
                  <a:lnTo>
                    <a:pt x="10357" y="4309"/>
                  </a:lnTo>
                  <a:lnTo>
                    <a:pt x="10512" y="4334"/>
                  </a:lnTo>
                  <a:lnTo>
                    <a:pt x="10516" y="4318"/>
                  </a:lnTo>
                  <a:lnTo>
                    <a:pt x="10361" y="4294"/>
                  </a:lnTo>
                  <a:lnTo>
                    <a:pt x="10210" y="4259"/>
                  </a:lnTo>
                  <a:lnTo>
                    <a:pt x="10064" y="4221"/>
                  </a:lnTo>
                  <a:lnTo>
                    <a:pt x="9923" y="4179"/>
                  </a:lnTo>
                  <a:lnTo>
                    <a:pt x="9640" y="4091"/>
                  </a:lnTo>
                  <a:lnTo>
                    <a:pt x="9497" y="4049"/>
                  </a:lnTo>
                  <a:lnTo>
                    <a:pt x="9349" y="4009"/>
                  </a:lnTo>
                  <a:lnTo>
                    <a:pt x="9330" y="3999"/>
                  </a:lnTo>
                  <a:lnTo>
                    <a:pt x="9183" y="3944"/>
                  </a:lnTo>
                  <a:lnTo>
                    <a:pt x="9032" y="3896"/>
                  </a:lnTo>
                  <a:lnTo>
                    <a:pt x="8724" y="3810"/>
                  </a:lnTo>
                  <a:lnTo>
                    <a:pt x="8569" y="3768"/>
                  </a:lnTo>
                  <a:lnTo>
                    <a:pt x="8416" y="3722"/>
                  </a:lnTo>
                  <a:lnTo>
                    <a:pt x="8265" y="3674"/>
                  </a:lnTo>
                  <a:lnTo>
                    <a:pt x="8122" y="3619"/>
                  </a:lnTo>
                  <a:lnTo>
                    <a:pt x="8053" y="3588"/>
                  </a:lnTo>
                  <a:lnTo>
                    <a:pt x="7990" y="3554"/>
                  </a:lnTo>
                  <a:lnTo>
                    <a:pt x="7929" y="3514"/>
                  </a:lnTo>
                  <a:lnTo>
                    <a:pt x="7871" y="3472"/>
                  </a:lnTo>
                  <a:lnTo>
                    <a:pt x="7762" y="3382"/>
                  </a:lnTo>
                  <a:lnTo>
                    <a:pt x="7648" y="3292"/>
                  </a:lnTo>
                  <a:lnTo>
                    <a:pt x="7468" y="3162"/>
                  </a:lnTo>
                  <a:lnTo>
                    <a:pt x="7284" y="3038"/>
                  </a:lnTo>
                  <a:lnTo>
                    <a:pt x="6908" y="2800"/>
                  </a:lnTo>
                  <a:lnTo>
                    <a:pt x="6795" y="2735"/>
                  </a:lnTo>
                  <a:lnTo>
                    <a:pt x="6680" y="2672"/>
                  </a:lnTo>
                  <a:lnTo>
                    <a:pt x="6564" y="2615"/>
                  </a:lnTo>
                  <a:lnTo>
                    <a:pt x="6447" y="2560"/>
                  </a:lnTo>
                  <a:lnTo>
                    <a:pt x="6332" y="2500"/>
                  </a:lnTo>
                  <a:lnTo>
                    <a:pt x="6221" y="2439"/>
                  </a:lnTo>
                  <a:lnTo>
                    <a:pt x="6114" y="2368"/>
                  </a:lnTo>
                  <a:lnTo>
                    <a:pt x="6063" y="2330"/>
                  </a:lnTo>
                  <a:lnTo>
                    <a:pt x="6015" y="2288"/>
                  </a:lnTo>
                  <a:lnTo>
                    <a:pt x="5975" y="2252"/>
                  </a:lnTo>
                  <a:lnTo>
                    <a:pt x="5938" y="2214"/>
                  </a:lnTo>
                  <a:lnTo>
                    <a:pt x="5869" y="2135"/>
                  </a:lnTo>
                  <a:lnTo>
                    <a:pt x="5810" y="2053"/>
                  </a:lnTo>
                  <a:lnTo>
                    <a:pt x="5757" y="1967"/>
                  </a:lnTo>
                  <a:lnTo>
                    <a:pt x="5711" y="1879"/>
                  </a:lnTo>
                  <a:lnTo>
                    <a:pt x="5667" y="1789"/>
                  </a:lnTo>
                  <a:lnTo>
                    <a:pt x="5588" y="1604"/>
                  </a:lnTo>
                  <a:lnTo>
                    <a:pt x="5512" y="1420"/>
                  </a:lnTo>
                  <a:lnTo>
                    <a:pt x="5470" y="1328"/>
                  </a:lnTo>
                  <a:lnTo>
                    <a:pt x="5426" y="1237"/>
                  </a:lnTo>
                  <a:lnTo>
                    <a:pt x="5376" y="1149"/>
                  </a:lnTo>
                  <a:lnTo>
                    <a:pt x="5323" y="1063"/>
                  </a:lnTo>
                  <a:lnTo>
                    <a:pt x="5260" y="979"/>
                  </a:lnTo>
                  <a:lnTo>
                    <a:pt x="5191" y="898"/>
                  </a:lnTo>
                  <a:lnTo>
                    <a:pt x="5164" y="871"/>
                  </a:lnTo>
                  <a:lnTo>
                    <a:pt x="5135" y="845"/>
                  </a:lnTo>
                  <a:lnTo>
                    <a:pt x="5072" y="803"/>
                  </a:lnTo>
                  <a:lnTo>
                    <a:pt x="5009" y="764"/>
                  </a:lnTo>
                  <a:lnTo>
                    <a:pt x="4942" y="734"/>
                  </a:lnTo>
                  <a:lnTo>
                    <a:pt x="4871" y="707"/>
                  </a:lnTo>
                  <a:lnTo>
                    <a:pt x="4799" y="682"/>
                  </a:lnTo>
                  <a:lnTo>
                    <a:pt x="4722" y="659"/>
                  </a:lnTo>
                  <a:lnTo>
                    <a:pt x="4642" y="633"/>
                  </a:lnTo>
                  <a:lnTo>
                    <a:pt x="4237" y="501"/>
                  </a:lnTo>
                  <a:lnTo>
                    <a:pt x="3829" y="369"/>
                  </a:lnTo>
                  <a:lnTo>
                    <a:pt x="3740" y="340"/>
                  </a:lnTo>
                  <a:lnTo>
                    <a:pt x="3655" y="311"/>
                  </a:lnTo>
                  <a:lnTo>
                    <a:pt x="3499" y="254"/>
                  </a:lnTo>
                  <a:lnTo>
                    <a:pt x="3420" y="227"/>
                  </a:lnTo>
                  <a:lnTo>
                    <a:pt x="3340" y="202"/>
                  </a:lnTo>
                  <a:lnTo>
                    <a:pt x="3254" y="178"/>
                  </a:lnTo>
                  <a:lnTo>
                    <a:pt x="3158" y="155"/>
                  </a:lnTo>
                  <a:lnTo>
                    <a:pt x="3151" y="151"/>
                  </a:lnTo>
                  <a:lnTo>
                    <a:pt x="3133" y="145"/>
                  </a:lnTo>
                  <a:lnTo>
                    <a:pt x="3130" y="143"/>
                  </a:lnTo>
                  <a:lnTo>
                    <a:pt x="3122" y="143"/>
                  </a:lnTo>
                  <a:lnTo>
                    <a:pt x="3105" y="137"/>
                  </a:lnTo>
                  <a:lnTo>
                    <a:pt x="3099" y="137"/>
                  </a:lnTo>
                  <a:lnTo>
                    <a:pt x="3082" y="132"/>
                  </a:lnTo>
                  <a:lnTo>
                    <a:pt x="3074" y="132"/>
                  </a:lnTo>
                  <a:lnTo>
                    <a:pt x="3068" y="130"/>
                  </a:lnTo>
                  <a:lnTo>
                    <a:pt x="3057" y="126"/>
                  </a:lnTo>
                  <a:lnTo>
                    <a:pt x="3049" y="126"/>
                  </a:lnTo>
                  <a:lnTo>
                    <a:pt x="3044" y="124"/>
                  </a:lnTo>
                  <a:lnTo>
                    <a:pt x="3034" y="122"/>
                  </a:lnTo>
                  <a:lnTo>
                    <a:pt x="3028" y="122"/>
                  </a:lnTo>
                  <a:lnTo>
                    <a:pt x="3017" y="118"/>
                  </a:lnTo>
                  <a:lnTo>
                    <a:pt x="3007" y="118"/>
                  </a:lnTo>
                  <a:lnTo>
                    <a:pt x="3000" y="116"/>
                  </a:lnTo>
                  <a:lnTo>
                    <a:pt x="2994" y="116"/>
                  </a:lnTo>
                  <a:lnTo>
                    <a:pt x="2988" y="114"/>
                  </a:lnTo>
                  <a:lnTo>
                    <a:pt x="2979" y="113"/>
                  </a:lnTo>
                  <a:lnTo>
                    <a:pt x="2971" y="113"/>
                  </a:lnTo>
                  <a:lnTo>
                    <a:pt x="2963" y="111"/>
                  </a:lnTo>
                  <a:lnTo>
                    <a:pt x="2956" y="111"/>
                  </a:lnTo>
                  <a:lnTo>
                    <a:pt x="2948" y="109"/>
                  </a:lnTo>
                  <a:lnTo>
                    <a:pt x="2940" y="109"/>
                  </a:lnTo>
                  <a:lnTo>
                    <a:pt x="2933" y="107"/>
                  </a:lnTo>
                  <a:lnTo>
                    <a:pt x="2923" y="107"/>
                  </a:lnTo>
                  <a:lnTo>
                    <a:pt x="2915" y="105"/>
                  </a:lnTo>
                  <a:lnTo>
                    <a:pt x="2908" y="105"/>
                  </a:lnTo>
                  <a:lnTo>
                    <a:pt x="2900" y="103"/>
                  </a:lnTo>
                  <a:lnTo>
                    <a:pt x="2891" y="103"/>
                  </a:lnTo>
                  <a:lnTo>
                    <a:pt x="2883" y="101"/>
                  </a:lnTo>
                  <a:lnTo>
                    <a:pt x="2873" y="101"/>
                  </a:lnTo>
                  <a:lnTo>
                    <a:pt x="2866" y="99"/>
                  </a:lnTo>
                  <a:lnTo>
                    <a:pt x="2856" y="99"/>
                  </a:lnTo>
                  <a:lnTo>
                    <a:pt x="2849" y="97"/>
                  </a:lnTo>
                  <a:lnTo>
                    <a:pt x="2841" y="97"/>
                  </a:lnTo>
                  <a:lnTo>
                    <a:pt x="2835" y="95"/>
                  </a:lnTo>
                  <a:lnTo>
                    <a:pt x="2816" y="95"/>
                  </a:lnTo>
                  <a:lnTo>
                    <a:pt x="2806" y="93"/>
                  </a:lnTo>
                  <a:lnTo>
                    <a:pt x="2778" y="93"/>
                  </a:lnTo>
                  <a:lnTo>
                    <a:pt x="2770" y="91"/>
                  </a:lnTo>
                  <a:lnTo>
                    <a:pt x="2703" y="91"/>
                  </a:lnTo>
                  <a:lnTo>
                    <a:pt x="2694" y="90"/>
                  </a:lnTo>
                  <a:lnTo>
                    <a:pt x="2497" y="90"/>
                  </a:lnTo>
                  <a:lnTo>
                    <a:pt x="2485" y="88"/>
                  </a:lnTo>
                  <a:lnTo>
                    <a:pt x="2436" y="88"/>
                  </a:lnTo>
                  <a:lnTo>
                    <a:pt x="2422" y="86"/>
                  </a:lnTo>
                  <a:lnTo>
                    <a:pt x="2395" y="86"/>
                  </a:lnTo>
                  <a:lnTo>
                    <a:pt x="2380" y="84"/>
                  </a:lnTo>
                  <a:lnTo>
                    <a:pt x="2367" y="84"/>
                  </a:lnTo>
                  <a:lnTo>
                    <a:pt x="2353" y="82"/>
                  </a:lnTo>
                  <a:lnTo>
                    <a:pt x="2325" y="82"/>
                  </a:lnTo>
                  <a:lnTo>
                    <a:pt x="2315" y="80"/>
                  </a:lnTo>
                  <a:lnTo>
                    <a:pt x="2302" y="80"/>
                  </a:lnTo>
                  <a:lnTo>
                    <a:pt x="2256" y="74"/>
                  </a:lnTo>
                  <a:lnTo>
                    <a:pt x="2241" y="74"/>
                  </a:lnTo>
                  <a:lnTo>
                    <a:pt x="2229" y="72"/>
                  </a:lnTo>
                  <a:lnTo>
                    <a:pt x="2181" y="67"/>
                  </a:lnTo>
                  <a:lnTo>
                    <a:pt x="2164" y="65"/>
                  </a:lnTo>
                  <a:lnTo>
                    <a:pt x="2118" y="59"/>
                  </a:lnTo>
                  <a:lnTo>
                    <a:pt x="2101" y="57"/>
                  </a:lnTo>
                  <a:lnTo>
                    <a:pt x="2086" y="55"/>
                  </a:lnTo>
                  <a:lnTo>
                    <a:pt x="2068" y="53"/>
                  </a:lnTo>
                  <a:lnTo>
                    <a:pt x="2055" y="51"/>
                  </a:lnTo>
                  <a:lnTo>
                    <a:pt x="2038" y="48"/>
                  </a:lnTo>
                  <a:lnTo>
                    <a:pt x="1952" y="38"/>
                  </a:lnTo>
                  <a:lnTo>
                    <a:pt x="1935" y="34"/>
                  </a:lnTo>
                  <a:lnTo>
                    <a:pt x="1914" y="32"/>
                  </a:lnTo>
                  <a:lnTo>
                    <a:pt x="1896" y="30"/>
                  </a:lnTo>
                  <a:lnTo>
                    <a:pt x="1801" y="21"/>
                  </a:lnTo>
                  <a:lnTo>
                    <a:pt x="1780" y="19"/>
                  </a:lnTo>
                  <a:lnTo>
                    <a:pt x="1761" y="17"/>
                  </a:lnTo>
                  <a:lnTo>
                    <a:pt x="1676" y="9"/>
                  </a:lnTo>
                  <a:lnTo>
                    <a:pt x="1655" y="9"/>
                  </a:lnTo>
                  <a:lnTo>
                    <a:pt x="1610" y="5"/>
                  </a:lnTo>
                  <a:lnTo>
                    <a:pt x="1587" y="5"/>
                  </a:lnTo>
                  <a:lnTo>
                    <a:pt x="1564" y="4"/>
                  </a:lnTo>
                  <a:lnTo>
                    <a:pt x="1541" y="4"/>
                  </a:lnTo>
                  <a:lnTo>
                    <a:pt x="1516" y="2"/>
                  </a:lnTo>
                  <a:lnTo>
                    <a:pt x="1430" y="2"/>
                  </a:lnTo>
                  <a:lnTo>
                    <a:pt x="1403" y="0"/>
                  </a:lnTo>
                  <a:lnTo>
                    <a:pt x="986" y="0"/>
                  </a:lnTo>
                  <a:lnTo>
                    <a:pt x="956" y="2"/>
                  </a:lnTo>
                  <a:lnTo>
                    <a:pt x="894" y="2"/>
                  </a:lnTo>
                  <a:lnTo>
                    <a:pt x="864" y="4"/>
                  </a:lnTo>
                  <a:lnTo>
                    <a:pt x="801" y="4"/>
                  </a:lnTo>
                  <a:lnTo>
                    <a:pt x="770" y="5"/>
                  </a:lnTo>
                  <a:lnTo>
                    <a:pt x="705" y="5"/>
                  </a:lnTo>
                  <a:lnTo>
                    <a:pt x="673" y="7"/>
                  </a:lnTo>
                  <a:lnTo>
                    <a:pt x="640" y="7"/>
                  </a:lnTo>
                  <a:lnTo>
                    <a:pt x="608" y="9"/>
                  </a:lnTo>
                  <a:lnTo>
                    <a:pt x="573" y="11"/>
                  </a:lnTo>
                  <a:lnTo>
                    <a:pt x="539" y="11"/>
                  </a:lnTo>
                  <a:lnTo>
                    <a:pt x="506" y="13"/>
                  </a:lnTo>
                  <a:lnTo>
                    <a:pt x="472" y="13"/>
                  </a:lnTo>
                  <a:lnTo>
                    <a:pt x="437" y="15"/>
                  </a:lnTo>
                  <a:lnTo>
                    <a:pt x="401" y="17"/>
                  </a:lnTo>
                  <a:lnTo>
                    <a:pt x="367" y="17"/>
                  </a:lnTo>
                  <a:lnTo>
                    <a:pt x="330" y="19"/>
                  </a:lnTo>
                  <a:lnTo>
                    <a:pt x="296" y="21"/>
                  </a:lnTo>
                  <a:lnTo>
                    <a:pt x="260" y="23"/>
                  </a:lnTo>
                  <a:lnTo>
                    <a:pt x="223" y="23"/>
                  </a:lnTo>
                  <a:lnTo>
                    <a:pt x="151" y="26"/>
                  </a:lnTo>
                  <a:lnTo>
                    <a:pt x="112" y="28"/>
                  </a:lnTo>
                  <a:lnTo>
                    <a:pt x="76" y="30"/>
                  </a:lnTo>
                  <a:lnTo>
                    <a:pt x="0" y="34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Freeform 31">
              <a:extLst>
                <a:ext uri="{FF2B5EF4-FFF2-40B4-BE49-F238E27FC236}">
                  <a16:creationId xmlns:a16="http://schemas.microsoft.com/office/drawing/2014/main" id="{8D8E67A7-6DDE-A3C4-17D8-58EC52CB08D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4663" y="3738564"/>
              <a:ext cx="7999412" cy="2873375"/>
            </a:xfrm>
            <a:custGeom>
              <a:avLst/>
              <a:gdLst>
                <a:gd name="T0" fmla="*/ 750 w 10530"/>
                <a:gd name="T1" fmla="*/ 17 h 4607"/>
                <a:gd name="T2" fmla="*/ 1046 w 10530"/>
                <a:gd name="T3" fmla="*/ 65 h 4607"/>
                <a:gd name="T4" fmla="*/ 1159 w 10530"/>
                <a:gd name="T5" fmla="*/ 142 h 4607"/>
                <a:gd name="T6" fmla="*/ 1234 w 10530"/>
                <a:gd name="T7" fmla="*/ 352 h 4607"/>
                <a:gd name="T8" fmla="*/ 1282 w 10530"/>
                <a:gd name="T9" fmla="*/ 484 h 4607"/>
                <a:gd name="T10" fmla="*/ 1421 w 10530"/>
                <a:gd name="T11" fmla="*/ 771 h 4607"/>
                <a:gd name="T12" fmla="*/ 1469 w 10530"/>
                <a:gd name="T13" fmla="*/ 849 h 4607"/>
                <a:gd name="T14" fmla="*/ 1555 w 10530"/>
                <a:gd name="T15" fmla="*/ 1166 h 4607"/>
                <a:gd name="T16" fmla="*/ 1635 w 10530"/>
                <a:gd name="T17" fmla="*/ 1340 h 4607"/>
                <a:gd name="T18" fmla="*/ 1792 w 10530"/>
                <a:gd name="T19" fmla="*/ 1476 h 4607"/>
                <a:gd name="T20" fmla="*/ 1953 w 10530"/>
                <a:gd name="T21" fmla="*/ 1573 h 4607"/>
                <a:gd name="T22" fmla="*/ 2259 w 10530"/>
                <a:gd name="T23" fmla="*/ 1723 h 4607"/>
                <a:gd name="T24" fmla="*/ 2375 w 10530"/>
                <a:gd name="T25" fmla="*/ 1788 h 4607"/>
                <a:gd name="T26" fmla="*/ 2746 w 10530"/>
                <a:gd name="T27" fmla="*/ 1807 h 4607"/>
                <a:gd name="T28" fmla="*/ 3033 w 10530"/>
                <a:gd name="T29" fmla="*/ 1826 h 4607"/>
                <a:gd name="T30" fmla="*/ 3169 w 10530"/>
                <a:gd name="T31" fmla="*/ 1902 h 4607"/>
                <a:gd name="T32" fmla="*/ 3362 w 10530"/>
                <a:gd name="T33" fmla="*/ 2019 h 4607"/>
                <a:gd name="T34" fmla="*/ 3893 w 10530"/>
                <a:gd name="T35" fmla="*/ 2204 h 4607"/>
                <a:gd name="T36" fmla="*/ 4457 w 10530"/>
                <a:gd name="T37" fmla="*/ 2547 h 4607"/>
                <a:gd name="T38" fmla="*/ 4765 w 10530"/>
                <a:gd name="T39" fmla="*/ 2709 h 4607"/>
                <a:gd name="T40" fmla="*/ 5455 w 10530"/>
                <a:gd name="T41" fmla="*/ 2925 h 4607"/>
                <a:gd name="T42" fmla="*/ 5909 w 10530"/>
                <a:gd name="T43" fmla="*/ 3034 h 4607"/>
                <a:gd name="T44" fmla="*/ 6190 w 10530"/>
                <a:gd name="T45" fmla="*/ 3141 h 4607"/>
                <a:gd name="T46" fmla="*/ 6939 w 10530"/>
                <a:gd name="T47" fmla="*/ 3573 h 4607"/>
                <a:gd name="T48" fmla="*/ 7578 w 10530"/>
                <a:gd name="T49" fmla="*/ 3915 h 4607"/>
                <a:gd name="T50" fmla="*/ 7851 w 10530"/>
                <a:gd name="T51" fmla="*/ 4005 h 4607"/>
                <a:gd name="T52" fmla="*/ 8224 w 10530"/>
                <a:gd name="T53" fmla="*/ 4080 h 4607"/>
                <a:gd name="T54" fmla="*/ 8616 w 10530"/>
                <a:gd name="T55" fmla="*/ 4254 h 4607"/>
                <a:gd name="T56" fmla="*/ 8958 w 10530"/>
                <a:gd name="T57" fmla="*/ 4344 h 4607"/>
                <a:gd name="T58" fmla="*/ 9851 w 10530"/>
                <a:gd name="T59" fmla="*/ 4485 h 4607"/>
                <a:gd name="T60" fmla="*/ 9516 w 10530"/>
                <a:gd name="T61" fmla="*/ 4411 h 4607"/>
                <a:gd name="T62" fmla="*/ 8857 w 10530"/>
                <a:gd name="T63" fmla="*/ 4311 h 4607"/>
                <a:gd name="T64" fmla="*/ 8494 w 10530"/>
                <a:gd name="T65" fmla="*/ 4179 h 4607"/>
                <a:gd name="T66" fmla="*/ 8169 w 10530"/>
                <a:gd name="T67" fmla="*/ 4047 h 4607"/>
                <a:gd name="T68" fmla="*/ 7794 w 10530"/>
                <a:gd name="T69" fmla="*/ 3977 h 4607"/>
                <a:gd name="T70" fmla="*/ 7438 w 10530"/>
                <a:gd name="T71" fmla="*/ 3831 h 4607"/>
                <a:gd name="T72" fmla="*/ 6740 w 10530"/>
                <a:gd name="T73" fmla="*/ 3441 h 4607"/>
                <a:gd name="T74" fmla="*/ 6197 w 10530"/>
                <a:gd name="T75" fmla="*/ 3126 h 4607"/>
                <a:gd name="T76" fmla="*/ 5912 w 10530"/>
                <a:gd name="T77" fmla="*/ 3019 h 4607"/>
                <a:gd name="T78" fmla="*/ 5459 w 10530"/>
                <a:gd name="T79" fmla="*/ 2910 h 4607"/>
                <a:gd name="T80" fmla="*/ 4773 w 10530"/>
                <a:gd name="T81" fmla="*/ 2694 h 4607"/>
                <a:gd name="T82" fmla="*/ 4465 w 10530"/>
                <a:gd name="T83" fmla="*/ 2535 h 4607"/>
                <a:gd name="T84" fmla="*/ 3897 w 10530"/>
                <a:gd name="T85" fmla="*/ 2189 h 4607"/>
                <a:gd name="T86" fmla="*/ 3369 w 10530"/>
                <a:gd name="T87" fmla="*/ 2004 h 4607"/>
                <a:gd name="T88" fmla="*/ 3180 w 10530"/>
                <a:gd name="T89" fmla="*/ 1891 h 4607"/>
                <a:gd name="T90" fmla="*/ 3037 w 10530"/>
                <a:gd name="T91" fmla="*/ 1811 h 4607"/>
                <a:gd name="T92" fmla="*/ 2746 w 10530"/>
                <a:gd name="T93" fmla="*/ 1791 h 4607"/>
                <a:gd name="T94" fmla="*/ 2379 w 10530"/>
                <a:gd name="T95" fmla="*/ 1772 h 4607"/>
                <a:gd name="T96" fmla="*/ 2266 w 10530"/>
                <a:gd name="T97" fmla="*/ 1707 h 4607"/>
                <a:gd name="T98" fmla="*/ 1960 w 10530"/>
                <a:gd name="T99" fmla="*/ 1562 h 4607"/>
                <a:gd name="T100" fmla="*/ 1800 w 10530"/>
                <a:gd name="T101" fmla="*/ 1464 h 4607"/>
                <a:gd name="T102" fmla="*/ 1647 w 10530"/>
                <a:gd name="T103" fmla="*/ 1333 h 4607"/>
                <a:gd name="T104" fmla="*/ 1536 w 10530"/>
                <a:gd name="T105" fmla="*/ 1015 h 4607"/>
                <a:gd name="T106" fmla="*/ 1471 w 10530"/>
                <a:gd name="T107" fmla="*/ 813 h 4607"/>
                <a:gd name="T108" fmla="*/ 1371 w 10530"/>
                <a:gd name="T109" fmla="*/ 618 h 4607"/>
                <a:gd name="T110" fmla="*/ 1280 w 10530"/>
                <a:gd name="T111" fmla="*/ 447 h 4607"/>
                <a:gd name="T112" fmla="*/ 1232 w 10530"/>
                <a:gd name="T113" fmla="*/ 291 h 4607"/>
                <a:gd name="T114" fmla="*/ 1171 w 10530"/>
                <a:gd name="T115" fmla="*/ 134 h 4607"/>
                <a:gd name="T116" fmla="*/ 1086 w 10530"/>
                <a:gd name="T117" fmla="*/ 65 h 4607"/>
                <a:gd name="T118" fmla="*/ 842 w 10530"/>
                <a:gd name="T119" fmla="*/ 8 h 4607"/>
                <a:gd name="T120" fmla="*/ 0 w 10530"/>
                <a:gd name="T121" fmla="*/ 12 h 4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530" h="4607">
                  <a:moveTo>
                    <a:pt x="0" y="27"/>
                  </a:moveTo>
                  <a:lnTo>
                    <a:pt x="366" y="15"/>
                  </a:lnTo>
                  <a:lnTo>
                    <a:pt x="658" y="15"/>
                  </a:lnTo>
                  <a:lnTo>
                    <a:pt x="750" y="17"/>
                  </a:lnTo>
                  <a:lnTo>
                    <a:pt x="842" y="23"/>
                  </a:lnTo>
                  <a:lnTo>
                    <a:pt x="926" y="34"/>
                  </a:lnTo>
                  <a:lnTo>
                    <a:pt x="1008" y="54"/>
                  </a:lnTo>
                  <a:lnTo>
                    <a:pt x="1046" y="65"/>
                  </a:lnTo>
                  <a:lnTo>
                    <a:pt x="1111" y="96"/>
                  </a:lnTo>
                  <a:lnTo>
                    <a:pt x="1138" y="117"/>
                  </a:lnTo>
                  <a:lnTo>
                    <a:pt x="1150" y="128"/>
                  </a:lnTo>
                  <a:lnTo>
                    <a:pt x="1159" y="142"/>
                  </a:lnTo>
                  <a:lnTo>
                    <a:pt x="1178" y="184"/>
                  </a:lnTo>
                  <a:lnTo>
                    <a:pt x="1197" y="235"/>
                  </a:lnTo>
                  <a:lnTo>
                    <a:pt x="1216" y="294"/>
                  </a:lnTo>
                  <a:lnTo>
                    <a:pt x="1234" y="352"/>
                  </a:lnTo>
                  <a:lnTo>
                    <a:pt x="1249" y="407"/>
                  </a:lnTo>
                  <a:lnTo>
                    <a:pt x="1264" y="453"/>
                  </a:lnTo>
                  <a:lnTo>
                    <a:pt x="1272" y="470"/>
                  </a:lnTo>
                  <a:lnTo>
                    <a:pt x="1282" y="484"/>
                  </a:lnTo>
                  <a:lnTo>
                    <a:pt x="1322" y="553"/>
                  </a:lnTo>
                  <a:lnTo>
                    <a:pt x="1356" y="625"/>
                  </a:lnTo>
                  <a:lnTo>
                    <a:pt x="1389" y="700"/>
                  </a:lnTo>
                  <a:lnTo>
                    <a:pt x="1421" y="771"/>
                  </a:lnTo>
                  <a:lnTo>
                    <a:pt x="1423" y="772"/>
                  </a:lnTo>
                  <a:lnTo>
                    <a:pt x="1442" y="793"/>
                  </a:lnTo>
                  <a:lnTo>
                    <a:pt x="1455" y="820"/>
                  </a:lnTo>
                  <a:lnTo>
                    <a:pt x="1469" y="849"/>
                  </a:lnTo>
                  <a:lnTo>
                    <a:pt x="1482" y="879"/>
                  </a:lnTo>
                  <a:lnTo>
                    <a:pt x="1503" y="946"/>
                  </a:lnTo>
                  <a:lnTo>
                    <a:pt x="1521" y="1019"/>
                  </a:lnTo>
                  <a:lnTo>
                    <a:pt x="1555" y="1166"/>
                  </a:lnTo>
                  <a:lnTo>
                    <a:pt x="1576" y="1231"/>
                  </a:lnTo>
                  <a:lnTo>
                    <a:pt x="1589" y="1264"/>
                  </a:lnTo>
                  <a:lnTo>
                    <a:pt x="1603" y="1292"/>
                  </a:lnTo>
                  <a:lnTo>
                    <a:pt x="1635" y="1340"/>
                  </a:lnTo>
                  <a:lnTo>
                    <a:pt x="1668" y="1380"/>
                  </a:lnTo>
                  <a:lnTo>
                    <a:pt x="1706" y="1415"/>
                  </a:lnTo>
                  <a:lnTo>
                    <a:pt x="1748" y="1445"/>
                  </a:lnTo>
                  <a:lnTo>
                    <a:pt x="1792" y="1476"/>
                  </a:lnTo>
                  <a:lnTo>
                    <a:pt x="1840" y="1505"/>
                  </a:lnTo>
                  <a:lnTo>
                    <a:pt x="1867" y="1520"/>
                  </a:lnTo>
                  <a:lnTo>
                    <a:pt x="1893" y="1537"/>
                  </a:lnTo>
                  <a:lnTo>
                    <a:pt x="1953" y="1573"/>
                  </a:lnTo>
                  <a:lnTo>
                    <a:pt x="1989" y="1596"/>
                  </a:lnTo>
                  <a:lnTo>
                    <a:pt x="2029" y="1617"/>
                  </a:lnTo>
                  <a:lnTo>
                    <a:pt x="2216" y="1702"/>
                  </a:lnTo>
                  <a:lnTo>
                    <a:pt x="2259" y="1723"/>
                  </a:lnTo>
                  <a:lnTo>
                    <a:pt x="2295" y="1740"/>
                  </a:lnTo>
                  <a:lnTo>
                    <a:pt x="2322" y="1757"/>
                  </a:lnTo>
                  <a:lnTo>
                    <a:pt x="2346" y="1776"/>
                  </a:lnTo>
                  <a:lnTo>
                    <a:pt x="2375" y="1788"/>
                  </a:lnTo>
                  <a:lnTo>
                    <a:pt x="2408" y="1797"/>
                  </a:lnTo>
                  <a:lnTo>
                    <a:pt x="2490" y="1807"/>
                  </a:lnTo>
                  <a:lnTo>
                    <a:pt x="2572" y="1809"/>
                  </a:lnTo>
                  <a:lnTo>
                    <a:pt x="2746" y="1807"/>
                  </a:lnTo>
                  <a:lnTo>
                    <a:pt x="2832" y="1807"/>
                  </a:lnTo>
                  <a:lnTo>
                    <a:pt x="2916" y="1809"/>
                  </a:lnTo>
                  <a:lnTo>
                    <a:pt x="2995" y="1818"/>
                  </a:lnTo>
                  <a:lnTo>
                    <a:pt x="3033" y="1826"/>
                  </a:lnTo>
                  <a:lnTo>
                    <a:pt x="3069" y="1835"/>
                  </a:lnTo>
                  <a:lnTo>
                    <a:pt x="3107" y="1853"/>
                  </a:lnTo>
                  <a:lnTo>
                    <a:pt x="3140" y="1876"/>
                  </a:lnTo>
                  <a:lnTo>
                    <a:pt x="3169" y="1902"/>
                  </a:lnTo>
                  <a:lnTo>
                    <a:pt x="3203" y="1929"/>
                  </a:lnTo>
                  <a:lnTo>
                    <a:pt x="3253" y="1962"/>
                  </a:lnTo>
                  <a:lnTo>
                    <a:pt x="3306" y="1992"/>
                  </a:lnTo>
                  <a:lnTo>
                    <a:pt x="3362" y="2019"/>
                  </a:lnTo>
                  <a:lnTo>
                    <a:pt x="3419" y="2042"/>
                  </a:lnTo>
                  <a:lnTo>
                    <a:pt x="3578" y="2097"/>
                  </a:lnTo>
                  <a:lnTo>
                    <a:pt x="3738" y="2149"/>
                  </a:lnTo>
                  <a:lnTo>
                    <a:pt x="3893" y="2204"/>
                  </a:lnTo>
                  <a:lnTo>
                    <a:pt x="3968" y="2237"/>
                  </a:lnTo>
                  <a:lnTo>
                    <a:pt x="4042" y="2271"/>
                  </a:lnTo>
                  <a:lnTo>
                    <a:pt x="4400" y="2506"/>
                  </a:lnTo>
                  <a:lnTo>
                    <a:pt x="4457" y="2547"/>
                  </a:lnTo>
                  <a:lnTo>
                    <a:pt x="4515" y="2583"/>
                  </a:lnTo>
                  <a:lnTo>
                    <a:pt x="4576" y="2619"/>
                  </a:lnTo>
                  <a:lnTo>
                    <a:pt x="4637" y="2652"/>
                  </a:lnTo>
                  <a:lnTo>
                    <a:pt x="4765" y="2709"/>
                  </a:lnTo>
                  <a:lnTo>
                    <a:pt x="4899" y="2761"/>
                  </a:lnTo>
                  <a:lnTo>
                    <a:pt x="5035" y="2807"/>
                  </a:lnTo>
                  <a:lnTo>
                    <a:pt x="5172" y="2849"/>
                  </a:lnTo>
                  <a:lnTo>
                    <a:pt x="5455" y="2925"/>
                  </a:lnTo>
                  <a:lnTo>
                    <a:pt x="5606" y="2961"/>
                  </a:lnTo>
                  <a:lnTo>
                    <a:pt x="5683" y="2979"/>
                  </a:lnTo>
                  <a:lnTo>
                    <a:pt x="5757" y="2996"/>
                  </a:lnTo>
                  <a:lnTo>
                    <a:pt x="5909" y="3034"/>
                  </a:lnTo>
                  <a:lnTo>
                    <a:pt x="5981" y="3055"/>
                  </a:lnTo>
                  <a:lnTo>
                    <a:pt x="6052" y="3080"/>
                  </a:lnTo>
                  <a:lnTo>
                    <a:pt x="6121" y="3109"/>
                  </a:lnTo>
                  <a:lnTo>
                    <a:pt x="6190" y="3141"/>
                  </a:lnTo>
                  <a:lnTo>
                    <a:pt x="6320" y="3210"/>
                  </a:lnTo>
                  <a:lnTo>
                    <a:pt x="6526" y="3330"/>
                  </a:lnTo>
                  <a:lnTo>
                    <a:pt x="6733" y="3453"/>
                  </a:lnTo>
                  <a:lnTo>
                    <a:pt x="6939" y="3573"/>
                  </a:lnTo>
                  <a:lnTo>
                    <a:pt x="7149" y="3692"/>
                  </a:lnTo>
                  <a:lnTo>
                    <a:pt x="7287" y="3770"/>
                  </a:lnTo>
                  <a:lnTo>
                    <a:pt x="7430" y="3847"/>
                  </a:lnTo>
                  <a:lnTo>
                    <a:pt x="7578" y="3915"/>
                  </a:lnTo>
                  <a:lnTo>
                    <a:pt x="7656" y="3946"/>
                  </a:lnTo>
                  <a:lnTo>
                    <a:pt x="7731" y="3975"/>
                  </a:lnTo>
                  <a:lnTo>
                    <a:pt x="7790" y="3992"/>
                  </a:lnTo>
                  <a:lnTo>
                    <a:pt x="7851" y="4005"/>
                  </a:lnTo>
                  <a:lnTo>
                    <a:pt x="7977" y="4028"/>
                  </a:lnTo>
                  <a:lnTo>
                    <a:pt x="8103" y="4049"/>
                  </a:lnTo>
                  <a:lnTo>
                    <a:pt x="8165" y="4063"/>
                  </a:lnTo>
                  <a:lnTo>
                    <a:pt x="8224" y="4080"/>
                  </a:lnTo>
                  <a:lnTo>
                    <a:pt x="8293" y="4105"/>
                  </a:lnTo>
                  <a:lnTo>
                    <a:pt x="8356" y="4133"/>
                  </a:lnTo>
                  <a:lnTo>
                    <a:pt x="8486" y="4195"/>
                  </a:lnTo>
                  <a:lnTo>
                    <a:pt x="8616" y="4254"/>
                  </a:lnTo>
                  <a:lnTo>
                    <a:pt x="8687" y="4281"/>
                  </a:lnTo>
                  <a:lnTo>
                    <a:pt x="8755" y="4303"/>
                  </a:lnTo>
                  <a:lnTo>
                    <a:pt x="8853" y="4326"/>
                  </a:lnTo>
                  <a:lnTo>
                    <a:pt x="8958" y="4344"/>
                  </a:lnTo>
                  <a:lnTo>
                    <a:pt x="9067" y="4357"/>
                  </a:lnTo>
                  <a:lnTo>
                    <a:pt x="9170" y="4368"/>
                  </a:lnTo>
                  <a:lnTo>
                    <a:pt x="9513" y="4426"/>
                  </a:lnTo>
                  <a:lnTo>
                    <a:pt x="9851" y="4485"/>
                  </a:lnTo>
                  <a:lnTo>
                    <a:pt x="10526" y="4607"/>
                  </a:lnTo>
                  <a:lnTo>
                    <a:pt x="10530" y="4592"/>
                  </a:lnTo>
                  <a:lnTo>
                    <a:pt x="9855" y="4470"/>
                  </a:lnTo>
                  <a:lnTo>
                    <a:pt x="9516" y="4411"/>
                  </a:lnTo>
                  <a:lnTo>
                    <a:pt x="9174" y="4353"/>
                  </a:lnTo>
                  <a:lnTo>
                    <a:pt x="9067" y="4342"/>
                  </a:lnTo>
                  <a:lnTo>
                    <a:pt x="8962" y="4328"/>
                  </a:lnTo>
                  <a:lnTo>
                    <a:pt x="8857" y="4311"/>
                  </a:lnTo>
                  <a:lnTo>
                    <a:pt x="8759" y="4288"/>
                  </a:lnTo>
                  <a:lnTo>
                    <a:pt x="8690" y="4265"/>
                  </a:lnTo>
                  <a:lnTo>
                    <a:pt x="8624" y="4238"/>
                  </a:lnTo>
                  <a:lnTo>
                    <a:pt x="8494" y="4179"/>
                  </a:lnTo>
                  <a:lnTo>
                    <a:pt x="8364" y="4118"/>
                  </a:lnTo>
                  <a:lnTo>
                    <a:pt x="8297" y="4089"/>
                  </a:lnTo>
                  <a:lnTo>
                    <a:pt x="8228" y="4065"/>
                  </a:lnTo>
                  <a:lnTo>
                    <a:pt x="8169" y="4047"/>
                  </a:lnTo>
                  <a:lnTo>
                    <a:pt x="8107" y="4034"/>
                  </a:lnTo>
                  <a:lnTo>
                    <a:pt x="7981" y="4013"/>
                  </a:lnTo>
                  <a:lnTo>
                    <a:pt x="7855" y="3990"/>
                  </a:lnTo>
                  <a:lnTo>
                    <a:pt x="7794" y="3977"/>
                  </a:lnTo>
                  <a:lnTo>
                    <a:pt x="7734" y="3959"/>
                  </a:lnTo>
                  <a:lnTo>
                    <a:pt x="7660" y="3931"/>
                  </a:lnTo>
                  <a:lnTo>
                    <a:pt x="7585" y="3900"/>
                  </a:lnTo>
                  <a:lnTo>
                    <a:pt x="7438" y="3831"/>
                  </a:lnTo>
                  <a:lnTo>
                    <a:pt x="7295" y="3755"/>
                  </a:lnTo>
                  <a:lnTo>
                    <a:pt x="7157" y="3680"/>
                  </a:lnTo>
                  <a:lnTo>
                    <a:pt x="6947" y="3562"/>
                  </a:lnTo>
                  <a:lnTo>
                    <a:pt x="6740" y="3441"/>
                  </a:lnTo>
                  <a:lnTo>
                    <a:pt x="6534" y="3319"/>
                  </a:lnTo>
                  <a:lnTo>
                    <a:pt x="6327" y="3198"/>
                  </a:lnTo>
                  <a:lnTo>
                    <a:pt x="6262" y="3160"/>
                  </a:lnTo>
                  <a:lnTo>
                    <a:pt x="6197" y="3126"/>
                  </a:lnTo>
                  <a:lnTo>
                    <a:pt x="6128" y="3093"/>
                  </a:lnTo>
                  <a:lnTo>
                    <a:pt x="6056" y="3065"/>
                  </a:lnTo>
                  <a:lnTo>
                    <a:pt x="5985" y="3040"/>
                  </a:lnTo>
                  <a:lnTo>
                    <a:pt x="5912" y="3019"/>
                  </a:lnTo>
                  <a:lnTo>
                    <a:pt x="5761" y="2981"/>
                  </a:lnTo>
                  <a:lnTo>
                    <a:pt x="5687" y="2963"/>
                  </a:lnTo>
                  <a:lnTo>
                    <a:pt x="5610" y="2946"/>
                  </a:lnTo>
                  <a:lnTo>
                    <a:pt x="5459" y="2910"/>
                  </a:lnTo>
                  <a:lnTo>
                    <a:pt x="5176" y="2833"/>
                  </a:lnTo>
                  <a:lnTo>
                    <a:pt x="5039" y="2791"/>
                  </a:lnTo>
                  <a:lnTo>
                    <a:pt x="4903" y="2745"/>
                  </a:lnTo>
                  <a:lnTo>
                    <a:pt x="4773" y="2694"/>
                  </a:lnTo>
                  <a:lnTo>
                    <a:pt x="4645" y="2636"/>
                  </a:lnTo>
                  <a:lnTo>
                    <a:pt x="4584" y="2606"/>
                  </a:lnTo>
                  <a:lnTo>
                    <a:pt x="4522" y="2571"/>
                  </a:lnTo>
                  <a:lnTo>
                    <a:pt x="4465" y="2535"/>
                  </a:lnTo>
                  <a:lnTo>
                    <a:pt x="4408" y="2495"/>
                  </a:lnTo>
                  <a:lnTo>
                    <a:pt x="4050" y="2260"/>
                  </a:lnTo>
                  <a:lnTo>
                    <a:pt x="3976" y="2222"/>
                  </a:lnTo>
                  <a:lnTo>
                    <a:pt x="3897" y="2189"/>
                  </a:lnTo>
                  <a:lnTo>
                    <a:pt x="3742" y="2134"/>
                  </a:lnTo>
                  <a:lnTo>
                    <a:pt x="3582" y="2082"/>
                  </a:lnTo>
                  <a:lnTo>
                    <a:pt x="3423" y="2027"/>
                  </a:lnTo>
                  <a:lnTo>
                    <a:pt x="3369" y="2004"/>
                  </a:lnTo>
                  <a:lnTo>
                    <a:pt x="3314" y="1977"/>
                  </a:lnTo>
                  <a:lnTo>
                    <a:pt x="3260" y="1950"/>
                  </a:lnTo>
                  <a:lnTo>
                    <a:pt x="3211" y="1918"/>
                  </a:lnTo>
                  <a:lnTo>
                    <a:pt x="3180" y="1891"/>
                  </a:lnTo>
                  <a:lnTo>
                    <a:pt x="3148" y="1864"/>
                  </a:lnTo>
                  <a:lnTo>
                    <a:pt x="3115" y="1841"/>
                  </a:lnTo>
                  <a:lnTo>
                    <a:pt x="3073" y="1820"/>
                  </a:lnTo>
                  <a:lnTo>
                    <a:pt x="3037" y="1811"/>
                  </a:lnTo>
                  <a:lnTo>
                    <a:pt x="2998" y="1803"/>
                  </a:lnTo>
                  <a:lnTo>
                    <a:pt x="2916" y="1793"/>
                  </a:lnTo>
                  <a:lnTo>
                    <a:pt x="2832" y="1791"/>
                  </a:lnTo>
                  <a:lnTo>
                    <a:pt x="2746" y="1791"/>
                  </a:lnTo>
                  <a:lnTo>
                    <a:pt x="2572" y="1793"/>
                  </a:lnTo>
                  <a:lnTo>
                    <a:pt x="2490" y="1791"/>
                  </a:lnTo>
                  <a:lnTo>
                    <a:pt x="2411" y="1782"/>
                  </a:lnTo>
                  <a:lnTo>
                    <a:pt x="2379" y="1772"/>
                  </a:lnTo>
                  <a:lnTo>
                    <a:pt x="2354" y="1761"/>
                  </a:lnTo>
                  <a:lnTo>
                    <a:pt x="2329" y="1746"/>
                  </a:lnTo>
                  <a:lnTo>
                    <a:pt x="2303" y="1728"/>
                  </a:lnTo>
                  <a:lnTo>
                    <a:pt x="2266" y="1707"/>
                  </a:lnTo>
                  <a:lnTo>
                    <a:pt x="2224" y="1686"/>
                  </a:lnTo>
                  <a:lnTo>
                    <a:pt x="2037" y="1602"/>
                  </a:lnTo>
                  <a:lnTo>
                    <a:pt x="1997" y="1583"/>
                  </a:lnTo>
                  <a:lnTo>
                    <a:pt x="1960" y="1562"/>
                  </a:lnTo>
                  <a:lnTo>
                    <a:pt x="1901" y="1526"/>
                  </a:lnTo>
                  <a:lnTo>
                    <a:pt x="1874" y="1508"/>
                  </a:lnTo>
                  <a:lnTo>
                    <a:pt x="1847" y="1493"/>
                  </a:lnTo>
                  <a:lnTo>
                    <a:pt x="1800" y="1464"/>
                  </a:lnTo>
                  <a:lnTo>
                    <a:pt x="1756" y="1434"/>
                  </a:lnTo>
                  <a:lnTo>
                    <a:pt x="1717" y="1403"/>
                  </a:lnTo>
                  <a:lnTo>
                    <a:pt x="1679" y="1369"/>
                  </a:lnTo>
                  <a:lnTo>
                    <a:pt x="1647" y="1333"/>
                  </a:lnTo>
                  <a:lnTo>
                    <a:pt x="1618" y="1285"/>
                  </a:lnTo>
                  <a:lnTo>
                    <a:pt x="1591" y="1227"/>
                  </a:lnTo>
                  <a:lnTo>
                    <a:pt x="1570" y="1162"/>
                  </a:lnTo>
                  <a:lnTo>
                    <a:pt x="1536" y="1015"/>
                  </a:lnTo>
                  <a:lnTo>
                    <a:pt x="1519" y="943"/>
                  </a:lnTo>
                  <a:lnTo>
                    <a:pt x="1498" y="876"/>
                  </a:lnTo>
                  <a:lnTo>
                    <a:pt x="1484" y="841"/>
                  </a:lnTo>
                  <a:lnTo>
                    <a:pt x="1471" y="813"/>
                  </a:lnTo>
                  <a:lnTo>
                    <a:pt x="1454" y="786"/>
                  </a:lnTo>
                  <a:lnTo>
                    <a:pt x="1434" y="763"/>
                  </a:lnTo>
                  <a:lnTo>
                    <a:pt x="1404" y="692"/>
                  </a:lnTo>
                  <a:lnTo>
                    <a:pt x="1371" y="618"/>
                  </a:lnTo>
                  <a:lnTo>
                    <a:pt x="1337" y="545"/>
                  </a:lnTo>
                  <a:lnTo>
                    <a:pt x="1293" y="476"/>
                  </a:lnTo>
                  <a:lnTo>
                    <a:pt x="1287" y="463"/>
                  </a:lnTo>
                  <a:lnTo>
                    <a:pt x="1280" y="447"/>
                  </a:lnTo>
                  <a:lnTo>
                    <a:pt x="1272" y="426"/>
                  </a:lnTo>
                  <a:lnTo>
                    <a:pt x="1264" y="403"/>
                  </a:lnTo>
                  <a:lnTo>
                    <a:pt x="1249" y="348"/>
                  </a:lnTo>
                  <a:lnTo>
                    <a:pt x="1232" y="291"/>
                  </a:lnTo>
                  <a:lnTo>
                    <a:pt x="1213" y="231"/>
                  </a:lnTo>
                  <a:lnTo>
                    <a:pt x="1194" y="178"/>
                  </a:lnTo>
                  <a:lnTo>
                    <a:pt x="1184" y="155"/>
                  </a:lnTo>
                  <a:lnTo>
                    <a:pt x="1171" y="134"/>
                  </a:lnTo>
                  <a:lnTo>
                    <a:pt x="1161" y="119"/>
                  </a:lnTo>
                  <a:lnTo>
                    <a:pt x="1150" y="105"/>
                  </a:lnTo>
                  <a:lnTo>
                    <a:pt x="1119" y="84"/>
                  </a:lnTo>
                  <a:lnTo>
                    <a:pt x="1086" y="65"/>
                  </a:lnTo>
                  <a:lnTo>
                    <a:pt x="1050" y="50"/>
                  </a:lnTo>
                  <a:lnTo>
                    <a:pt x="1012" y="38"/>
                  </a:lnTo>
                  <a:lnTo>
                    <a:pt x="930" y="19"/>
                  </a:lnTo>
                  <a:lnTo>
                    <a:pt x="842" y="8"/>
                  </a:lnTo>
                  <a:lnTo>
                    <a:pt x="750" y="2"/>
                  </a:lnTo>
                  <a:lnTo>
                    <a:pt x="658" y="0"/>
                  </a:lnTo>
                  <a:lnTo>
                    <a:pt x="366" y="0"/>
                  </a:lnTo>
                  <a:lnTo>
                    <a:pt x="0" y="12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Rectangle 33">
              <a:extLst>
                <a:ext uri="{FF2B5EF4-FFF2-40B4-BE49-F238E27FC236}">
                  <a16:creationId xmlns:a16="http://schemas.microsoft.com/office/drawing/2014/main" id="{113685D6-FB29-4BEA-3189-4F1561F5F44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00225" y="3302000"/>
              <a:ext cx="30617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200" b="1"/>
                <a:t>Bash</a:t>
              </a:r>
              <a:endParaRPr lang="en-US" altLang="en-US" sz="1200"/>
            </a:p>
          </p:txBody>
        </p:sp>
        <p:sp>
          <p:nvSpPr>
            <p:cNvPr id="14370" name="Rectangle 34">
              <a:extLst>
                <a:ext uri="{FF2B5EF4-FFF2-40B4-BE49-F238E27FC236}">
                  <a16:creationId xmlns:a16="http://schemas.microsoft.com/office/drawing/2014/main" id="{89EF8DA5-00BE-1AD4-1F4E-AEB6B5DD90D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16100" y="3525838"/>
              <a:ext cx="33502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Serp</a:t>
              </a:r>
              <a:endParaRPr lang="en-US" altLang="en-US" sz="1400" b="1"/>
            </a:p>
          </p:txBody>
        </p:sp>
        <p:grpSp>
          <p:nvGrpSpPr>
            <p:cNvPr id="14452" name="Group 116">
              <a:extLst>
                <a:ext uri="{FF2B5EF4-FFF2-40B4-BE49-F238E27FC236}">
                  <a16:creationId xmlns:a16="http://schemas.microsoft.com/office/drawing/2014/main" id="{6EE88881-E18B-3852-DD38-56D63124F8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0675" y="5011738"/>
              <a:ext cx="57150" cy="798512"/>
              <a:chOff x="3242" y="3157"/>
              <a:chExt cx="36" cy="503"/>
            </a:xfrm>
          </p:grpSpPr>
          <p:sp>
            <p:nvSpPr>
              <p:cNvPr id="14406" name="Rectangle 70">
                <a:extLst>
                  <a:ext uri="{FF2B5EF4-FFF2-40B4-BE49-F238E27FC236}">
                    <a16:creationId xmlns:a16="http://schemas.microsoft.com/office/drawing/2014/main" id="{85B209E5-6BD5-36EB-4015-E24B16B5A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2" y="3157"/>
                <a:ext cx="36" cy="29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07" name="Rectangle 71">
                <a:extLst>
                  <a:ext uri="{FF2B5EF4-FFF2-40B4-BE49-F238E27FC236}">
                    <a16:creationId xmlns:a16="http://schemas.microsoft.com/office/drawing/2014/main" id="{56CE0F6C-014B-E485-B194-0327E75E1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2" y="3602"/>
                <a:ext cx="36" cy="58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451" name="Group 115">
              <a:extLst>
                <a:ext uri="{FF2B5EF4-FFF2-40B4-BE49-F238E27FC236}">
                  <a16:creationId xmlns:a16="http://schemas.microsoft.com/office/drawing/2014/main" id="{78653138-6049-F3A6-70A3-604032C387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8325" y="5345114"/>
              <a:ext cx="57150" cy="600075"/>
              <a:chOff x="3398" y="3367"/>
              <a:chExt cx="36" cy="378"/>
            </a:xfrm>
          </p:grpSpPr>
          <p:sp>
            <p:nvSpPr>
              <p:cNvPr id="14409" name="Rectangle 73">
                <a:extLst>
                  <a:ext uri="{FF2B5EF4-FFF2-40B4-BE49-F238E27FC236}">
                    <a16:creationId xmlns:a16="http://schemas.microsoft.com/office/drawing/2014/main" id="{9D3F772B-0B00-4F90-D2A8-CFD35AAF1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8" y="3367"/>
                <a:ext cx="36" cy="276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10" name="Rectangle 74">
                <a:extLst>
                  <a:ext uri="{FF2B5EF4-FFF2-40B4-BE49-F238E27FC236}">
                    <a16:creationId xmlns:a16="http://schemas.microsoft.com/office/drawing/2014/main" id="{4BFAD594-A0A9-B0FE-B223-7FDE9A302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8" y="3676"/>
                <a:ext cx="36" cy="69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453" name="Group 117">
              <a:extLst>
                <a:ext uri="{FF2B5EF4-FFF2-40B4-BE49-F238E27FC236}">
                  <a16:creationId xmlns:a16="http://schemas.microsoft.com/office/drawing/2014/main" id="{18E893BE-C793-7991-EE3C-A2D28D2F1E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3963" y="5037139"/>
              <a:ext cx="57150" cy="625475"/>
              <a:chOff x="3011" y="3173"/>
              <a:chExt cx="36" cy="394"/>
            </a:xfrm>
          </p:grpSpPr>
          <p:sp>
            <p:nvSpPr>
              <p:cNvPr id="14411" name="Rectangle 75">
                <a:extLst>
                  <a:ext uri="{FF2B5EF4-FFF2-40B4-BE49-F238E27FC236}">
                    <a16:creationId xmlns:a16="http://schemas.microsoft.com/office/drawing/2014/main" id="{7EBFE2F6-B98B-F9F4-7156-17C151943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1" y="3521"/>
                <a:ext cx="36" cy="46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12" name="Rectangle 76">
                <a:extLst>
                  <a:ext uri="{FF2B5EF4-FFF2-40B4-BE49-F238E27FC236}">
                    <a16:creationId xmlns:a16="http://schemas.microsoft.com/office/drawing/2014/main" id="{9846BEBC-B02A-4F45-8366-4583348E0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1" y="3173"/>
                <a:ext cx="36" cy="179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413" name="Rectangle 77">
              <a:extLst>
                <a:ext uri="{FF2B5EF4-FFF2-40B4-BE49-F238E27FC236}">
                  <a16:creationId xmlns:a16="http://schemas.microsoft.com/office/drawing/2014/main" id="{A7F279D0-B2B5-166D-6CBA-3FBDDAC17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2975" y="4584701"/>
              <a:ext cx="57150" cy="155575"/>
            </a:xfrm>
            <a:prstGeom prst="rect">
              <a:avLst/>
            </a:prstGeom>
            <a:solidFill>
              <a:srgbClr val="000066"/>
            </a:solidFill>
            <a:ln w="31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4" name="Rectangle 78">
              <a:extLst>
                <a:ext uri="{FF2B5EF4-FFF2-40B4-BE49-F238E27FC236}">
                  <a16:creationId xmlns:a16="http://schemas.microsoft.com/office/drawing/2014/main" id="{B0C3A43A-4F94-788F-32BE-38930D15E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5813" y="4308475"/>
              <a:ext cx="57150" cy="177800"/>
            </a:xfrm>
            <a:prstGeom prst="rect">
              <a:avLst/>
            </a:prstGeom>
            <a:solidFill>
              <a:srgbClr val="000066"/>
            </a:solidFill>
            <a:ln w="31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5" name="Rectangle 79">
              <a:extLst>
                <a:ext uri="{FF2B5EF4-FFF2-40B4-BE49-F238E27FC236}">
                  <a16:creationId xmlns:a16="http://schemas.microsoft.com/office/drawing/2014/main" id="{8AAD1D59-1D6C-B684-D249-9A53F6218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1388" y="3714751"/>
              <a:ext cx="57150" cy="238125"/>
            </a:xfrm>
            <a:prstGeom prst="rect">
              <a:avLst/>
            </a:prstGeom>
            <a:solidFill>
              <a:srgbClr val="000066"/>
            </a:solidFill>
            <a:ln w="31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9" name="Rectangle 83">
              <a:extLst>
                <a:ext uri="{FF2B5EF4-FFF2-40B4-BE49-F238E27FC236}">
                  <a16:creationId xmlns:a16="http://schemas.microsoft.com/office/drawing/2014/main" id="{13703B6A-95DF-FCF8-8314-82F1436E3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688" y="3776663"/>
              <a:ext cx="57150" cy="190500"/>
            </a:xfrm>
            <a:prstGeom prst="rect">
              <a:avLst/>
            </a:prstGeom>
            <a:solidFill>
              <a:srgbClr val="000066"/>
            </a:solidFill>
            <a:ln w="31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0" name="Rectangle 84">
              <a:extLst>
                <a:ext uri="{FF2B5EF4-FFF2-40B4-BE49-F238E27FC236}">
                  <a16:creationId xmlns:a16="http://schemas.microsoft.com/office/drawing/2014/main" id="{2A1DB853-5AC6-6505-7F00-30AC3022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338" y="3624264"/>
              <a:ext cx="57150" cy="261937"/>
            </a:xfrm>
            <a:prstGeom prst="rect">
              <a:avLst/>
            </a:prstGeom>
            <a:solidFill>
              <a:srgbClr val="000066"/>
            </a:solidFill>
            <a:ln w="31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1" name="Rectangle 85">
              <a:extLst>
                <a:ext uri="{FF2B5EF4-FFF2-40B4-BE49-F238E27FC236}">
                  <a16:creationId xmlns:a16="http://schemas.microsoft.com/office/drawing/2014/main" id="{E168DDDB-788E-8385-8B56-E1D968A51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1225" y="3795714"/>
              <a:ext cx="57150" cy="238125"/>
            </a:xfrm>
            <a:prstGeom prst="rect">
              <a:avLst/>
            </a:prstGeom>
            <a:solidFill>
              <a:srgbClr val="000066"/>
            </a:solidFill>
            <a:ln w="31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456" name="Group 120">
              <a:extLst>
                <a:ext uri="{FF2B5EF4-FFF2-40B4-BE49-F238E27FC236}">
                  <a16:creationId xmlns:a16="http://schemas.microsoft.com/office/drawing/2014/main" id="{979B4C26-694D-FFC7-9ED3-FCF7D9F869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4513" y="3184525"/>
              <a:ext cx="57150" cy="1517650"/>
              <a:chOff x="983" y="2006"/>
              <a:chExt cx="36" cy="956"/>
            </a:xfrm>
          </p:grpSpPr>
          <p:sp>
            <p:nvSpPr>
              <p:cNvPr id="14422" name="Rectangle 86">
                <a:extLst>
                  <a:ext uri="{FF2B5EF4-FFF2-40B4-BE49-F238E27FC236}">
                    <a16:creationId xmlns:a16="http://schemas.microsoft.com/office/drawing/2014/main" id="{2D76CBFD-1A63-4ADC-A455-29743E197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" y="2842"/>
                <a:ext cx="36" cy="120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23" name="Rectangle 87">
                <a:extLst>
                  <a:ext uri="{FF2B5EF4-FFF2-40B4-BE49-F238E27FC236}">
                    <a16:creationId xmlns:a16="http://schemas.microsoft.com/office/drawing/2014/main" id="{DBF64DC7-960E-65BB-17A5-44B0CAD44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" y="2006"/>
                <a:ext cx="36" cy="82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455" name="Group 119">
              <a:extLst>
                <a:ext uri="{FF2B5EF4-FFF2-40B4-BE49-F238E27FC236}">
                  <a16:creationId xmlns:a16="http://schemas.microsoft.com/office/drawing/2014/main" id="{EEA09CBC-3E39-0136-65C3-EDAAF51189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6488" y="3400426"/>
              <a:ext cx="57150" cy="1293813"/>
              <a:chOff x="1337" y="2142"/>
              <a:chExt cx="36" cy="815"/>
            </a:xfrm>
          </p:grpSpPr>
          <p:sp>
            <p:nvSpPr>
              <p:cNvPr id="14426" name="Rectangle 90">
                <a:extLst>
                  <a:ext uri="{FF2B5EF4-FFF2-40B4-BE49-F238E27FC236}">
                    <a16:creationId xmlns:a16="http://schemas.microsoft.com/office/drawing/2014/main" id="{3AE963A7-0686-E4C8-A379-E6515B054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2889"/>
                <a:ext cx="36" cy="68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27" name="Rectangle 91">
                <a:extLst>
                  <a:ext uri="{FF2B5EF4-FFF2-40B4-BE49-F238E27FC236}">
                    <a16:creationId xmlns:a16="http://schemas.microsoft.com/office/drawing/2014/main" id="{B278C10E-4050-1822-D7E7-97545808E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2502"/>
                <a:ext cx="36" cy="46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28" name="Rectangle 92">
                <a:extLst>
                  <a:ext uri="{FF2B5EF4-FFF2-40B4-BE49-F238E27FC236}">
                    <a16:creationId xmlns:a16="http://schemas.microsoft.com/office/drawing/2014/main" id="{FF3DB969-127C-ED04-7CE8-2E77A5C2B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" y="2142"/>
                <a:ext cx="36" cy="179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454" name="Group 118">
              <a:extLst>
                <a:ext uri="{FF2B5EF4-FFF2-40B4-BE49-F238E27FC236}">
                  <a16:creationId xmlns:a16="http://schemas.microsoft.com/office/drawing/2014/main" id="{76C3A0BC-12F9-49BF-411E-253FCC3907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3176" y="3417889"/>
              <a:ext cx="61913" cy="1381125"/>
              <a:chOff x="1442" y="2153"/>
              <a:chExt cx="39" cy="870"/>
            </a:xfrm>
          </p:grpSpPr>
          <p:sp>
            <p:nvSpPr>
              <p:cNvPr id="14405" name="Rectangle 69">
                <a:extLst>
                  <a:ext uri="{FF2B5EF4-FFF2-40B4-BE49-F238E27FC236}">
                    <a16:creationId xmlns:a16="http://schemas.microsoft.com/office/drawing/2014/main" id="{4F5B12E3-95BF-7B05-F2F5-2EF817717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2" y="2911"/>
                <a:ext cx="36" cy="112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0" name="Rectangle 94">
                <a:extLst>
                  <a:ext uri="{FF2B5EF4-FFF2-40B4-BE49-F238E27FC236}">
                    <a16:creationId xmlns:a16="http://schemas.microsoft.com/office/drawing/2014/main" id="{F39839CF-8EF1-1A9B-E30A-F4E664C79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" y="2153"/>
                <a:ext cx="36" cy="82"/>
              </a:xfrm>
              <a:prstGeom prst="rect">
                <a:avLst/>
              </a:prstGeom>
              <a:solidFill>
                <a:srgbClr val="000066"/>
              </a:solidFill>
              <a:ln w="3175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432" name="Rectangle 96">
              <a:extLst>
                <a:ext uri="{FF2B5EF4-FFF2-40B4-BE49-F238E27FC236}">
                  <a16:creationId xmlns:a16="http://schemas.microsoft.com/office/drawing/2014/main" id="{2901D677-0F89-9DA7-B8AC-E23DDFEAD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4446589"/>
              <a:ext cx="57150" cy="73025"/>
            </a:xfrm>
            <a:prstGeom prst="rect">
              <a:avLst/>
            </a:prstGeom>
            <a:solidFill>
              <a:srgbClr val="000066"/>
            </a:solidFill>
            <a:ln w="31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3" name="Rectangle 97">
              <a:extLst>
                <a:ext uri="{FF2B5EF4-FFF2-40B4-BE49-F238E27FC236}">
                  <a16:creationId xmlns:a16="http://schemas.microsoft.com/office/drawing/2014/main" id="{214BCE33-DD9C-D318-8413-E5DDD2E5D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6275" y="4508500"/>
              <a:ext cx="57150" cy="369888"/>
            </a:xfrm>
            <a:prstGeom prst="rect">
              <a:avLst/>
            </a:prstGeom>
            <a:solidFill>
              <a:srgbClr val="000066"/>
            </a:solidFill>
            <a:ln w="31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4" name="Rectangle 98">
              <a:extLst>
                <a:ext uri="{FF2B5EF4-FFF2-40B4-BE49-F238E27FC236}">
                  <a16:creationId xmlns:a16="http://schemas.microsoft.com/office/drawing/2014/main" id="{DEA9633F-58E2-3FB4-06B3-925DADA0D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7275" y="4813300"/>
              <a:ext cx="57150" cy="82550"/>
            </a:xfrm>
            <a:prstGeom prst="rect">
              <a:avLst/>
            </a:prstGeom>
            <a:solidFill>
              <a:srgbClr val="000066"/>
            </a:solidFill>
            <a:ln w="317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Rectangle 32">
              <a:extLst>
                <a:ext uri="{FF2B5EF4-FFF2-40B4-BE49-F238E27FC236}">
                  <a16:creationId xmlns:a16="http://schemas.microsoft.com/office/drawing/2014/main" id="{C1AAB564-A4B4-A77B-65C8-AA9734A4DF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098801" y="3587751"/>
              <a:ext cx="86722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100" b="1">
                  <a:solidFill>
                    <a:schemeClr val="bg1"/>
                  </a:solidFill>
                </a:rPr>
                <a:t>outer platform</a:t>
              </a:r>
              <a:endParaRPr lang="en-US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14338" name="Rectangle 2">
              <a:extLst>
                <a:ext uri="{FF2B5EF4-FFF2-40B4-BE49-F238E27FC236}">
                  <a16:creationId xmlns:a16="http://schemas.microsoft.com/office/drawing/2014/main" id="{BDCEB1A8-6615-AF37-C4A0-09398346BC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87839" y="3984626"/>
              <a:ext cx="69089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100" b="1">
                  <a:solidFill>
                    <a:schemeClr val="bg1"/>
                  </a:solidFill>
                </a:rPr>
                <a:t>upper slope</a:t>
              </a:r>
              <a:endParaRPr lang="en-US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14339" name="Rectangle 3">
              <a:extLst>
                <a:ext uri="{FF2B5EF4-FFF2-40B4-BE49-F238E27FC236}">
                  <a16:creationId xmlns:a16="http://schemas.microsoft.com/office/drawing/2014/main" id="{324102A5-8FFF-ABA2-69FE-0AF34C02C68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46626" y="4473576"/>
              <a:ext cx="751809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100" b="1">
                  <a:solidFill>
                    <a:schemeClr val="bg1"/>
                  </a:solidFill>
                </a:rPr>
                <a:t>middle slope</a:t>
              </a:r>
              <a:endParaRPr lang="en-US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14340" name="Rectangle 4">
              <a:extLst>
                <a:ext uri="{FF2B5EF4-FFF2-40B4-BE49-F238E27FC236}">
                  <a16:creationId xmlns:a16="http://schemas.microsoft.com/office/drawing/2014/main" id="{A08DE7DC-9188-8C37-D980-0575D96267D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530851" y="4886326"/>
              <a:ext cx="68127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100" b="1">
                  <a:solidFill>
                    <a:schemeClr val="bg1"/>
                  </a:solidFill>
                </a:rPr>
                <a:t>lower slope</a:t>
              </a:r>
              <a:endParaRPr lang="en-US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14341" name="Rectangle 5">
              <a:extLst>
                <a:ext uri="{FF2B5EF4-FFF2-40B4-BE49-F238E27FC236}">
                  <a16:creationId xmlns:a16="http://schemas.microsoft.com/office/drawing/2014/main" id="{EEDC3C7A-79BD-4BC0-95D1-CF796FE512E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13364" y="5199064"/>
              <a:ext cx="713337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100" b="1"/>
                <a:t>lower apron</a:t>
              </a:r>
              <a:endParaRPr lang="en-US" altLang="en-US" sz="1100"/>
            </a:p>
          </p:txBody>
        </p:sp>
        <p:graphicFrame>
          <p:nvGraphicFramePr>
            <p:cNvPr id="14403" name="Object 67">
              <a:extLst>
                <a:ext uri="{FF2B5EF4-FFF2-40B4-BE49-F238E27FC236}">
                  <a16:creationId xmlns:a16="http://schemas.microsoft.com/office/drawing/2014/main" id="{BB37C133-8D1A-7410-440F-661019DCB02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1363100"/>
                </p:ext>
              </p:extLst>
            </p:nvPr>
          </p:nvGraphicFramePr>
          <p:xfrm>
            <a:off x="9536113" y="3697289"/>
            <a:ext cx="1027112" cy="2179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esigner Drawing" r:id="rId3" imgW="2063750" imgH="5988050" progId="Designer.Drawing.8">
                    <p:embed/>
                  </p:oleObj>
                </mc:Choice>
                <mc:Fallback>
                  <p:oleObj name="Designer Drawing" r:id="rId3" imgW="2063750" imgH="5988050" progId="Designer.Drawing.8">
                    <p:embed/>
                    <p:pic>
                      <p:nvPicPr>
                        <p:cNvPr id="14403" name="Object 67">
                          <a:extLst>
                            <a:ext uri="{FF2B5EF4-FFF2-40B4-BE49-F238E27FC236}">
                              <a16:creationId xmlns:a16="http://schemas.microsoft.com/office/drawing/2014/main" id="{BB37C133-8D1A-7410-440F-661019DCB02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lum bright="1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36113" y="3697289"/>
                          <a:ext cx="1027112" cy="2179637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404" name="Picture 68">
              <a:extLst>
                <a:ext uri="{FF2B5EF4-FFF2-40B4-BE49-F238E27FC236}">
                  <a16:creationId xmlns:a16="http://schemas.microsoft.com/office/drawing/2014/main" id="{0CC5C416-CFC6-153A-8DBC-D26D1FAE8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6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6114" y="1017588"/>
              <a:ext cx="1063625" cy="254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71" name="Line 35">
              <a:extLst>
                <a:ext uri="{FF2B5EF4-FFF2-40B4-BE49-F238E27FC236}">
                  <a16:creationId xmlns:a16="http://schemas.microsoft.com/office/drawing/2014/main" id="{B597731D-3255-61DC-9C15-4B5F698E1BB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037014" y="2060576"/>
              <a:ext cx="128587" cy="85566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372" name="Freeform 36">
              <a:extLst>
                <a:ext uri="{FF2B5EF4-FFF2-40B4-BE49-F238E27FC236}">
                  <a16:creationId xmlns:a16="http://schemas.microsoft.com/office/drawing/2014/main" id="{B47F88FF-73F4-EA6A-A969-96D40402D8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73351" y="1876425"/>
              <a:ext cx="612775" cy="1460500"/>
            </a:xfrm>
            <a:custGeom>
              <a:avLst/>
              <a:gdLst>
                <a:gd name="T0" fmla="*/ 0 w 386"/>
                <a:gd name="T1" fmla="*/ 0 h 920"/>
                <a:gd name="T2" fmla="*/ 386 w 386"/>
                <a:gd name="T3" fmla="*/ 92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6" h="920">
                  <a:moveTo>
                    <a:pt x="0" y="0"/>
                  </a:moveTo>
                  <a:lnTo>
                    <a:pt x="386" y="920"/>
                  </a:ln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/>
            </a:p>
          </p:txBody>
        </p:sp>
        <p:pic>
          <p:nvPicPr>
            <p:cNvPr id="14389" name="Picture 53">
              <a:extLst>
                <a:ext uri="{FF2B5EF4-FFF2-40B4-BE49-F238E27FC236}">
                  <a16:creationId xmlns:a16="http://schemas.microsoft.com/office/drawing/2014/main" id="{D0392FFA-A6B8-063D-C63D-9F3911D18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76" y="466726"/>
              <a:ext cx="1158875" cy="2989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14391" name="Object 55">
              <a:extLst>
                <a:ext uri="{FF2B5EF4-FFF2-40B4-BE49-F238E27FC236}">
                  <a16:creationId xmlns:a16="http://schemas.microsoft.com/office/drawing/2014/main" id="{054693FA-87F8-FD4A-9780-12F9A491F4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4234764"/>
                </p:ext>
              </p:extLst>
            </p:nvPr>
          </p:nvGraphicFramePr>
          <p:xfrm>
            <a:off x="1755776" y="877888"/>
            <a:ext cx="1450975" cy="2036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esigner Drawing" r:id="rId7" imgW="3600450" imgH="5054600" progId="Designer.Drawing.8">
                    <p:embed/>
                  </p:oleObj>
                </mc:Choice>
                <mc:Fallback>
                  <p:oleObj name="Designer Drawing" r:id="rId7" imgW="3600450" imgH="5054600" progId="Designer.Drawing.8">
                    <p:embed/>
                    <p:pic>
                      <p:nvPicPr>
                        <p:cNvPr id="14391" name="Object 55">
                          <a:extLst>
                            <a:ext uri="{FF2B5EF4-FFF2-40B4-BE49-F238E27FC236}">
                              <a16:creationId xmlns:a16="http://schemas.microsoft.com/office/drawing/2014/main" id="{054693FA-87F8-FD4A-9780-12F9A491F4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lum bright="12000" contrast="18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5776" y="877888"/>
                          <a:ext cx="1450975" cy="2036762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92" name="Text Box 56">
              <a:extLst>
                <a:ext uri="{FF2B5EF4-FFF2-40B4-BE49-F238E27FC236}">
                  <a16:creationId xmlns:a16="http://schemas.microsoft.com/office/drawing/2014/main" id="{70E6CEE6-65C3-4949-70B7-C58323D36CB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03388" y="556880"/>
              <a:ext cx="1614488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00" b="1" dirty="0"/>
                <a:t>Ooid – skeletal </a:t>
              </a:r>
              <a:r>
                <a:rPr lang="en-US" altLang="en-US" sz="1000" b="1" dirty="0" err="1"/>
                <a:t>grainstone</a:t>
              </a:r>
              <a:endParaRPr lang="en-US" altLang="en-US" sz="1000" b="1" dirty="0"/>
            </a:p>
          </p:txBody>
        </p:sp>
        <p:sp>
          <p:nvSpPr>
            <p:cNvPr id="14393" name="Text Box 57">
              <a:extLst>
                <a:ext uri="{FF2B5EF4-FFF2-40B4-BE49-F238E27FC236}">
                  <a16:creationId xmlns:a16="http://schemas.microsoft.com/office/drawing/2014/main" id="{739E1ACA-DE59-2D4C-684A-C3050F2C57B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891213" y="265617"/>
              <a:ext cx="95190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000" b="1" dirty="0"/>
                <a:t>Microbial</a:t>
              </a:r>
            </a:p>
            <a:p>
              <a:pPr algn="ctr"/>
              <a:r>
                <a:rPr lang="en-US" altLang="en-US" sz="1000" b="1" dirty="0" err="1"/>
                <a:t>boundstone</a:t>
              </a:r>
              <a:endParaRPr lang="en-US" altLang="en-US" sz="1000" b="1" dirty="0"/>
            </a:p>
          </p:txBody>
        </p:sp>
        <p:graphicFrame>
          <p:nvGraphicFramePr>
            <p:cNvPr id="14394" name="Object 58">
              <a:extLst>
                <a:ext uri="{FF2B5EF4-FFF2-40B4-BE49-F238E27FC236}">
                  <a16:creationId xmlns:a16="http://schemas.microsoft.com/office/drawing/2014/main" id="{686079B8-81AA-8551-AECE-89A4AE76E35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1112069"/>
                </p:ext>
              </p:extLst>
            </p:nvPr>
          </p:nvGraphicFramePr>
          <p:xfrm>
            <a:off x="4579939" y="931864"/>
            <a:ext cx="1177925" cy="2498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esigner Drawing" r:id="rId9" imgW="5416550" imgH="11512550" progId="Designer.Drawing.8">
                    <p:embed/>
                  </p:oleObj>
                </mc:Choice>
                <mc:Fallback>
                  <p:oleObj name="Designer Drawing" r:id="rId9" imgW="5416550" imgH="11512550" progId="Designer.Drawing.8">
                    <p:embed/>
                    <p:pic>
                      <p:nvPicPr>
                        <p:cNvPr id="14394" name="Object 58">
                          <a:extLst>
                            <a:ext uri="{FF2B5EF4-FFF2-40B4-BE49-F238E27FC236}">
                              <a16:creationId xmlns:a16="http://schemas.microsoft.com/office/drawing/2014/main" id="{686079B8-81AA-8551-AECE-89A4AE76E3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lum contrast="3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9939" y="931864"/>
                          <a:ext cx="1177925" cy="2498725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95" name="Text Box 59">
              <a:extLst>
                <a:ext uri="{FF2B5EF4-FFF2-40B4-BE49-F238E27FC236}">
                  <a16:creationId xmlns:a16="http://schemas.microsoft.com/office/drawing/2014/main" id="{E6FE716B-82D4-12FC-3A83-6299D081C53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14096" y="475754"/>
              <a:ext cx="130574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000" b="1" dirty="0"/>
                <a:t>Skeletal – microbial</a:t>
              </a:r>
            </a:p>
            <a:p>
              <a:pPr algn="ctr"/>
              <a:r>
                <a:rPr lang="en-US" altLang="en-US" sz="1000" b="1" dirty="0" err="1"/>
                <a:t>boundstone</a:t>
              </a:r>
              <a:endParaRPr lang="en-US" altLang="en-US" sz="1000" b="1" dirty="0"/>
            </a:p>
          </p:txBody>
        </p:sp>
        <p:pic>
          <p:nvPicPr>
            <p:cNvPr id="14396" name="Picture 60">
              <a:extLst>
                <a:ext uri="{FF2B5EF4-FFF2-40B4-BE49-F238E27FC236}">
                  <a16:creationId xmlns:a16="http://schemas.microsoft.com/office/drawing/2014/main" id="{00F48BDD-6F8E-E387-4530-287047A5A1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bright="6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688" y="682626"/>
              <a:ext cx="1130300" cy="3438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97" name="Text Box 61">
              <a:extLst>
                <a:ext uri="{FF2B5EF4-FFF2-40B4-BE49-F238E27FC236}">
                  <a16:creationId xmlns:a16="http://schemas.microsoft.com/office/drawing/2014/main" id="{9F80C02A-C684-3A89-6087-11CCC97791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202" y="229103"/>
              <a:ext cx="1455329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en-US" sz="1000" b="1" dirty="0"/>
                <a:t>Dipping crinoid beds</a:t>
              </a:r>
            </a:p>
          </p:txBody>
        </p:sp>
        <p:sp>
          <p:nvSpPr>
            <p:cNvPr id="14398" name="Text Box 62">
              <a:extLst>
                <a:ext uri="{FF2B5EF4-FFF2-40B4-BE49-F238E27FC236}">
                  <a16:creationId xmlns:a16="http://schemas.microsoft.com/office/drawing/2014/main" id="{1EC4B617-6507-9E53-38A0-5B15DE78471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169653" y="522374"/>
              <a:ext cx="95190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000" b="1" dirty="0"/>
                <a:t>Massive</a:t>
              </a:r>
            </a:p>
            <a:p>
              <a:pPr algn="ctr"/>
              <a:r>
                <a:rPr lang="en-US" altLang="en-US" sz="1000" b="1" dirty="0" err="1"/>
                <a:t>boundstone</a:t>
              </a:r>
              <a:endParaRPr lang="en-US" altLang="en-US" sz="1000" b="1" dirty="0"/>
            </a:p>
            <a:p>
              <a:pPr algn="ctr"/>
              <a:r>
                <a:rPr lang="en-US" altLang="en-US" sz="1000" b="1" dirty="0"/>
                <a:t>breccia</a:t>
              </a:r>
            </a:p>
          </p:txBody>
        </p:sp>
        <p:pic>
          <p:nvPicPr>
            <p:cNvPr id="14399" name="Picture 63">
              <a:extLst>
                <a:ext uri="{FF2B5EF4-FFF2-40B4-BE49-F238E27FC236}">
                  <a16:creationId xmlns:a16="http://schemas.microsoft.com/office/drawing/2014/main" id="{B4BA3FC9-B4E2-304E-7ECF-9D7CE5665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lum bright="6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764" y="1085850"/>
              <a:ext cx="1133475" cy="387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00" name="Text Box 64">
              <a:extLst>
                <a:ext uri="{FF2B5EF4-FFF2-40B4-BE49-F238E27FC236}">
                  <a16:creationId xmlns:a16="http://schemas.microsoft.com/office/drawing/2014/main" id="{EB9D94E5-9629-D478-2F0C-300828083D2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337802" y="813971"/>
              <a:ext cx="95190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000" b="1" dirty="0"/>
                <a:t>Bedded</a:t>
              </a:r>
            </a:p>
            <a:p>
              <a:pPr algn="ctr"/>
              <a:r>
                <a:rPr lang="en-US" altLang="en-US" sz="1000" b="1" dirty="0" err="1"/>
                <a:t>boundstone</a:t>
              </a:r>
              <a:endParaRPr lang="en-US" altLang="en-US" sz="1000" b="1" dirty="0"/>
            </a:p>
            <a:p>
              <a:pPr algn="ctr"/>
              <a:r>
                <a:rPr lang="en-US" altLang="en-US" sz="1000" b="1" dirty="0"/>
                <a:t>breccia</a:t>
              </a:r>
            </a:p>
          </p:txBody>
        </p:sp>
        <p:pic>
          <p:nvPicPr>
            <p:cNvPr id="14401" name="Picture 65">
              <a:extLst>
                <a:ext uri="{FF2B5EF4-FFF2-40B4-BE49-F238E27FC236}">
                  <a16:creationId xmlns:a16="http://schemas.microsoft.com/office/drawing/2014/main" id="{795B015C-EA43-4843-0156-3CB6D36F0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1200" y="1428751"/>
              <a:ext cx="1093788" cy="381952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02" name="Text Box 66">
              <a:extLst>
                <a:ext uri="{FF2B5EF4-FFF2-40B4-BE49-F238E27FC236}">
                  <a16:creationId xmlns:a16="http://schemas.microsoft.com/office/drawing/2014/main" id="{4DAE4A61-53DC-A702-4C95-4E6B9C868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1315" y="446174"/>
              <a:ext cx="911334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000" b="1" dirty="0"/>
                <a:t>Laminated</a:t>
              </a:r>
            </a:p>
            <a:p>
              <a:pPr algn="ctr"/>
              <a:r>
                <a:rPr lang="en-US" altLang="en-US" sz="1000" b="1" dirty="0"/>
                <a:t>mudstone -</a:t>
              </a:r>
            </a:p>
            <a:p>
              <a:pPr algn="ctr"/>
              <a:r>
                <a:rPr lang="en-US" altLang="en-US" sz="1000" b="1" dirty="0" err="1"/>
                <a:t>grainstone</a:t>
              </a:r>
              <a:endParaRPr lang="en-US" altLang="en-US" sz="1000" b="1" dirty="0"/>
            </a:p>
          </p:txBody>
        </p:sp>
        <p:sp>
          <p:nvSpPr>
            <p:cNvPr id="14436" name="Rectangle 100">
              <a:extLst>
                <a:ext uri="{FF2B5EF4-FFF2-40B4-BE49-F238E27FC236}">
                  <a16:creationId xmlns:a16="http://schemas.microsoft.com/office/drawing/2014/main" id="{CD200E6C-FFB3-6AB1-96C5-27A3F1FA3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538" y="2670175"/>
              <a:ext cx="247650" cy="209550"/>
            </a:xfrm>
            <a:prstGeom prst="rect">
              <a:avLst/>
            </a:prstGeom>
            <a:solidFill>
              <a:srgbClr val="F8E4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437" name="Rectangle 101">
              <a:extLst>
                <a:ext uri="{FF2B5EF4-FFF2-40B4-BE49-F238E27FC236}">
                  <a16:creationId xmlns:a16="http://schemas.microsoft.com/office/drawing/2014/main" id="{81CB6238-5076-5A92-21C7-EADDA3B2F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9088" y="3190875"/>
              <a:ext cx="247650" cy="209550"/>
            </a:xfrm>
            <a:prstGeom prst="rect">
              <a:avLst/>
            </a:prstGeom>
            <a:solidFill>
              <a:srgbClr val="21A1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438" name="Rectangle 102">
              <a:extLst>
                <a:ext uri="{FF2B5EF4-FFF2-40B4-BE49-F238E27FC236}">
                  <a16:creationId xmlns:a16="http://schemas.microsoft.com/office/drawing/2014/main" id="{B6CE26E8-F967-8A7A-2A68-8D41D2C96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3190875"/>
              <a:ext cx="247650" cy="209550"/>
            </a:xfrm>
            <a:prstGeom prst="rect">
              <a:avLst/>
            </a:prstGeom>
            <a:solidFill>
              <a:srgbClr val="FF4D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439" name="Rectangle 103">
              <a:extLst>
                <a:ext uri="{FF2B5EF4-FFF2-40B4-BE49-F238E27FC236}">
                  <a16:creationId xmlns:a16="http://schemas.microsoft.com/office/drawing/2014/main" id="{953A8AFC-678C-12A6-68FA-F1F37E634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6713" y="3876675"/>
              <a:ext cx="247650" cy="209550"/>
            </a:xfrm>
            <a:prstGeom prst="rect">
              <a:avLst/>
            </a:prstGeom>
            <a:solidFill>
              <a:srgbClr val="FF4D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0" name="Rectangle 104">
              <a:extLst>
                <a:ext uri="{FF2B5EF4-FFF2-40B4-BE49-F238E27FC236}">
                  <a16:creationId xmlns:a16="http://schemas.microsoft.com/office/drawing/2014/main" id="{56507680-01B7-48AB-C31B-F1C9677C3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3438" y="4708525"/>
              <a:ext cx="247650" cy="209550"/>
            </a:xfrm>
            <a:prstGeom prst="rect">
              <a:avLst/>
            </a:prstGeom>
            <a:solidFill>
              <a:srgbClr val="B300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" name="Rectangle 105">
              <a:extLst>
                <a:ext uri="{FF2B5EF4-FFF2-40B4-BE49-F238E27FC236}">
                  <a16:creationId xmlns:a16="http://schemas.microsoft.com/office/drawing/2014/main" id="{DCB44672-3AA4-71AE-7BFC-FF0A80C74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0413" y="4981575"/>
              <a:ext cx="247650" cy="209550"/>
            </a:xfrm>
            <a:prstGeom prst="rect">
              <a:avLst/>
            </a:prstGeom>
            <a:solidFill>
              <a:srgbClr val="99B3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2" name="Rectangle 106">
              <a:extLst>
                <a:ext uri="{FF2B5EF4-FFF2-40B4-BE49-F238E27FC236}">
                  <a16:creationId xmlns:a16="http://schemas.microsoft.com/office/drawing/2014/main" id="{E1F25021-E3EB-071F-435B-4A1C99BFF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9450" y="5621338"/>
              <a:ext cx="247650" cy="209550"/>
            </a:xfrm>
            <a:prstGeom prst="rect">
              <a:avLst/>
            </a:prstGeom>
            <a:solidFill>
              <a:srgbClr val="B87DB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447" name="Group 111">
              <a:extLst>
                <a:ext uri="{FF2B5EF4-FFF2-40B4-BE49-F238E27FC236}">
                  <a16:creationId xmlns:a16="http://schemas.microsoft.com/office/drawing/2014/main" id="{FA24E883-9BEB-CC1E-EE8D-9C1DB72709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1039" y="4081463"/>
              <a:ext cx="387351" cy="1522412"/>
              <a:chOff x="272" y="2577"/>
              <a:chExt cx="244" cy="1034"/>
            </a:xfrm>
          </p:grpSpPr>
          <p:sp>
            <p:nvSpPr>
              <p:cNvPr id="14445" name="Line 109">
                <a:extLst>
                  <a:ext uri="{FF2B5EF4-FFF2-40B4-BE49-F238E27FC236}">
                    <a16:creationId xmlns:a16="http://schemas.microsoft.com/office/drawing/2014/main" id="{A6C7466D-C10C-3D01-BF58-4483F9A1A4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" y="2577"/>
                <a:ext cx="0" cy="1034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446" name="Text Box 110">
                <a:extLst>
                  <a:ext uri="{FF2B5EF4-FFF2-40B4-BE49-F238E27FC236}">
                    <a16:creationId xmlns:a16="http://schemas.microsoft.com/office/drawing/2014/main" id="{1A04A9A7-EE55-28E4-5B51-C52CF71D62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 flipH="1">
                <a:off x="119" y="2961"/>
                <a:ext cx="52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 dirty="0"/>
                  <a:t>500 m.</a:t>
                </a:r>
              </a:p>
            </p:txBody>
          </p:sp>
        </p:grp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BC55D35A-8C90-CFCC-3D6B-EC7A07B14D88}"/>
                </a:ext>
              </a:extLst>
            </p:cNvPr>
            <p:cNvSpPr txBox="1">
              <a:spLocks/>
            </p:cNvSpPr>
            <p:nvPr/>
          </p:nvSpPr>
          <p:spPr>
            <a:xfrm>
              <a:off x="100868" y="5819569"/>
              <a:ext cx="7033858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Tengiz Rim and Slope Facies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D0F9DF-697C-4131-3C7C-79C21E7A6AC6}"/>
                </a:ext>
              </a:extLst>
            </p:cNvPr>
            <p:cNvSpPr txBox="1"/>
            <p:nvPr/>
          </p:nvSpPr>
          <p:spPr>
            <a:xfrm>
              <a:off x="7945017" y="6420657"/>
              <a:ext cx="22669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Modified after Collin et al., 2006                        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C3EAE4-A4E5-CCFA-F5E0-1E74E08F0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CF084F3-C0C0-A2FA-B882-ACC82DFAA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A9281-5009-129A-21C4-009C6081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887FEF73-937A-0721-7EF0-42673DB42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A5BD7C-B075-E2DD-75FA-F6AF060B7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38D927-B749-484B-A6E5-DA9CE369F8A9}"/>
              </a:ext>
            </a:extLst>
          </p:cNvPr>
          <p:cNvGrpSpPr/>
          <p:nvPr/>
        </p:nvGrpSpPr>
        <p:grpSpPr>
          <a:xfrm>
            <a:off x="723465" y="-68426"/>
            <a:ext cx="10512382" cy="6850228"/>
            <a:chOff x="723465" y="-68426"/>
            <a:chExt cx="10512382" cy="6850228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724A0427-9C07-A6AB-77E3-22E1B1DCEE07}"/>
                </a:ext>
              </a:extLst>
            </p:cNvPr>
            <p:cNvSpPr txBox="1">
              <a:spLocks/>
            </p:cNvSpPr>
            <p:nvPr/>
          </p:nvSpPr>
          <p:spPr>
            <a:xfrm>
              <a:off x="726510" y="-68426"/>
              <a:ext cx="10509337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Tengiz Upper Slope </a:t>
              </a:r>
              <a:r>
                <a:rPr lang="en-US" sz="4000" b="1" dirty="0" err="1"/>
                <a:t>Boundstone</a:t>
              </a:r>
              <a:endParaRPr lang="en-US" sz="4000" b="1" dirty="0"/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BEF89383-4C78-A0E9-2F82-80625E212C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91313"/>
                </p:ext>
              </p:extLst>
            </p:nvPr>
          </p:nvGraphicFramePr>
          <p:xfrm>
            <a:off x="6038850" y="3163889"/>
            <a:ext cx="38100" cy="33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HiJaak" r:id="rId4" imgW="393700" imgH="3505200" progId="HiJaak.Image">
                    <p:embed/>
                  </p:oleObj>
                </mc:Choice>
                <mc:Fallback>
                  <p:oleObj name="HiJaak" r:id="rId4" imgW="393700" imgH="3505200" progId="HiJaak.Image">
                    <p:embed/>
                    <p:pic>
                      <p:nvPicPr>
                        <p:cNvPr id="29698" name="Object 2">
                          <a:extLst>
                            <a:ext uri="{FF2B5EF4-FFF2-40B4-BE49-F238E27FC236}">
                              <a16:creationId xmlns:a16="http://schemas.microsoft.com/office/drawing/2014/main" id="{B793CB6B-8065-4675-1A54-60F5534DE1D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8850" y="3163889"/>
                          <a:ext cx="38100" cy="33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CDCFFF8-5689-CC53-B90E-7D031BA89FF0}"/>
                </a:ext>
              </a:extLst>
            </p:cNvPr>
            <p:cNvGrpSpPr/>
            <p:nvPr/>
          </p:nvGrpSpPr>
          <p:grpSpPr>
            <a:xfrm>
              <a:off x="723465" y="568712"/>
              <a:ext cx="9955381" cy="6213090"/>
              <a:chOff x="1093751" y="895351"/>
              <a:chExt cx="9275841" cy="562133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9E0D5FE-6AD4-C98B-BB84-8D487CF137D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086100" y="895351"/>
                <a:ext cx="5849938" cy="5621338"/>
                <a:chOff x="811" y="192"/>
                <a:chExt cx="4096" cy="3936"/>
              </a:xfrm>
            </p:grpSpPr>
            <p:pic>
              <p:nvPicPr>
                <p:cNvPr id="17" name="Picture 4">
                  <a:extLst>
                    <a:ext uri="{FF2B5EF4-FFF2-40B4-BE49-F238E27FC236}">
                      <a16:creationId xmlns:a16="http://schemas.microsoft.com/office/drawing/2014/main" id="{E4963E77-1C26-05D3-028F-624D47DC52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C9AF8E"/>
                    </a:clrFrom>
                    <a:clrTo>
                      <a:srgbClr val="C9AF8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1" y="192"/>
                  <a:ext cx="725" cy="39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id="{86236F1A-0B8C-BC96-103A-746BA5869F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28" y="192"/>
                  <a:ext cx="725" cy="39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D362D7C3-C5C3-AE57-6E1A-04D939A603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6" y="192"/>
                  <a:ext cx="731" cy="38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7">
                  <a:extLst>
                    <a:ext uri="{FF2B5EF4-FFF2-40B4-BE49-F238E27FC236}">
                      <a16:creationId xmlns:a16="http://schemas.microsoft.com/office/drawing/2014/main" id="{718498BF-60D7-7416-E27A-D437E26045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clrChange>
                    <a:clrFrom>
                      <a:srgbClr val="B09C84"/>
                    </a:clrFrom>
                    <a:clrTo>
                      <a:srgbClr val="B09C84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2" y="192"/>
                  <a:ext cx="725" cy="39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" name="Text Box 9">
                <a:extLst>
                  <a:ext uri="{FF2B5EF4-FFF2-40B4-BE49-F238E27FC236}">
                    <a16:creationId xmlns:a16="http://schemas.microsoft.com/office/drawing/2014/main" id="{7F18C644-C32A-0742-8710-1F3A563700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9172" y="1657351"/>
                <a:ext cx="1280420" cy="58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dirty="0"/>
                  <a:t>Accretionary</a:t>
                </a:r>
              </a:p>
              <a:p>
                <a:r>
                  <a:rPr lang="en-US" altLang="en-US" dirty="0"/>
                  <a:t>crust</a:t>
                </a:r>
              </a:p>
            </p:txBody>
          </p:sp>
          <p:sp>
            <p:nvSpPr>
              <p:cNvPr id="9" name="Text Box 10">
                <a:extLst>
                  <a:ext uri="{FF2B5EF4-FFF2-40B4-BE49-F238E27FC236}">
                    <a16:creationId xmlns:a16="http://schemas.microsoft.com/office/drawing/2014/main" id="{76F9734D-A57B-66BF-DEAB-29C30571D1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3751" y="3530601"/>
                <a:ext cx="1789791" cy="835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dirty="0"/>
                  <a:t>Laminated micritic</a:t>
                </a:r>
              </a:p>
              <a:p>
                <a:r>
                  <a:rPr lang="en-US" altLang="en-US" dirty="0"/>
                  <a:t>crust and marine</a:t>
                </a:r>
              </a:p>
              <a:p>
                <a:r>
                  <a:rPr lang="en-US" altLang="en-US" dirty="0"/>
                  <a:t>cement</a:t>
                </a:r>
              </a:p>
            </p:txBody>
          </p:sp>
          <p:sp>
            <p:nvSpPr>
              <p:cNvPr id="10" name="Text Box 11">
                <a:extLst>
                  <a:ext uri="{FF2B5EF4-FFF2-40B4-BE49-F238E27FC236}">
                    <a16:creationId xmlns:a16="http://schemas.microsoft.com/office/drawing/2014/main" id="{6C30E0ED-4A57-61D4-941A-9510BAA04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6194" y="5162551"/>
                <a:ext cx="983317" cy="334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dirty="0"/>
                  <a:t>Fractures</a:t>
                </a:r>
              </a:p>
            </p:txBody>
          </p:sp>
          <p:sp>
            <p:nvSpPr>
              <p:cNvPr id="11" name="Line 24">
                <a:extLst>
                  <a:ext uri="{FF2B5EF4-FFF2-40B4-BE49-F238E27FC236}">
                    <a16:creationId xmlns:a16="http://schemas.microsoft.com/office/drawing/2014/main" id="{C0F84A48-D431-F565-465A-9821D77B88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7487" y="2876550"/>
                <a:ext cx="1841213" cy="81354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5">
                <a:extLst>
                  <a:ext uri="{FF2B5EF4-FFF2-40B4-BE49-F238E27FC236}">
                    <a16:creationId xmlns:a16="http://schemas.microsoft.com/office/drawing/2014/main" id="{328B77B2-1D0D-1190-E078-9F5E76C56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5037" y="4245723"/>
                <a:ext cx="1248263" cy="7644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26">
                <a:extLst>
                  <a:ext uri="{FF2B5EF4-FFF2-40B4-BE49-F238E27FC236}">
                    <a16:creationId xmlns:a16="http://schemas.microsoft.com/office/drawing/2014/main" id="{05D71FEC-E847-BB4F-23A9-725EE6E83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15100" y="3790951"/>
                <a:ext cx="457200" cy="1371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27">
                <a:extLst>
                  <a:ext uri="{FF2B5EF4-FFF2-40B4-BE49-F238E27FC236}">
                    <a16:creationId xmlns:a16="http://schemas.microsoft.com/office/drawing/2014/main" id="{9A7FCF8F-5229-85E7-93B5-12C46EB90C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69380" y="5419493"/>
                <a:ext cx="1445920" cy="1240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28">
                <a:extLst>
                  <a:ext uri="{FF2B5EF4-FFF2-40B4-BE49-F238E27FC236}">
                    <a16:creationId xmlns:a16="http://schemas.microsoft.com/office/drawing/2014/main" id="{214446DC-49EC-9E78-FC4E-6A6FABF1A8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343899" y="1428751"/>
                <a:ext cx="774413" cy="33314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9">
                <a:extLst>
                  <a:ext uri="{FF2B5EF4-FFF2-40B4-BE49-F238E27FC236}">
                    <a16:creationId xmlns:a16="http://schemas.microsoft.com/office/drawing/2014/main" id="{F0076633-5CDC-1FC9-73F0-DC2D9698D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420099" y="2303463"/>
                <a:ext cx="774413" cy="95408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97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7D9C46-0A97-DEB3-4292-57A287961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FFF469-CC69-B7F8-DA49-D9EEB7938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E3D976-2D26-3595-11D6-22311ADE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93779C46-5D17-4054-E5C2-8D31A4602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C59ADB-84DF-155A-6118-30B01CAD7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1848AC-BCDC-D7EC-885A-8E03223A84B9}"/>
              </a:ext>
            </a:extLst>
          </p:cNvPr>
          <p:cNvGrpSpPr/>
          <p:nvPr/>
        </p:nvGrpSpPr>
        <p:grpSpPr>
          <a:xfrm>
            <a:off x="726510" y="-27786"/>
            <a:ext cx="10509337" cy="6779862"/>
            <a:chOff x="726510" y="-27786"/>
            <a:chExt cx="10509337" cy="677986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7D3C8471-080B-A5BA-C1C9-5F5EEECE2787}"/>
                </a:ext>
              </a:extLst>
            </p:cNvPr>
            <p:cNvSpPr txBox="1">
              <a:spLocks/>
            </p:cNvSpPr>
            <p:nvPr/>
          </p:nvSpPr>
          <p:spPr>
            <a:xfrm>
              <a:off x="726510" y="-27786"/>
              <a:ext cx="10509337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Tengiz Upper Slope </a:t>
              </a:r>
              <a:r>
                <a:rPr lang="en-US" sz="4000" b="1" dirty="0" err="1"/>
                <a:t>Boundstone</a:t>
              </a:r>
              <a:endParaRPr lang="en-US" sz="40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83E9D4-0F54-8A9F-3AD9-69931D36DBED}"/>
                </a:ext>
              </a:extLst>
            </p:cNvPr>
            <p:cNvSpPr txBox="1"/>
            <p:nvPr/>
          </p:nvSpPr>
          <p:spPr>
            <a:xfrm>
              <a:off x="8113514" y="6475077"/>
              <a:ext cx="24603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Modified after Kenter et al., 2005                         </a:t>
              </a:r>
            </a:p>
          </p:txBody>
        </p:sp>
        <p:grpSp>
          <p:nvGrpSpPr>
            <p:cNvPr id="2" name="Group 12">
              <a:extLst>
                <a:ext uri="{FF2B5EF4-FFF2-40B4-BE49-F238E27FC236}">
                  <a16:creationId xmlns:a16="http://schemas.microsoft.com/office/drawing/2014/main" id="{CAB8D732-490E-FB4A-5913-30AB358C15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5013" y="838200"/>
              <a:ext cx="8969381" cy="5724525"/>
              <a:chOff x="459" y="576"/>
              <a:chExt cx="5650" cy="360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BA85E1B-99E0-0FED-36A5-CBBB976117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" y="576"/>
                <a:ext cx="3332" cy="3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568A2874-A98B-0DE9-39D1-5E507BF5D1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1" y="635"/>
                <a:ext cx="207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Botryoidal cement crust</a:t>
                </a:r>
              </a:p>
            </p:txBody>
          </p:sp>
          <p:sp>
            <p:nvSpPr>
              <p:cNvPr id="12" name="Text Box 5">
                <a:extLst>
                  <a:ext uri="{FF2B5EF4-FFF2-40B4-BE49-F238E27FC236}">
                    <a16:creationId xmlns:a16="http://schemas.microsoft.com/office/drawing/2014/main" id="{B36DF791-B6EB-F376-9C35-1570A686B2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5" y="1909"/>
                <a:ext cx="222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Preserved primary porosity</a:t>
                </a:r>
              </a:p>
            </p:txBody>
          </p:sp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5C7B7A1F-1160-D542-1E8C-1620F92B5F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3" y="2211"/>
                <a:ext cx="1927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Porosity occluded by </a:t>
                </a:r>
                <a:r>
                  <a:rPr lang="en-US" altLang="en-US" dirty="0" err="1"/>
                  <a:t>radiaxial</a:t>
                </a:r>
                <a:r>
                  <a:rPr lang="en-US" altLang="en-US" dirty="0"/>
                  <a:t> and botryoidal cement</a:t>
                </a:r>
              </a:p>
            </p:txBody>
          </p:sp>
          <p:sp>
            <p:nvSpPr>
              <p:cNvPr id="14" name="Text Box 7">
                <a:extLst>
                  <a:ext uri="{FF2B5EF4-FFF2-40B4-BE49-F238E27FC236}">
                    <a16:creationId xmlns:a16="http://schemas.microsoft.com/office/drawing/2014/main" id="{5659EC82-1D75-D925-808C-7D340778B7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1" y="2763"/>
                <a:ext cx="207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 err="1"/>
                  <a:t>Fenestellid</a:t>
                </a:r>
                <a:r>
                  <a:rPr lang="en-US" altLang="en-US" dirty="0"/>
                  <a:t> bryozoan fronds</a:t>
                </a:r>
              </a:p>
            </p:txBody>
          </p:sp>
          <p:sp>
            <p:nvSpPr>
              <p:cNvPr id="15" name="Text Box 8">
                <a:extLst>
                  <a:ext uri="{FF2B5EF4-FFF2-40B4-BE49-F238E27FC236}">
                    <a16:creationId xmlns:a16="http://schemas.microsoft.com/office/drawing/2014/main" id="{E0FA8199-908F-C6C4-648B-4A581F5FC5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1" y="3350"/>
                <a:ext cx="2328" cy="5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dirty="0"/>
                  <a:t>Wavy laminated clotted peloidal micrite (micrite  crusts and &gt;35% </a:t>
                </a:r>
                <a:r>
                  <a:rPr lang="en-US" altLang="en-US" dirty="0" err="1"/>
                  <a:t>microspar</a:t>
                </a:r>
                <a:r>
                  <a:rPr lang="en-US" altLang="en-US" dirty="0"/>
                  <a:t> cement)</a:t>
                </a:r>
              </a:p>
            </p:txBody>
          </p:sp>
          <p:sp>
            <p:nvSpPr>
              <p:cNvPr id="16" name="Line 9">
                <a:extLst>
                  <a:ext uri="{FF2B5EF4-FFF2-40B4-BE49-F238E27FC236}">
                    <a16:creationId xmlns:a16="http://schemas.microsoft.com/office/drawing/2014/main" id="{A3AC9602-5502-F6DB-65EE-26652850D1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5" y="3984"/>
                <a:ext cx="816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5E2ED644-9A96-F6E3-B819-E00CDF8813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8" y="3873"/>
                <a:ext cx="51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 b="1">
                    <a:latin typeface="Times New Roman" panose="02020603050405020304" pitchFamily="18" charset="0"/>
                  </a:rPr>
                  <a:t>~ 5 cm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1860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BD592A-F606-B6EC-5438-C0C114F5D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C305C3E-9424-9D1A-CA97-995847C1C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07B779-25BE-7D46-C909-A4F59C18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2014_CSL_Logo.jpg">
            <a:extLst>
              <a:ext uri="{FF2B5EF4-FFF2-40B4-BE49-F238E27FC236}">
                <a16:creationId xmlns:a16="http://schemas.microsoft.com/office/drawing/2014/main" id="{C71571FA-C681-8757-DA8A-BADCCBC67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570" y="6386287"/>
            <a:ext cx="867481" cy="3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8356FF-709F-502B-4283-733EE6BF8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173" y="6188812"/>
            <a:ext cx="69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800" b="1" dirty="0">
                <a:latin typeface="+mn-lt"/>
              </a:rPr>
              <a:t>Harris, 2025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856574-E04B-7568-8D0F-ECE838F6C09C}"/>
              </a:ext>
            </a:extLst>
          </p:cNvPr>
          <p:cNvGrpSpPr/>
          <p:nvPr/>
        </p:nvGrpSpPr>
        <p:grpSpPr>
          <a:xfrm>
            <a:off x="726510" y="-27786"/>
            <a:ext cx="10509337" cy="6811174"/>
            <a:chOff x="726510" y="-27786"/>
            <a:chExt cx="10509337" cy="6811174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155130D9-457E-CEF4-F3B2-84E9B6FA9A31}"/>
                </a:ext>
              </a:extLst>
            </p:cNvPr>
            <p:cNvSpPr txBox="1">
              <a:spLocks/>
            </p:cNvSpPr>
            <p:nvPr/>
          </p:nvSpPr>
          <p:spPr>
            <a:xfrm>
              <a:off x="726510" y="-27786"/>
              <a:ext cx="10509337" cy="7644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US" sz="4000" b="1" dirty="0"/>
                <a:t>Tengiz </a:t>
              </a:r>
              <a:r>
                <a:rPr lang="en-US" sz="4000" b="1" dirty="0" err="1"/>
                <a:t>Boundstone</a:t>
              </a:r>
              <a:r>
                <a:rPr lang="en-US" sz="4000" b="1" dirty="0"/>
                <a:t> in Thin Section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BC5BE34-66D3-D179-A738-533A5B2477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7400" y="762000"/>
              <a:ext cx="7772400" cy="6021388"/>
              <a:chOff x="432" y="528"/>
              <a:chExt cx="4896" cy="3793"/>
            </a:xfrm>
          </p:grpSpPr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B494C96F-BE2C-674F-DB3E-3C5FDA937C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" y="528"/>
                <a:ext cx="2303" cy="1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5">
                <a:extLst>
                  <a:ext uri="{FF2B5EF4-FFF2-40B4-BE49-F238E27FC236}">
                    <a16:creationId xmlns:a16="http://schemas.microsoft.com/office/drawing/2014/main" id="{818DAE75-4A8A-9010-85C6-708C7B9AD3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lum contrast="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528"/>
                <a:ext cx="2303" cy="1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6">
                <a:extLst>
                  <a:ext uri="{FF2B5EF4-FFF2-40B4-BE49-F238E27FC236}">
                    <a16:creationId xmlns:a16="http://schemas.microsoft.com/office/drawing/2014/main" id="{557E697C-F66C-69CA-11A3-E64615455C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-30000" contrast="4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" y="2448"/>
                <a:ext cx="2303" cy="1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7">
                <a:extLst>
                  <a:ext uri="{FF2B5EF4-FFF2-40B4-BE49-F238E27FC236}">
                    <a16:creationId xmlns:a16="http://schemas.microsoft.com/office/drawing/2014/main" id="{F2D5C8FE-FCAC-58D4-BCF3-DD8FDD1075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5" y="2448"/>
                <a:ext cx="2303" cy="1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 Box 9">
                <a:extLst>
                  <a:ext uri="{FF2B5EF4-FFF2-40B4-BE49-F238E27FC236}">
                    <a16:creationId xmlns:a16="http://schemas.microsoft.com/office/drawing/2014/main" id="{78DC7521-3F5B-88B2-57DA-C160A3E316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2" y="1225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altLang="en-US"/>
              </a:p>
            </p:txBody>
          </p:sp>
          <p:grpSp>
            <p:nvGrpSpPr>
              <p:cNvPr id="29" name="Group 14">
                <a:extLst>
                  <a:ext uri="{FF2B5EF4-FFF2-40B4-BE49-F238E27FC236}">
                    <a16:creationId xmlns:a16="http://schemas.microsoft.com/office/drawing/2014/main" id="{363328B5-5000-DB9D-FF02-6A5E79DE4F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0" y="2035"/>
                <a:ext cx="520" cy="342"/>
                <a:chOff x="4790" y="1979"/>
                <a:chExt cx="520" cy="342"/>
              </a:xfrm>
            </p:grpSpPr>
            <p:sp>
              <p:nvSpPr>
                <p:cNvPr id="34" name="Line 10">
                  <a:extLst>
                    <a:ext uri="{FF2B5EF4-FFF2-40B4-BE49-F238E27FC236}">
                      <a16:creationId xmlns:a16="http://schemas.microsoft.com/office/drawing/2014/main" id="{7E0CA5E3-38F6-7316-733A-C0A9D90612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48" y="2160"/>
                  <a:ext cx="396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5" name="Text Box 11">
                  <a:extLst>
                    <a:ext uri="{FF2B5EF4-FFF2-40B4-BE49-F238E27FC236}">
                      <a16:creationId xmlns:a16="http://schemas.microsoft.com/office/drawing/2014/main" id="{A0BE1F0E-3969-3DB1-8F94-6F0CC3D84C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90" y="1989"/>
                  <a:ext cx="169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200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0</a:t>
                  </a:r>
                  <a:endParaRPr lang="en-US" altLang="en-US"/>
                </a:p>
              </p:txBody>
            </p:sp>
            <p:sp>
              <p:nvSpPr>
                <p:cNvPr id="36" name="Text Box 12">
                  <a:extLst>
                    <a:ext uri="{FF2B5EF4-FFF2-40B4-BE49-F238E27FC236}">
                      <a16:creationId xmlns:a16="http://schemas.microsoft.com/office/drawing/2014/main" id="{2480A84A-CC54-6401-9CD0-3006C9257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41" y="1979"/>
                  <a:ext cx="169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200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2</a:t>
                  </a:r>
                  <a:endParaRPr lang="en-US" altLang="en-US"/>
                </a:p>
              </p:txBody>
            </p:sp>
            <p:sp>
              <p:nvSpPr>
                <p:cNvPr id="37" name="Text Box 13">
                  <a:extLst>
                    <a:ext uri="{FF2B5EF4-FFF2-40B4-BE49-F238E27FC236}">
                      <a16:creationId xmlns:a16="http://schemas.microsoft.com/office/drawing/2014/main" id="{8401F9D6-C11D-8EFC-6D70-719FCF3D4D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96" y="2108"/>
                  <a:ext cx="326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600" b="1" dirty="0"/>
                    <a:t>mm</a:t>
                  </a:r>
                </a:p>
              </p:txBody>
            </p:sp>
          </p:grpSp>
          <p:sp>
            <p:nvSpPr>
              <p:cNvPr id="30" name="Text Box 15">
                <a:extLst>
                  <a:ext uri="{FF2B5EF4-FFF2-40B4-BE49-F238E27FC236}">
                    <a16:creationId xmlns:a16="http://schemas.microsoft.com/office/drawing/2014/main" id="{66674EA8-6177-03A0-E01B-206E9C6C1E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2227"/>
                <a:ext cx="540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b="1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4810.89 m</a:t>
                </a:r>
                <a:endParaRPr lang="en-US" altLang="en-US" sz="1200"/>
              </a:p>
            </p:txBody>
          </p:sp>
          <p:sp>
            <p:nvSpPr>
              <p:cNvPr id="31" name="Text Box 16">
                <a:extLst>
                  <a:ext uri="{FF2B5EF4-FFF2-40B4-BE49-F238E27FC236}">
                    <a16:creationId xmlns:a16="http://schemas.microsoft.com/office/drawing/2014/main" id="{6E56FA9A-7354-40C6-BEF1-73A666623B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" y="4128"/>
                <a:ext cx="540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b="1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4820.45 m</a:t>
                </a:r>
                <a:endParaRPr lang="en-US" altLang="en-US" sz="1200"/>
              </a:p>
            </p:txBody>
          </p:sp>
          <p:sp>
            <p:nvSpPr>
              <p:cNvPr id="32" name="Text Box 17">
                <a:extLst>
                  <a:ext uri="{FF2B5EF4-FFF2-40B4-BE49-F238E27FC236}">
                    <a16:creationId xmlns:a16="http://schemas.microsoft.com/office/drawing/2014/main" id="{2DF73820-ED6D-0B4C-358E-7CE5C6896E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7" y="2208"/>
                <a:ext cx="540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b="1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4813.07 m</a:t>
                </a:r>
                <a:endParaRPr lang="en-US" altLang="en-US" sz="1200"/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:a16="http://schemas.microsoft.com/office/drawing/2014/main" id="{70F35356-0EF2-6630-FE51-652E4A3EAD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" y="4147"/>
                <a:ext cx="540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b="1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4827.43 m</a:t>
                </a:r>
                <a:endParaRPr lang="en-US" altLang="en-US"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6995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5757</TotalTime>
  <Words>1526</Words>
  <Application>Microsoft Macintosh PowerPoint</Application>
  <PresentationFormat>Widescreen</PresentationFormat>
  <Paragraphs>300</Paragraphs>
  <Slides>34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Brush Script MT</vt:lpstr>
      <vt:lpstr>Arial</vt:lpstr>
      <vt:lpstr>Calibri</vt:lpstr>
      <vt:lpstr>Calibri Light</vt:lpstr>
      <vt:lpstr>Times New Roman</vt:lpstr>
      <vt:lpstr>Office Theme</vt:lpstr>
      <vt:lpstr>Drawing</vt:lpstr>
      <vt:lpstr>Designer Drawing</vt:lpstr>
      <vt:lpstr>HiJaak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McNett</dc:creator>
  <cp:lastModifiedBy>Mitch Harris</cp:lastModifiedBy>
  <cp:revision>341</cp:revision>
  <dcterms:created xsi:type="dcterms:W3CDTF">2019-11-05T22:03:50Z</dcterms:created>
  <dcterms:modified xsi:type="dcterms:W3CDTF">2025-10-12T15:33:50Z</dcterms:modified>
</cp:coreProperties>
</file>