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30"/>
  </p:notesMasterIdLst>
  <p:sldIdLst>
    <p:sldId id="256" r:id="rId2"/>
    <p:sldId id="2026819667" r:id="rId3"/>
    <p:sldId id="2026819668" r:id="rId4"/>
    <p:sldId id="2026819669" r:id="rId5"/>
    <p:sldId id="2026819671" r:id="rId6"/>
    <p:sldId id="2026819672" r:id="rId7"/>
    <p:sldId id="2026819673" r:id="rId8"/>
    <p:sldId id="2026819674" r:id="rId9"/>
    <p:sldId id="2026819675" r:id="rId10"/>
    <p:sldId id="2026819676" r:id="rId11"/>
    <p:sldId id="2026819677" r:id="rId12"/>
    <p:sldId id="2026819679" r:id="rId13"/>
    <p:sldId id="2026819681" r:id="rId14"/>
    <p:sldId id="2026819682" r:id="rId15"/>
    <p:sldId id="2026819683" r:id="rId16"/>
    <p:sldId id="2026819678" r:id="rId17"/>
    <p:sldId id="2026819684" r:id="rId18"/>
    <p:sldId id="2026819686" r:id="rId19"/>
    <p:sldId id="2026819685" r:id="rId20"/>
    <p:sldId id="2026819687" r:id="rId21"/>
    <p:sldId id="2026819688" r:id="rId22"/>
    <p:sldId id="2026819689" r:id="rId23"/>
    <p:sldId id="2026819690" r:id="rId24"/>
    <p:sldId id="2026819691" r:id="rId25"/>
    <p:sldId id="2026819692" r:id="rId26"/>
    <p:sldId id="380" r:id="rId27"/>
    <p:sldId id="2026819693" r:id="rId28"/>
    <p:sldId id="3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43F"/>
    <a:srgbClr val="DED6C3"/>
    <a:srgbClr val="47D9E5"/>
    <a:srgbClr val="005D7A"/>
    <a:srgbClr val="00B4EA"/>
    <a:srgbClr val="FDD500"/>
    <a:srgbClr val="F6EAD2"/>
    <a:srgbClr val="001032"/>
    <a:srgbClr val="F3F1AE"/>
    <a:srgbClr val="43B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69315"/>
  </p:normalViewPr>
  <p:slideViewPr>
    <p:cSldViewPr snapToGrid="0">
      <p:cViewPr>
        <p:scale>
          <a:sx n="85" d="100"/>
          <a:sy n="85" d="100"/>
        </p:scale>
        <p:origin x="6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F9494-D182-4F11-81EE-32AF25EB75F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2D7D1A-DA8F-4027-9A0C-AABC807FAAC3}">
      <dgm:prSet custT="1"/>
      <dgm:spPr>
        <a:solidFill>
          <a:srgbClr val="1A6294"/>
        </a:solidFill>
      </dgm:spPr>
      <dgm:t>
        <a:bodyPr/>
        <a:lstStyle/>
        <a:p>
          <a:pPr>
            <a:defRPr b="1"/>
          </a:pPr>
          <a:endParaRPr lang="en-US" sz="1800" dirty="0"/>
        </a:p>
      </dgm:t>
    </dgm:pt>
    <dgm:pt modelId="{2A0AE867-8707-4CD0-A237-857E51F82A70}" type="parTrans" cxnId="{7F2CB91E-76DB-49FC-A40F-0264599DF694}">
      <dgm:prSet/>
      <dgm:spPr/>
      <dgm:t>
        <a:bodyPr/>
        <a:lstStyle/>
        <a:p>
          <a:endParaRPr lang="en-US"/>
        </a:p>
      </dgm:t>
    </dgm:pt>
    <dgm:pt modelId="{53684632-5ECE-47CA-B70D-416AFBF59CD9}" type="sibTrans" cxnId="{7F2CB91E-76DB-49FC-A40F-0264599DF69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0EA62B5-3578-44CA-AF8E-E6370BF24311}">
          <dgm:prSet custT="1"/>
          <dgm:spPr/>
          <dgm:t>
            <a:bodyPr/>
            <a:lstStyle/>
            <a:p>
              <a:r>
                <a:rPr lang="en-US" sz="2800" dirty="0"/>
                <a:t>3.6</a:t>
              </a:r>
              <a14:m>
                <m:oMath xmlns:m="http://schemas.openxmlformats.org/officeDocument/2006/math">
                  <m:r>
                    <a:rPr lang="en-US" sz="280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×</m:t>
                  </m:r>
                </m:oMath>
              </a14:m>
              <a:r>
                <a:rPr lang="en-US" sz="2800" dirty="0"/>
                <a:t> ichthyocarbonate, but 20% smaller</a:t>
              </a:r>
            </a:p>
          </dgm:t>
        </dgm:pt>
      </mc:Choice>
      <mc:Fallback xmlns="">
        <dgm:pt modelId="{F0EA62B5-3578-44CA-AF8E-E6370BF24311}">
          <dgm:prSet custT="1"/>
          <dgm:spPr/>
          <dgm:t>
            <a:bodyPr/>
            <a:lstStyle/>
            <a:p>
              <a:r>
                <a:rPr lang="en-US" sz="2800" dirty="0"/>
                <a:t>3.6</a:t>
              </a:r>
              <a:r>
                <a:rPr lang="en-US" sz="2800" i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2800" dirty="0"/>
                <a:t> ichthyocarbonate, but 20% smaller</a:t>
              </a:r>
            </a:p>
          </dgm:t>
        </dgm:pt>
      </mc:Fallback>
    </mc:AlternateContent>
    <dgm:pt modelId="{7A4B4EE5-9BFC-4629-884B-6D88028B3BE3}" type="parTrans" cxnId="{39433CE7-274D-43F7-AD22-8415279C14DE}">
      <dgm:prSet/>
      <dgm:spPr/>
      <dgm:t>
        <a:bodyPr/>
        <a:lstStyle/>
        <a:p>
          <a:endParaRPr lang="en-US"/>
        </a:p>
      </dgm:t>
    </dgm:pt>
    <dgm:pt modelId="{6459F304-E5B8-4162-AFC1-C7668DA7C011}" type="sibTrans" cxnId="{39433CE7-274D-43F7-AD22-8415279C14DE}">
      <dgm:prSet/>
      <dgm:spPr/>
      <dgm:t>
        <a:bodyPr/>
        <a:lstStyle/>
        <a:p>
          <a:endParaRPr lang="en-US"/>
        </a:p>
      </dgm:t>
    </dgm:pt>
    <dgm:pt modelId="{F72314B3-D7CA-4C8A-BD78-CC66E6462F20}">
      <dgm:prSet/>
      <dgm:spPr>
        <a:solidFill>
          <a:srgbClr val="3494BA"/>
        </a:solidFill>
      </dgm:spPr>
      <dgm:t>
        <a:bodyPr/>
        <a:lstStyle/>
        <a:p>
          <a:pPr>
            <a:defRPr b="1"/>
          </a:pPr>
          <a:endParaRPr lang="en-US" dirty="0">
            <a:solidFill>
              <a:schemeClr val="bg1"/>
            </a:solidFill>
          </a:endParaRPr>
        </a:p>
      </dgm:t>
    </dgm:pt>
    <dgm:pt modelId="{B4DEF74C-69BC-4753-9725-A5BABDFC3122}" type="parTrans" cxnId="{95D22E03-1E40-4722-B6F8-F4DA29C4B4A0}">
      <dgm:prSet/>
      <dgm:spPr/>
      <dgm:t>
        <a:bodyPr/>
        <a:lstStyle/>
        <a:p>
          <a:endParaRPr lang="en-US"/>
        </a:p>
      </dgm:t>
    </dgm:pt>
    <dgm:pt modelId="{0668A809-29AD-452B-9B2D-3458D8838E86}" type="sibTrans" cxnId="{95D22E03-1E40-4722-B6F8-F4DA29C4B4A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F720D77D-039D-43E0-8E05-AACCAAD137A6}">
          <dgm:prSet custT="1"/>
          <dgm:spPr/>
          <dgm:t>
            <a:bodyPr/>
            <a:lstStyle/>
            <a:p>
              <a:r>
                <a:rPr lang="en-US" sz="2800" dirty="0"/>
                <a:t>Lower TOC and mol%MgCO</a:t>
              </a:r>
              <a:r>
                <a:rPr lang="en-US" sz="2800" baseline="-25000" dirty="0"/>
                <a:t>3</a:t>
              </a:r>
              <a:r>
                <a:rPr lang="en-US" sz="2800" baseline="0" dirty="0"/>
                <a:t>, ~3</a:t>
              </a:r>
              <a14:m>
                <m:oMath xmlns:m="http://schemas.openxmlformats.org/officeDocument/2006/math">
                  <m:r>
                    <a:rPr lang="en-US" sz="280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×</m:t>
                  </m:r>
                </m:oMath>
              </a14:m>
              <a:r>
                <a:rPr lang="en-US" sz="2800" baseline="0" dirty="0"/>
                <a:t> slower dissolution rate</a:t>
              </a:r>
              <a:endParaRPr lang="en-US" sz="2800" baseline="0" dirty="0">
                <a:solidFill>
                  <a:schemeClr val="tx1"/>
                </a:solidFill>
              </a:endParaRPr>
            </a:p>
          </dgm:t>
        </dgm:pt>
      </mc:Choice>
      <mc:Fallback>
        <dgm:pt modelId="{F720D77D-039D-43E0-8E05-AACCAAD137A6}">
          <dgm:prSet custT="1"/>
          <dgm:spPr/>
          <dgm:t>
            <a:bodyPr/>
            <a:lstStyle/>
            <a:p>
              <a:r>
                <a:rPr lang="en-US" sz="2800" dirty="0"/>
                <a:t>Lower TOC and mol%MgCO</a:t>
              </a:r>
              <a:r>
                <a:rPr lang="en-US" sz="2800" baseline="-25000" dirty="0"/>
                <a:t>3</a:t>
              </a:r>
              <a:r>
                <a:rPr lang="en-US" sz="2800" baseline="0" dirty="0"/>
                <a:t>, ~3</a:t>
              </a:r>
              <a:r>
                <a:rPr lang="en-US" sz="2800" i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sz="2800" baseline="0" dirty="0"/>
                <a:t> slower dissolution rate</a:t>
              </a:r>
              <a:endParaRPr lang="en-US" sz="2800" baseline="0" dirty="0">
                <a:solidFill>
                  <a:schemeClr val="tx1"/>
                </a:solidFill>
              </a:endParaRPr>
            </a:p>
          </dgm:t>
        </dgm:pt>
      </mc:Fallback>
    </mc:AlternateContent>
    <dgm:pt modelId="{D2D39CEF-D05A-4711-BDF1-C9F353007893}" type="parTrans" cxnId="{CA19FA76-DE15-454B-94BB-098C5F183364}">
      <dgm:prSet/>
      <dgm:spPr/>
      <dgm:t>
        <a:bodyPr/>
        <a:lstStyle/>
        <a:p>
          <a:endParaRPr lang="en-US"/>
        </a:p>
      </dgm:t>
    </dgm:pt>
    <dgm:pt modelId="{8FA5552F-35F8-4A5F-AC73-A1CE23296A21}" type="sibTrans" cxnId="{CA19FA76-DE15-454B-94BB-098C5F183364}">
      <dgm:prSet/>
      <dgm:spPr/>
      <dgm:t>
        <a:bodyPr/>
        <a:lstStyle/>
        <a:p>
          <a:endParaRPr lang="en-US"/>
        </a:p>
      </dgm:t>
    </dgm:pt>
    <dgm:pt modelId="{5CA79113-7243-4526-91EE-DBED777AFCDF}">
      <dgm:prSet/>
      <dgm:spPr>
        <a:solidFill>
          <a:srgbClr val="114264"/>
        </a:solidFill>
      </dgm:spPr>
      <dgm:t>
        <a:bodyPr/>
        <a:lstStyle/>
        <a:p>
          <a:pPr>
            <a:defRPr b="1"/>
          </a:pPr>
          <a:endParaRPr lang="en-US" dirty="0"/>
        </a:p>
      </dgm:t>
    </dgm:pt>
    <dgm:pt modelId="{82B2CF98-1364-4EF0-95F5-69938FE60D42}" type="parTrans" cxnId="{5E1DEC53-5B6F-4850-BDC3-FE9D0BC23BBA}">
      <dgm:prSet/>
      <dgm:spPr/>
      <dgm:t>
        <a:bodyPr/>
        <a:lstStyle/>
        <a:p>
          <a:endParaRPr lang="en-US"/>
        </a:p>
      </dgm:t>
    </dgm:pt>
    <dgm:pt modelId="{533E0705-F529-40FF-B8A5-02F45ABFF31D}" type="sibTrans" cxnId="{5E1DEC53-5B6F-4850-BDC3-FE9D0BC23BBA}">
      <dgm:prSet/>
      <dgm:spPr/>
      <dgm:t>
        <a:bodyPr/>
        <a:lstStyle/>
        <a:p>
          <a:endParaRPr lang="en-US"/>
        </a:p>
      </dgm:t>
    </dgm:pt>
    <dgm:pt modelId="{947086B9-B7EA-4D82-BAF6-F169FA62A900}">
      <dgm:prSet/>
      <dgm:spPr/>
      <dgm:t>
        <a:bodyPr/>
        <a:lstStyle/>
        <a:p>
          <a:endParaRPr lang="en-US" sz="1600" dirty="0"/>
        </a:p>
      </dgm:t>
    </dgm:pt>
    <dgm:pt modelId="{CB7632E6-41DE-431D-9DFE-9DCE1A22F770}" type="sibTrans" cxnId="{F58D7490-6578-41E0-A62C-943F0408930E}">
      <dgm:prSet/>
      <dgm:spPr/>
      <dgm:t>
        <a:bodyPr/>
        <a:lstStyle/>
        <a:p>
          <a:endParaRPr lang="en-US"/>
        </a:p>
      </dgm:t>
    </dgm:pt>
    <dgm:pt modelId="{E21B95F5-8902-4648-B0F3-6C82E18AA79C}" type="parTrans" cxnId="{F58D7490-6578-41E0-A62C-943F0408930E}">
      <dgm:prSet/>
      <dgm:spPr/>
      <dgm:t>
        <a:bodyPr/>
        <a:lstStyle/>
        <a:p>
          <a:endParaRPr lang="en-US"/>
        </a:p>
      </dgm:t>
    </dgm:pt>
    <dgm:pt modelId="{4DA28A1B-A728-4D5B-B4EA-C1069AA9F7C2}">
      <dgm:prSet/>
      <dgm:spPr/>
      <dgm:t>
        <a:bodyPr/>
        <a:lstStyle/>
        <a:p>
          <a:endParaRPr lang="en-US" sz="1600" dirty="0"/>
        </a:p>
      </dgm:t>
    </dgm:pt>
    <dgm:pt modelId="{F023C665-3AB2-41D6-9E71-BAE5BD288EAF}" type="sibTrans" cxnId="{D314ACD6-EC81-4597-A13D-C022C8F557F9}">
      <dgm:prSet/>
      <dgm:spPr/>
      <dgm:t>
        <a:bodyPr/>
        <a:lstStyle/>
        <a:p>
          <a:endParaRPr lang="en-US"/>
        </a:p>
      </dgm:t>
    </dgm:pt>
    <dgm:pt modelId="{C86EDB85-BC08-4B36-9DE7-A14357F65527}" type="parTrans" cxnId="{D314ACD6-EC81-4597-A13D-C022C8F557F9}">
      <dgm:prSet/>
      <dgm:spPr/>
      <dgm:t>
        <a:bodyPr/>
        <a:lstStyle/>
        <a:p>
          <a:endParaRPr lang="en-US"/>
        </a:p>
      </dgm:t>
    </dgm:pt>
    <dgm:pt modelId="{459E5EC3-E2F4-304A-B378-A4E09C728F5C}">
      <dgm:prSet custT="1"/>
      <dgm:spPr/>
      <dgm:t>
        <a:bodyPr/>
        <a:lstStyle/>
        <a:p>
          <a:r>
            <a:rPr lang="en-US" sz="2800" dirty="0"/>
            <a:t>Higher </a:t>
          </a:r>
          <a:r>
            <a:rPr lang="en-US" sz="2800" dirty="0" err="1"/>
            <a:t>f</a:t>
          </a:r>
          <a:r>
            <a:rPr lang="en-US" sz="2800" baseline="-25000" dirty="0" err="1"/>
            <a:t>ichthyocarbonate</a:t>
          </a:r>
          <a:r>
            <a:rPr lang="en-US" sz="2800" dirty="0"/>
            <a:t> </a:t>
          </a:r>
          <a:endParaRPr lang="en-US" sz="2800" dirty="0">
            <a:solidFill>
              <a:schemeClr val="tx1"/>
            </a:solidFill>
          </a:endParaRPr>
        </a:p>
      </dgm:t>
    </dgm:pt>
    <dgm:pt modelId="{0FD6C28C-5030-CE4A-BFD6-C6BFFD2343A0}" type="sibTrans" cxnId="{2604DABE-AADA-6341-86F4-4B967C925478}">
      <dgm:prSet/>
      <dgm:spPr/>
      <dgm:t>
        <a:bodyPr/>
        <a:lstStyle/>
        <a:p>
          <a:endParaRPr lang="en-US"/>
        </a:p>
      </dgm:t>
    </dgm:pt>
    <dgm:pt modelId="{1F6911F9-3F77-EA49-B6F8-4733E25BBEC2}" type="parTrans" cxnId="{2604DABE-AADA-6341-86F4-4B967C925478}">
      <dgm:prSet/>
      <dgm:spPr/>
      <dgm:t>
        <a:bodyPr/>
        <a:lstStyle/>
        <a:p>
          <a:endParaRPr lang="en-US"/>
        </a:p>
      </dgm:t>
    </dgm:pt>
    <dgm:pt modelId="{9D8D1314-4B94-5240-A69A-522B34BEFCF4}" type="pres">
      <dgm:prSet presAssocID="{060F9494-D182-4F11-81EE-32AF25EB75F9}" presName="Name0" presStyleCnt="0">
        <dgm:presLayoutVars>
          <dgm:dir/>
          <dgm:animLvl val="lvl"/>
          <dgm:resizeHandles val="exact"/>
        </dgm:presLayoutVars>
      </dgm:prSet>
      <dgm:spPr/>
    </dgm:pt>
    <dgm:pt modelId="{F933326D-2C2B-C443-AE64-E6EABED02511}" type="pres">
      <dgm:prSet presAssocID="{8D2D7D1A-DA8F-4027-9A0C-AABC807FAAC3}" presName="linNode" presStyleCnt="0"/>
      <dgm:spPr/>
    </dgm:pt>
    <dgm:pt modelId="{9B0DF3BD-8D7A-7E4F-B42F-008ABBA55271}" type="pres">
      <dgm:prSet presAssocID="{8D2D7D1A-DA8F-4027-9A0C-AABC807FAAC3}" presName="parentText" presStyleLbl="node1" presStyleIdx="0" presStyleCnt="3" custScaleX="61673">
        <dgm:presLayoutVars>
          <dgm:chMax val="1"/>
          <dgm:bulletEnabled val="1"/>
        </dgm:presLayoutVars>
      </dgm:prSet>
      <dgm:spPr/>
    </dgm:pt>
    <dgm:pt modelId="{CFA8171A-A7A7-1249-9E00-EB16771181E2}" type="pres">
      <dgm:prSet presAssocID="{8D2D7D1A-DA8F-4027-9A0C-AABC807FAAC3}" presName="descendantText" presStyleLbl="alignAccFollowNode1" presStyleIdx="0" presStyleCnt="3">
        <dgm:presLayoutVars>
          <dgm:bulletEnabled val="1"/>
        </dgm:presLayoutVars>
      </dgm:prSet>
      <dgm:spPr/>
    </dgm:pt>
    <dgm:pt modelId="{CD953170-5BD4-6E40-A358-32691ED6B012}" type="pres">
      <dgm:prSet presAssocID="{53684632-5ECE-47CA-B70D-416AFBF59CD9}" presName="sp" presStyleCnt="0"/>
      <dgm:spPr/>
    </dgm:pt>
    <dgm:pt modelId="{F649608E-9019-A84D-AE7E-19F61507BCC9}" type="pres">
      <dgm:prSet presAssocID="{F72314B3-D7CA-4C8A-BD78-CC66E6462F20}" presName="linNode" presStyleCnt="0"/>
      <dgm:spPr/>
    </dgm:pt>
    <dgm:pt modelId="{CAA14EF0-C2A0-1549-ABB1-43D47E8DB1E9}" type="pres">
      <dgm:prSet presAssocID="{F72314B3-D7CA-4C8A-BD78-CC66E6462F20}" presName="parentText" presStyleLbl="node1" presStyleIdx="1" presStyleCnt="3" custScaleX="62952">
        <dgm:presLayoutVars>
          <dgm:chMax val="1"/>
          <dgm:bulletEnabled val="1"/>
        </dgm:presLayoutVars>
      </dgm:prSet>
      <dgm:spPr/>
    </dgm:pt>
    <dgm:pt modelId="{E8EEBE46-C28E-384A-9A8B-B52B98DE848E}" type="pres">
      <dgm:prSet presAssocID="{F72314B3-D7CA-4C8A-BD78-CC66E6462F20}" presName="descendantText" presStyleLbl="alignAccFollowNode1" presStyleIdx="1" presStyleCnt="3">
        <dgm:presLayoutVars>
          <dgm:bulletEnabled val="1"/>
        </dgm:presLayoutVars>
      </dgm:prSet>
      <dgm:spPr/>
    </dgm:pt>
    <dgm:pt modelId="{9B43F8F9-405D-9F4E-843A-09481D48D300}" type="pres">
      <dgm:prSet presAssocID="{0668A809-29AD-452B-9B2D-3458D8838E86}" presName="sp" presStyleCnt="0"/>
      <dgm:spPr/>
    </dgm:pt>
    <dgm:pt modelId="{D84A3437-49B8-6A4E-AA4D-6FA0454B9250}" type="pres">
      <dgm:prSet presAssocID="{5CA79113-7243-4526-91EE-DBED777AFCDF}" presName="linNode" presStyleCnt="0"/>
      <dgm:spPr/>
    </dgm:pt>
    <dgm:pt modelId="{FF52C063-875B-9241-8FF4-C52C3BC92CC6}" type="pres">
      <dgm:prSet presAssocID="{5CA79113-7243-4526-91EE-DBED777AFCDF}" presName="parentText" presStyleLbl="node1" presStyleIdx="2" presStyleCnt="3" custScaleX="63036">
        <dgm:presLayoutVars>
          <dgm:chMax val="1"/>
          <dgm:bulletEnabled val="1"/>
        </dgm:presLayoutVars>
      </dgm:prSet>
      <dgm:spPr/>
    </dgm:pt>
    <dgm:pt modelId="{280FE018-5632-1148-912D-38C7CB6B5236}" type="pres">
      <dgm:prSet presAssocID="{5CA79113-7243-4526-91EE-DBED777AFCD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5D22E03-1E40-4722-B6F8-F4DA29C4B4A0}" srcId="{060F9494-D182-4F11-81EE-32AF25EB75F9}" destId="{F72314B3-D7CA-4C8A-BD78-CC66E6462F20}" srcOrd="1" destOrd="0" parTransId="{B4DEF74C-69BC-4753-9725-A5BABDFC3122}" sibTransId="{0668A809-29AD-452B-9B2D-3458D8838E86}"/>
    <dgm:cxn modelId="{E2117316-8F00-134D-930F-B9671E4493DC}" type="presOf" srcId="{060F9494-D182-4F11-81EE-32AF25EB75F9}" destId="{9D8D1314-4B94-5240-A69A-522B34BEFCF4}" srcOrd="0" destOrd="0" presId="urn:microsoft.com/office/officeart/2005/8/layout/vList5"/>
    <dgm:cxn modelId="{7F2CB91E-76DB-49FC-A40F-0264599DF694}" srcId="{060F9494-D182-4F11-81EE-32AF25EB75F9}" destId="{8D2D7D1A-DA8F-4027-9A0C-AABC807FAAC3}" srcOrd="0" destOrd="0" parTransId="{2A0AE867-8707-4CD0-A237-857E51F82A70}" sibTransId="{53684632-5ECE-47CA-B70D-416AFBF59CD9}"/>
    <dgm:cxn modelId="{FBC9E423-9BFC-F347-8988-C15509C12D5E}" type="presOf" srcId="{947086B9-B7EA-4D82-BAF6-F169FA62A900}" destId="{280FE018-5632-1148-912D-38C7CB6B5236}" srcOrd="0" destOrd="0" presId="urn:microsoft.com/office/officeart/2005/8/layout/vList5"/>
    <dgm:cxn modelId="{5DA72942-4AE4-7545-9BFE-B050715526B4}" type="presOf" srcId="{F0EA62B5-3578-44CA-AF8E-E6370BF24311}" destId="{CFA8171A-A7A7-1249-9E00-EB16771181E2}" srcOrd="0" destOrd="0" presId="urn:microsoft.com/office/officeart/2005/8/layout/vList5"/>
    <dgm:cxn modelId="{5E1DEC53-5B6F-4850-BDC3-FE9D0BC23BBA}" srcId="{060F9494-D182-4F11-81EE-32AF25EB75F9}" destId="{5CA79113-7243-4526-91EE-DBED777AFCDF}" srcOrd="2" destOrd="0" parTransId="{82B2CF98-1364-4EF0-95F5-69938FE60D42}" sibTransId="{533E0705-F529-40FF-B8A5-02F45ABFF31D}"/>
    <dgm:cxn modelId="{76FC3357-8DD1-3348-BF03-9975BDB49AB8}" type="presOf" srcId="{4DA28A1B-A728-4D5B-B4EA-C1069AA9F7C2}" destId="{280FE018-5632-1148-912D-38C7CB6B5236}" srcOrd="0" destOrd="2" presId="urn:microsoft.com/office/officeart/2005/8/layout/vList5"/>
    <dgm:cxn modelId="{DB688558-8FA6-E14B-BB22-4AD6CA2E185E}" type="presOf" srcId="{F720D77D-039D-43E0-8E05-AACCAAD137A6}" destId="{E8EEBE46-C28E-384A-9A8B-B52B98DE848E}" srcOrd="0" destOrd="0" presId="urn:microsoft.com/office/officeart/2005/8/layout/vList5"/>
    <dgm:cxn modelId="{5C710C72-C36E-3349-B24E-B30267895D13}" type="presOf" srcId="{8D2D7D1A-DA8F-4027-9A0C-AABC807FAAC3}" destId="{9B0DF3BD-8D7A-7E4F-B42F-008ABBA55271}" srcOrd="0" destOrd="0" presId="urn:microsoft.com/office/officeart/2005/8/layout/vList5"/>
    <dgm:cxn modelId="{CA19FA76-DE15-454B-94BB-098C5F183364}" srcId="{F72314B3-D7CA-4C8A-BD78-CC66E6462F20}" destId="{F720D77D-039D-43E0-8E05-AACCAAD137A6}" srcOrd="0" destOrd="0" parTransId="{D2D39CEF-D05A-4711-BDF1-C9F353007893}" sibTransId="{8FA5552F-35F8-4A5F-AC73-A1CE23296A21}"/>
    <dgm:cxn modelId="{A4C3B578-47EC-4942-B1FA-9B72EB0DB6A8}" type="presOf" srcId="{5CA79113-7243-4526-91EE-DBED777AFCDF}" destId="{FF52C063-875B-9241-8FF4-C52C3BC92CC6}" srcOrd="0" destOrd="0" presId="urn:microsoft.com/office/officeart/2005/8/layout/vList5"/>
    <dgm:cxn modelId="{F58D7490-6578-41E0-A62C-943F0408930E}" srcId="{5CA79113-7243-4526-91EE-DBED777AFCDF}" destId="{947086B9-B7EA-4D82-BAF6-F169FA62A900}" srcOrd="0" destOrd="0" parTransId="{E21B95F5-8902-4648-B0F3-6C82E18AA79C}" sibTransId="{CB7632E6-41DE-431D-9DFE-9DCE1A22F770}"/>
    <dgm:cxn modelId="{D4707992-E899-7045-A296-98FD14280FF1}" type="presOf" srcId="{F72314B3-D7CA-4C8A-BD78-CC66E6462F20}" destId="{CAA14EF0-C2A0-1549-ABB1-43D47E8DB1E9}" srcOrd="0" destOrd="0" presId="urn:microsoft.com/office/officeart/2005/8/layout/vList5"/>
    <dgm:cxn modelId="{2604DABE-AADA-6341-86F4-4B967C925478}" srcId="{5CA79113-7243-4526-91EE-DBED777AFCDF}" destId="{459E5EC3-E2F4-304A-B378-A4E09C728F5C}" srcOrd="1" destOrd="0" parTransId="{1F6911F9-3F77-EA49-B6F8-4733E25BBEC2}" sibTransId="{0FD6C28C-5030-CE4A-BFD6-C6BFFD2343A0}"/>
    <dgm:cxn modelId="{D314ACD6-EC81-4597-A13D-C022C8F557F9}" srcId="{5CA79113-7243-4526-91EE-DBED777AFCDF}" destId="{4DA28A1B-A728-4D5B-B4EA-C1069AA9F7C2}" srcOrd="2" destOrd="0" parTransId="{C86EDB85-BC08-4B36-9DE7-A14357F65527}" sibTransId="{F023C665-3AB2-41D6-9E71-BAE5BD288EAF}"/>
    <dgm:cxn modelId="{39433CE7-274D-43F7-AD22-8415279C14DE}" srcId="{8D2D7D1A-DA8F-4027-9A0C-AABC807FAAC3}" destId="{F0EA62B5-3578-44CA-AF8E-E6370BF24311}" srcOrd="0" destOrd="0" parTransId="{7A4B4EE5-9BFC-4629-884B-6D88028B3BE3}" sibTransId="{6459F304-E5B8-4162-AFC1-C7668DA7C011}"/>
    <dgm:cxn modelId="{580DB5F1-1449-E547-A8EB-C43FA46E0B89}" type="presOf" srcId="{459E5EC3-E2F4-304A-B378-A4E09C728F5C}" destId="{280FE018-5632-1148-912D-38C7CB6B5236}" srcOrd="0" destOrd="1" presId="urn:microsoft.com/office/officeart/2005/8/layout/vList5"/>
    <dgm:cxn modelId="{4E2F9659-4B8B-5445-A223-3BBFD3618F64}" type="presParOf" srcId="{9D8D1314-4B94-5240-A69A-522B34BEFCF4}" destId="{F933326D-2C2B-C443-AE64-E6EABED02511}" srcOrd="0" destOrd="0" presId="urn:microsoft.com/office/officeart/2005/8/layout/vList5"/>
    <dgm:cxn modelId="{9F4D57C8-9830-754B-B808-B59A9061AC80}" type="presParOf" srcId="{F933326D-2C2B-C443-AE64-E6EABED02511}" destId="{9B0DF3BD-8D7A-7E4F-B42F-008ABBA55271}" srcOrd="0" destOrd="0" presId="urn:microsoft.com/office/officeart/2005/8/layout/vList5"/>
    <dgm:cxn modelId="{4BA8C9A6-189E-2549-B1D1-68E5280BB4BB}" type="presParOf" srcId="{F933326D-2C2B-C443-AE64-E6EABED02511}" destId="{CFA8171A-A7A7-1249-9E00-EB16771181E2}" srcOrd="1" destOrd="0" presId="urn:microsoft.com/office/officeart/2005/8/layout/vList5"/>
    <dgm:cxn modelId="{B06199FD-A3AF-374B-A125-A613AB808785}" type="presParOf" srcId="{9D8D1314-4B94-5240-A69A-522B34BEFCF4}" destId="{CD953170-5BD4-6E40-A358-32691ED6B012}" srcOrd="1" destOrd="0" presId="urn:microsoft.com/office/officeart/2005/8/layout/vList5"/>
    <dgm:cxn modelId="{7B52C2AB-734E-6B42-8AFE-51BE7F5FB909}" type="presParOf" srcId="{9D8D1314-4B94-5240-A69A-522B34BEFCF4}" destId="{F649608E-9019-A84D-AE7E-19F61507BCC9}" srcOrd="2" destOrd="0" presId="urn:microsoft.com/office/officeart/2005/8/layout/vList5"/>
    <dgm:cxn modelId="{D76EB105-CBE8-B241-B195-ADEB7E401A5F}" type="presParOf" srcId="{F649608E-9019-A84D-AE7E-19F61507BCC9}" destId="{CAA14EF0-C2A0-1549-ABB1-43D47E8DB1E9}" srcOrd="0" destOrd="0" presId="urn:microsoft.com/office/officeart/2005/8/layout/vList5"/>
    <dgm:cxn modelId="{FB47B6CC-9D9A-AC43-A029-9DCD127B69F3}" type="presParOf" srcId="{F649608E-9019-A84D-AE7E-19F61507BCC9}" destId="{E8EEBE46-C28E-384A-9A8B-B52B98DE848E}" srcOrd="1" destOrd="0" presId="urn:microsoft.com/office/officeart/2005/8/layout/vList5"/>
    <dgm:cxn modelId="{A38E24B7-9E18-0F42-B8E4-8F7F53EC0786}" type="presParOf" srcId="{9D8D1314-4B94-5240-A69A-522B34BEFCF4}" destId="{9B43F8F9-405D-9F4E-843A-09481D48D300}" srcOrd="3" destOrd="0" presId="urn:microsoft.com/office/officeart/2005/8/layout/vList5"/>
    <dgm:cxn modelId="{E9BFB377-7B2E-0142-A4B8-F6BBB2B328A0}" type="presParOf" srcId="{9D8D1314-4B94-5240-A69A-522B34BEFCF4}" destId="{D84A3437-49B8-6A4E-AA4D-6FA0454B9250}" srcOrd="4" destOrd="0" presId="urn:microsoft.com/office/officeart/2005/8/layout/vList5"/>
    <dgm:cxn modelId="{2E415651-704F-1241-9E73-D33EF3EC3C9D}" type="presParOf" srcId="{D84A3437-49B8-6A4E-AA4D-6FA0454B9250}" destId="{FF52C063-875B-9241-8FF4-C52C3BC92CC6}" srcOrd="0" destOrd="0" presId="urn:microsoft.com/office/officeart/2005/8/layout/vList5"/>
    <dgm:cxn modelId="{4EE5E731-4CD0-244A-B8E7-0CB9EC4EC9E1}" type="presParOf" srcId="{D84A3437-49B8-6A4E-AA4D-6FA0454B9250}" destId="{280FE018-5632-1148-912D-38C7CB6B523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0F9494-D182-4F11-81EE-32AF25EB75F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2D7D1A-DA8F-4027-9A0C-AABC807FAAC3}">
      <dgm:prSet custT="1"/>
      <dgm:spPr>
        <a:solidFill>
          <a:srgbClr val="1A6294"/>
        </a:solidFill>
      </dgm:spPr>
      <dgm:t>
        <a:bodyPr/>
        <a:lstStyle/>
        <a:p>
          <a:pPr>
            <a:defRPr b="1"/>
          </a:pPr>
          <a:endParaRPr lang="en-US" sz="1800" dirty="0"/>
        </a:p>
      </dgm:t>
    </dgm:pt>
    <dgm:pt modelId="{2A0AE867-8707-4CD0-A237-857E51F82A70}" type="parTrans" cxnId="{7F2CB91E-76DB-49FC-A40F-0264599DF694}">
      <dgm:prSet/>
      <dgm:spPr/>
      <dgm:t>
        <a:bodyPr/>
        <a:lstStyle/>
        <a:p>
          <a:endParaRPr lang="en-US"/>
        </a:p>
      </dgm:t>
    </dgm:pt>
    <dgm:pt modelId="{53684632-5ECE-47CA-B70D-416AFBF59CD9}" type="sibTrans" cxnId="{7F2CB91E-76DB-49FC-A40F-0264599DF694}">
      <dgm:prSet/>
      <dgm:spPr/>
      <dgm:t>
        <a:bodyPr/>
        <a:lstStyle/>
        <a:p>
          <a:endParaRPr lang="en-US"/>
        </a:p>
      </dgm:t>
    </dgm:pt>
    <dgm:pt modelId="{F0EA62B5-3578-44CA-AF8E-E6370BF24311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A4B4EE5-9BFC-4629-884B-6D88028B3BE3}" type="parTrans" cxnId="{39433CE7-274D-43F7-AD22-8415279C14DE}">
      <dgm:prSet/>
      <dgm:spPr/>
      <dgm:t>
        <a:bodyPr/>
        <a:lstStyle/>
        <a:p>
          <a:endParaRPr lang="en-US"/>
        </a:p>
      </dgm:t>
    </dgm:pt>
    <dgm:pt modelId="{6459F304-E5B8-4162-AFC1-C7668DA7C011}" type="sibTrans" cxnId="{39433CE7-274D-43F7-AD22-8415279C14DE}">
      <dgm:prSet/>
      <dgm:spPr/>
      <dgm:t>
        <a:bodyPr/>
        <a:lstStyle/>
        <a:p>
          <a:endParaRPr lang="en-US"/>
        </a:p>
      </dgm:t>
    </dgm:pt>
    <dgm:pt modelId="{F72314B3-D7CA-4C8A-BD78-CC66E6462F20}">
      <dgm:prSet/>
      <dgm:spPr>
        <a:solidFill>
          <a:srgbClr val="3494BA"/>
        </a:solidFill>
      </dgm:spPr>
      <dgm:t>
        <a:bodyPr/>
        <a:lstStyle/>
        <a:p>
          <a:pPr>
            <a:defRPr b="1"/>
          </a:pPr>
          <a:endParaRPr lang="en-US" dirty="0">
            <a:solidFill>
              <a:schemeClr val="bg1"/>
            </a:solidFill>
          </a:endParaRPr>
        </a:p>
      </dgm:t>
    </dgm:pt>
    <dgm:pt modelId="{B4DEF74C-69BC-4753-9725-A5BABDFC3122}" type="parTrans" cxnId="{95D22E03-1E40-4722-B6F8-F4DA29C4B4A0}">
      <dgm:prSet/>
      <dgm:spPr/>
      <dgm:t>
        <a:bodyPr/>
        <a:lstStyle/>
        <a:p>
          <a:endParaRPr lang="en-US"/>
        </a:p>
      </dgm:t>
    </dgm:pt>
    <dgm:pt modelId="{0668A809-29AD-452B-9B2D-3458D8838E86}" type="sibTrans" cxnId="{95D22E03-1E40-4722-B6F8-F4DA29C4B4A0}">
      <dgm:prSet/>
      <dgm:spPr/>
      <dgm:t>
        <a:bodyPr/>
        <a:lstStyle/>
        <a:p>
          <a:endParaRPr lang="en-US"/>
        </a:p>
      </dgm:t>
    </dgm:pt>
    <dgm:pt modelId="{F720D77D-039D-43E0-8E05-AACCAAD137A6}">
      <dgm:prSet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2D39CEF-D05A-4711-BDF1-C9F353007893}" type="parTrans" cxnId="{CA19FA76-DE15-454B-94BB-098C5F183364}">
      <dgm:prSet/>
      <dgm:spPr/>
      <dgm:t>
        <a:bodyPr/>
        <a:lstStyle/>
        <a:p>
          <a:endParaRPr lang="en-US"/>
        </a:p>
      </dgm:t>
    </dgm:pt>
    <dgm:pt modelId="{8FA5552F-35F8-4A5F-AC73-A1CE23296A21}" type="sibTrans" cxnId="{CA19FA76-DE15-454B-94BB-098C5F183364}">
      <dgm:prSet/>
      <dgm:spPr/>
      <dgm:t>
        <a:bodyPr/>
        <a:lstStyle/>
        <a:p>
          <a:endParaRPr lang="en-US"/>
        </a:p>
      </dgm:t>
    </dgm:pt>
    <dgm:pt modelId="{5CA79113-7243-4526-91EE-DBED777AFCDF}">
      <dgm:prSet/>
      <dgm:spPr>
        <a:solidFill>
          <a:srgbClr val="114264"/>
        </a:solidFill>
      </dgm:spPr>
      <dgm:t>
        <a:bodyPr/>
        <a:lstStyle/>
        <a:p>
          <a:pPr>
            <a:defRPr b="1"/>
          </a:pPr>
          <a:endParaRPr lang="en-US" dirty="0"/>
        </a:p>
      </dgm:t>
    </dgm:pt>
    <dgm:pt modelId="{82B2CF98-1364-4EF0-95F5-69938FE60D42}" type="parTrans" cxnId="{5E1DEC53-5B6F-4850-BDC3-FE9D0BC23BBA}">
      <dgm:prSet/>
      <dgm:spPr/>
      <dgm:t>
        <a:bodyPr/>
        <a:lstStyle/>
        <a:p>
          <a:endParaRPr lang="en-US"/>
        </a:p>
      </dgm:t>
    </dgm:pt>
    <dgm:pt modelId="{533E0705-F529-40FF-B8A5-02F45ABFF31D}" type="sibTrans" cxnId="{5E1DEC53-5B6F-4850-BDC3-FE9D0BC23BBA}">
      <dgm:prSet/>
      <dgm:spPr/>
      <dgm:t>
        <a:bodyPr/>
        <a:lstStyle/>
        <a:p>
          <a:endParaRPr lang="en-US"/>
        </a:p>
      </dgm:t>
    </dgm:pt>
    <dgm:pt modelId="{947086B9-B7EA-4D82-BAF6-F169FA62A900}">
      <dgm:prSet/>
      <dgm:spPr/>
      <dgm:t>
        <a:bodyPr/>
        <a:lstStyle/>
        <a:p>
          <a:endParaRPr lang="en-US" sz="1600" dirty="0"/>
        </a:p>
      </dgm:t>
    </dgm:pt>
    <dgm:pt modelId="{CB7632E6-41DE-431D-9DFE-9DCE1A22F770}" type="sibTrans" cxnId="{F58D7490-6578-41E0-A62C-943F0408930E}">
      <dgm:prSet/>
      <dgm:spPr/>
      <dgm:t>
        <a:bodyPr/>
        <a:lstStyle/>
        <a:p>
          <a:endParaRPr lang="en-US"/>
        </a:p>
      </dgm:t>
    </dgm:pt>
    <dgm:pt modelId="{E21B95F5-8902-4648-B0F3-6C82E18AA79C}" type="parTrans" cxnId="{F58D7490-6578-41E0-A62C-943F0408930E}">
      <dgm:prSet/>
      <dgm:spPr/>
      <dgm:t>
        <a:bodyPr/>
        <a:lstStyle/>
        <a:p>
          <a:endParaRPr lang="en-US"/>
        </a:p>
      </dgm:t>
    </dgm:pt>
    <dgm:pt modelId="{4DA28A1B-A728-4D5B-B4EA-C1069AA9F7C2}">
      <dgm:prSet/>
      <dgm:spPr/>
      <dgm:t>
        <a:bodyPr/>
        <a:lstStyle/>
        <a:p>
          <a:endParaRPr lang="en-US" sz="1600" dirty="0"/>
        </a:p>
      </dgm:t>
    </dgm:pt>
    <dgm:pt modelId="{F023C665-3AB2-41D6-9E71-BAE5BD288EAF}" type="sibTrans" cxnId="{D314ACD6-EC81-4597-A13D-C022C8F557F9}">
      <dgm:prSet/>
      <dgm:spPr/>
      <dgm:t>
        <a:bodyPr/>
        <a:lstStyle/>
        <a:p>
          <a:endParaRPr lang="en-US"/>
        </a:p>
      </dgm:t>
    </dgm:pt>
    <dgm:pt modelId="{C86EDB85-BC08-4B36-9DE7-A14357F65527}" type="parTrans" cxnId="{D314ACD6-EC81-4597-A13D-C022C8F557F9}">
      <dgm:prSet/>
      <dgm:spPr/>
      <dgm:t>
        <a:bodyPr/>
        <a:lstStyle/>
        <a:p>
          <a:endParaRPr lang="en-US"/>
        </a:p>
      </dgm:t>
    </dgm:pt>
    <dgm:pt modelId="{459E5EC3-E2F4-304A-B378-A4E09C728F5C}">
      <dgm:prSet custT="1"/>
      <dgm:spPr/>
      <dgm:t>
        <a:bodyPr/>
        <a:lstStyle/>
        <a:p>
          <a:r>
            <a:rPr lang="en-US" sz="2800" dirty="0"/>
            <a:t>Higher </a:t>
          </a:r>
          <a:r>
            <a:rPr lang="en-US" sz="2800" dirty="0" err="1"/>
            <a:t>f</a:t>
          </a:r>
          <a:r>
            <a:rPr lang="en-US" sz="2800" baseline="-25000" dirty="0" err="1"/>
            <a:t>ichthyocarbonate</a:t>
          </a:r>
          <a:r>
            <a:rPr lang="en-US" sz="2800" dirty="0"/>
            <a:t> </a:t>
          </a:r>
          <a:endParaRPr lang="en-US" sz="2800" dirty="0">
            <a:solidFill>
              <a:schemeClr val="tx1"/>
            </a:solidFill>
          </a:endParaRPr>
        </a:p>
      </dgm:t>
    </dgm:pt>
    <dgm:pt modelId="{0FD6C28C-5030-CE4A-BFD6-C6BFFD2343A0}" type="sibTrans" cxnId="{2604DABE-AADA-6341-86F4-4B967C925478}">
      <dgm:prSet/>
      <dgm:spPr/>
      <dgm:t>
        <a:bodyPr/>
        <a:lstStyle/>
        <a:p>
          <a:endParaRPr lang="en-US"/>
        </a:p>
      </dgm:t>
    </dgm:pt>
    <dgm:pt modelId="{1F6911F9-3F77-EA49-B6F8-4733E25BBEC2}" type="parTrans" cxnId="{2604DABE-AADA-6341-86F4-4B967C925478}">
      <dgm:prSet/>
      <dgm:spPr/>
      <dgm:t>
        <a:bodyPr/>
        <a:lstStyle/>
        <a:p>
          <a:endParaRPr lang="en-US"/>
        </a:p>
      </dgm:t>
    </dgm:pt>
    <dgm:pt modelId="{9D8D1314-4B94-5240-A69A-522B34BEFCF4}" type="pres">
      <dgm:prSet presAssocID="{060F9494-D182-4F11-81EE-32AF25EB75F9}" presName="Name0" presStyleCnt="0">
        <dgm:presLayoutVars>
          <dgm:dir/>
          <dgm:animLvl val="lvl"/>
          <dgm:resizeHandles val="exact"/>
        </dgm:presLayoutVars>
      </dgm:prSet>
      <dgm:spPr/>
    </dgm:pt>
    <dgm:pt modelId="{F933326D-2C2B-C443-AE64-E6EABED02511}" type="pres">
      <dgm:prSet presAssocID="{8D2D7D1A-DA8F-4027-9A0C-AABC807FAAC3}" presName="linNode" presStyleCnt="0"/>
      <dgm:spPr/>
    </dgm:pt>
    <dgm:pt modelId="{9B0DF3BD-8D7A-7E4F-B42F-008ABBA55271}" type="pres">
      <dgm:prSet presAssocID="{8D2D7D1A-DA8F-4027-9A0C-AABC807FAAC3}" presName="parentText" presStyleLbl="node1" presStyleIdx="0" presStyleCnt="3" custScaleX="61673">
        <dgm:presLayoutVars>
          <dgm:chMax val="1"/>
          <dgm:bulletEnabled val="1"/>
        </dgm:presLayoutVars>
      </dgm:prSet>
      <dgm:spPr/>
    </dgm:pt>
    <dgm:pt modelId="{CFA8171A-A7A7-1249-9E00-EB16771181E2}" type="pres">
      <dgm:prSet presAssocID="{8D2D7D1A-DA8F-4027-9A0C-AABC807FAAC3}" presName="descendantText" presStyleLbl="alignAccFollowNode1" presStyleIdx="0" presStyleCnt="3">
        <dgm:presLayoutVars>
          <dgm:bulletEnabled val="1"/>
        </dgm:presLayoutVars>
      </dgm:prSet>
      <dgm:spPr/>
    </dgm:pt>
    <dgm:pt modelId="{CD953170-5BD4-6E40-A358-32691ED6B012}" type="pres">
      <dgm:prSet presAssocID="{53684632-5ECE-47CA-B70D-416AFBF59CD9}" presName="sp" presStyleCnt="0"/>
      <dgm:spPr/>
    </dgm:pt>
    <dgm:pt modelId="{F649608E-9019-A84D-AE7E-19F61507BCC9}" type="pres">
      <dgm:prSet presAssocID="{F72314B3-D7CA-4C8A-BD78-CC66E6462F20}" presName="linNode" presStyleCnt="0"/>
      <dgm:spPr/>
    </dgm:pt>
    <dgm:pt modelId="{CAA14EF0-C2A0-1549-ABB1-43D47E8DB1E9}" type="pres">
      <dgm:prSet presAssocID="{F72314B3-D7CA-4C8A-BD78-CC66E6462F20}" presName="parentText" presStyleLbl="node1" presStyleIdx="1" presStyleCnt="3" custScaleX="62952">
        <dgm:presLayoutVars>
          <dgm:chMax val="1"/>
          <dgm:bulletEnabled val="1"/>
        </dgm:presLayoutVars>
      </dgm:prSet>
      <dgm:spPr/>
    </dgm:pt>
    <dgm:pt modelId="{E8EEBE46-C28E-384A-9A8B-B52B98DE848E}" type="pres">
      <dgm:prSet presAssocID="{F72314B3-D7CA-4C8A-BD78-CC66E6462F20}" presName="descendantText" presStyleLbl="alignAccFollowNode1" presStyleIdx="1" presStyleCnt="3">
        <dgm:presLayoutVars>
          <dgm:bulletEnabled val="1"/>
        </dgm:presLayoutVars>
      </dgm:prSet>
      <dgm:spPr/>
    </dgm:pt>
    <dgm:pt modelId="{9B43F8F9-405D-9F4E-843A-09481D48D300}" type="pres">
      <dgm:prSet presAssocID="{0668A809-29AD-452B-9B2D-3458D8838E86}" presName="sp" presStyleCnt="0"/>
      <dgm:spPr/>
    </dgm:pt>
    <dgm:pt modelId="{D84A3437-49B8-6A4E-AA4D-6FA0454B9250}" type="pres">
      <dgm:prSet presAssocID="{5CA79113-7243-4526-91EE-DBED777AFCDF}" presName="linNode" presStyleCnt="0"/>
      <dgm:spPr/>
    </dgm:pt>
    <dgm:pt modelId="{FF52C063-875B-9241-8FF4-C52C3BC92CC6}" type="pres">
      <dgm:prSet presAssocID="{5CA79113-7243-4526-91EE-DBED777AFCDF}" presName="parentText" presStyleLbl="node1" presStyleIdx="2" presStyleCnt="3" custScaleX="63036">
        <dgm:presLayoutVars>
          <dgm:chMax val="1"/>
          <dgm:bulletEnabled val="1"/>
        </dgm:presLayoutVars>
      </dgm:prSet>
      <dgm:spPr/>
    </dgm:pt>
    <dgm:pt modelId="{280FE018-5632-1148-912D-38C7CB6B5236}" type="pres">
      <dgm:prSet presAssocID="{5CA79113-7243-4526-91EE-DBED777AFCD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5D22E03-1E40-4722-B6F8-F4DA29C4B4A0}" srcId="{060F9494-D182-4F11-81EE-32AF25EB75F9}" destId="{F72314B3-D7CA-4C8A-BD78-CC66E6462F20}" srcOrd="1" destOrd="0" parTransId="{B4DEF74C-69BC-4753-9725-A5BABDFC3122}" sibTransId="{0668A809-29AD-452B-9B2D-3458D8838E86}"/>
    <dgm:cxn modelId="{E2117316-8F00-134D-930F-B9671E4493DC}" type="presOf" srcId="{060F9494-D182-4F11-81EE-32AF25EB75F9}" destId="{9D8D1314-4B94-5240-A69A-522B34BEFCF4}" srcOrd="0" destOrd="0" presId="urn:microsoft.com/office/officeart/2005/8/layout/vList5"/>
    <dgm:cxn modelId="{7F2CB91E-76DB-49FC-A40F-0264599DF694}" srcId="{060F9494-D182-4F11-81EE-32AF25EB75F9}" destId="{8D2D7D1A-DA8F-4027-9A0C-AABC807FAAC3}" srcOrd="0" destOrd="0" parTransId="{2A0AE867-8707-4CD0-A237-857E51F82A70}" sibTransId="{53684632-5ECE-47CA-B70D-416AFBF59CD9}"/>
    <dgm:cxn modelId="{FBC9E423-9BFC-F347-8988-C15509C12D5E}" type="presOf" srcId="{947086B9-B7EA-4D82-BAF6-F169FA62A900}" destId="{280FE018-5632-1148-912D-38C7CB6B5236}" srcOrd="0" destOrd="0" presId="urn:microsoft.com/office/officeart/2005/8/layout/vList5"/>
    <dgm:cxn modelId="{5DA72942-4AE4-7545-9BFE-B050715526B4}" type="presOf" srcId="{F0EA62B5-3578-44CA-AF8E-E6370BF24311}" destId="{CFA8171A-A7A7-1249-9E00-EB16771181E2}" srcOrd="0" destOrd="0" presId="urn:microsoft.com/office/officeart/2005/8/layout/vList5"/>
    <dgm:cxn modelId="{5E1DEC53-5B6F-4850-BDC3-FE9D0BC23BBA}" srcId="{060F9494-D182-4F11-81EE-32AF25EB75F9}" destId="{5CA79113-7243-4526-91EE-DBED777AFCDF}" srcOrd="2" destOrd="0" parTransId="{82B2CF98-1364-4EF0-95F5-69938FE60D42}" sibTransId="{533E0705-F529-40FF-B8A5-02F45ABFF31D}"/>
    <dgm:cxn modelId="{76FC3357-8DD1-3348-BF03-9975BDB49AB8}" type="presOf" srcId="{4DA28A1B-A728-4D5B-B4EA-C1069AA9F7C2}" destId="{280FE018-5632-1148-912D-38C7CB6B5236}" srcOrd="0" destOrd="2" presId="urn:microsoft.com/office/officeart/2005/8/layout/vList5"/>
    <dgm:cxn modelId="{DB688558-8FA6-E14B-BB22-4AD6CA2E185E}" type="presOf" srcId="{F720D77D-039D-43E0-8E05-AACCAAD137A6}" destId="{E8EEBE46-C28E-384A-9A8B-B52B98DE848E}" srcOrd="0" destOrd="0" presId="urn:microsoft.com/office/officeart/2005/8/layout/vList5"/>
    <dgm:cxn modelId="{5C710C72-C36E-3349-B24E-B30267895D13}" type="presOf" srcId="{8D2D7D1A-DA8F-4027-9A0C-AABC807FAAC3}" destId="{9B0DF3BD-8D7A-7E4F-B42F-008ABBA55271}" srcOrd="0" destOrd="0" presId="urn:microsoft.com/office/officeart/2005/8/layout/vList5"/>
    <dgm:cxn modelId="{CA19FA76-DE15-454B-94BB-098C5F183364}" srcId="{F72314B3-D7CA-4C8A-BD78-CC66E6462F20}" destId="{F720D77D-039D-43E0-8E05-AACCAAD137A6}" srcOrd="0" destOrd="0" parTransId="{D2D39CEF-D05A-4711-BDF1-C9F353007893}" sibTransId="{8FA5552F-35F8-4A5F-AC73-A1CE23296A21}"/>
    <dgm:cxn modelId="{A4C3B578-47EC-4942-B1FA-9B72EB0DB6A8}" type="presOf" srcId="{5CA79113-7243-4526-91EE-DBED777AFCDF}" destId="{FF52C063-875B-9241-8FF4-C52C3BC92CC6}" srcOrd="0" destOrd="0" presId="urn:microsoft.com/office/officeart/2005/8/layout/vList5"/>
    <dgm:cxn modelId="{F58D7490-6578-41E0-A62C-943F0408930E}" srcId="{5CA79113-7243-4526-91EE-DBED777AFCDF}" destId="{947086B9-B7EA-4D82-BAF6-F169FA62A900}" srcOrd="0" destOrd="0" parTransId="{E21B95F5-8902-4648-B0F3-6C82E18AA79C}" sibTransId="{CB7632E6-41DE-431D-9DFE-9DCE1A22F770}"/>
    <dgm:cxn modelId="{D4707992-E899-7045-A296-98FD14280FF1}" type="presOf" srcId="{F72314B3-D7CA-4C8A-BD78-CC66E6462F20}" destId="{CAA14EF0-C2A0-1549-ABB1-43D47E8DB1E9}" srcOrd="0" destOrd="0" presId="urn:microsoft.com/office/officeart/2005/8/layout/vList5"/>
    <dgm:cxn modelId="{2604DABE-AADA-6341-86F4-4B967C925478}" srcId="{5CA79113-7243-4526-91EE-DBED777AFCDF}" destId="{459E5EC3-E2F4-304A-B378-A4E09C728F5C}" srcOrd="1" destOrd="0" parTransId="{1F6911F9-3F77-EA49-B6F8-4733E25BBEC2}" sibTransId="{0FD6C28C-5030-CE4A-BFD6-C6BFFD2343A0}"/>
    <dgm:cxn modelId="{D314ACD6-EC81-4597-A13D-C022C8F557F9}" srcId="{5CA79113-7243-4526-91EE-DBED777AFCDF}" destId="{4DA28A1B-A728-4D5B-B4EA-C1069AA9F7C2}" srcOrd="2" destOrd="0" parTransId="{C86EDB85-BC08-4B36-9DE7-A14357F65527}" sibTransId="{F023C665-3AB2-41D6-9E71-BAE5BD288EAF}"/>
    <dgm:cxn modelId="{39433CE7-274D-43F7-AD22-8415279C14DE}" srcId="{8D2D7D1A-DA8F-4027-9A0C-AABC807FAAC3}" destId="{F0EA62B5-3578-44CA-AF8E-E6370BF24311}" srcOrd="0" destOrd="0" parTransId="{7A4B4EE5-9BFC-4629-884B-6D88028B3BE3}" sibTransId="{6459F304-E5B8-4162-AFC1-C7668DA7C011}"/>
    <dgm:cxn modelId="{580DB5F1-1449-E547-A8EB-C43FA46E0B89}" type="presOf" srcId="{459E5EC3-E2F4-304A-B378-A4E09C728F5C}" destId="{280FE018-5632-1148-912D-38C7CB6B5236}" srcOrd="0" destOrd="1" presId="urn:microsoft.com/office/officeart/2005/8/layout/vList5"/>
    <dgm:cxn modelId="{4E2F9659-4B8B-5445-A223-3BBFD3618F64}" type="presParOf" srcId="{9D8D1314-4B94-5240-A69A-522B34BEFCF4}" destId="{F933326D-2C2B-C443-AE64-E6EABED02511}" srcOrd="0" destOrd="0" presId="urn:microsoft.com/office/officeart/2005/8/layout/vList5"/>
    <dgm:cxn modelId="{9F4D57C8-9830-754B-B808-B59A9061AC80}" type="presParOf" srcId="{F933326D-2C2B-C443-AE64-E6EABED02511}" destId="{9B0DF3BD-8D7A-7E4F-B42F-008ABBA55271}" srcOrd="0" destOrd="0" presId="urn:microsoft.com/office/officeart/2005/8/layout/vList5"/>
    <dgm:cxn modelId="{4BA8C9A6-189E-2549-B1D1-68E5280BB4BB}" type="presParOf" srcId="{F933326D-2C2B-C443-AE64-E6EABED02511}" destId="{CFA8171A-A7A7-1249-9E00-EB16771181E2}" srcOrd="1" destOrd="0" presId="urn:microsoft.com/office/officeart/2005/8/layout/vList5"/>
    <dgm:cxn modelId="{B06199FD-A3AF-374B-A125-A613AB808785}" type="presParOf" srcId="{9D8D1314-4B94-5240-A69A-522B34BEFCF4}" destId="{CD953170-5BD4-6E40-A358-32691ED6B012}" srcOrd="1" destOrd="0" presId="urn:microsoft.com/office/officeart/2005/8/layout/vList5"/>
    <dgm:cxn modelId="{7B52C2AB-734E-6B42-8AFE-51BE7F5FB909}" type="presParOf" srcId="{9D8D1314-4B94-5240-A69A-522B34BEFCF4}" destId="{F649608E-9019-A84D-AE7E-19F61507BCC9}" srcOrd="2" destOrd="0" presId="urn:microsoft.com/office/officeart/2005/8/layout/vList5"/>
    <dgm:cxn modelId="{D76EB105-CBE8-B241-B195-ADEB7E401A5F}" type="presParOf" srcId="{F649608E-9019-A84D-AE7E-19F61507BCC9}" destId="{CAA14EF0-C2A0-1549-ABB1-43D47E8DB1E9}" srcOrd="0" destOrd="0" presId="urn:microsoft.com/office/officeart/2005/8/layout/vList5"/>
    <dgm:cxn modelId="{FB47B6CC-9D9A-AC43-A029-9DCD127B69F3}" type="presParOf" srcId="{F649608E-9019-A84D-AE7E-19F61507BCC9}" destId="{E8EEBE46-C28E-384A-9A8B-B52B98DE848E}" srcOrd="1" destOrd="0" presId="urn:microsoft.com/office/officeart/2005/8/layout/vList5"/>
    <dgm:cxn modelId="{A38E24B7-9E18-0F42-B8E4-8F7F53EC0786}" type="presParOf" srcId="{9D8D1314-4B94-5240-A69A-522B34BEFCF4}" destId="{9B43F8F9-405D-9F4E-843A-09481D48D300}" srcOrd="3" destOrd="0" presId="urn:microsoft.com/office/officeart/2005/8/layout/vList5"/>
    <dgm:cxn modelId="{E9BFB377-7B2E-0142-A4B8-F6BBB2B328A0}" type="presParOf" srcId="{9D8D1314-4B94-5240-A69A-522B34BEFCF4}" destId="{D84A3437-49B8-6A4E-AA4D-6FA0454B9250}" srcOrd="4" destOrd="0" presId="urn:microsoft.com/office/officeart/2005/8/layout/vList5"/>
    <dgm:cxn modelId="{2E415651-704F-1241-9E73-D33EF3EC3C9D}" type="presParOf" srcId="{D84A3437-49B8-6A4E-AA4D-6FA0454B9250}" destId="{FF52C063-875B-9241-8FF4-C52C3BC92CC6}" srcOrd="0" destOrd="0" presId="urn:microsoft.com/office/officeart/2005/8/layout/vList5"/>
    <dgm:cxn modelId="{4EE5E731-4CD0-244A-B8E7-0CB9EC4EC9E1}" type="presParOf" srcId="{D84A3437-49B8-6A4E-AA4D-6FA0454B9250}" destId="{280FE018-5632-1148-912D-38C7CB6B523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8171A-A7A7-1249-9E00-EB16771181E2}">
      <dsp:nvSpPr>
        <dsp:cNvPr id="0" name=""/>
        <dsp:cNvSpPr/>
      </dsp:nvSpPr>
      <dsp:spPr>
        <a:xfrm rot="5400000">
          <a:off x="6512307" y="-2951260"/>
          <a:ext cx="1299881" cy="753229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3.6</a:t>
          </a:r>
          <a14:m xmlns:a14="http://schemas.microsoft.com/office/drawing/2010/main">
            <m:oMath xmlns:m="http://schemas.openxmlformats.org/officeDocument/2006/math">
              <m:r>
                <a:rPr lang="en-US" sz="28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×</m:t>
              </m:r>
            </m:oMath>
          </a14:m>
          <a:r>
            <a:rPr lang="en-US" sz="2800" kern="1200" dirty="0"/>
            <a:t> ichthyocarbonate, but 20% smaller</a:t>
          </a:r>
        </a:p>
      </dsp:txBody>
      <dsp:txXfrm rot="-5400000">
        <a:off x="3396100" y="228402"/>
        <a:ext cx="7468841" cy="1172971"/>
      </dsp:txXfrm>
    </dsp:sp>
    <dsp:sp modelId="{9B0DF3BD-8D7A-7E4F-B42F-008ABBA55271}">
      <dsp:nvSpPr>
        <dsp:cNvPr id="0" name=""/>
        <dsp:cNvSpPr/>
      </dsp:nvSpPr>
      <dsp:spPr>
        <a:xfrm>
          <a:off x="783066" y="2461"/>
          <a:ext cx="2613033" cy="1624852"/>
        </a:xfrm>
        <a:prstGeom prst="roundRect">
          <a:avLst/>
        </a:prstGeom>
        <a:solidFill>
          <a:srgbClr val="1A62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kern="1200" dirty="0"/>
        </a:p>
      </dsp:txBody>
      <dsp:txXfrm>
        <a:off x="862385" y="81780"/>
        <a:ext cx="2454395" cy="1466214"/>
      </dsp:txXfrm>
    </dsp:sp>
    <dsp:sp modelId="{E8EEBE46-C28E-384A-9A8B-B52B98DE848E}">
      <dsp:nvSpPr>
        <dsp:cNvPr id="0" name=""/>
        <dsp:cNvSpPr/>
      </dsp:nvSpPr>
      <dsp:spPr>
        <a:xfrm rot="5400000">
          <a:off x="6566498" y="-1245165"/>
          <a:ext cx="1299881" cy="7532296"/>
        </a:xfrm>
        <a:prstGeom prst="round2SameRect">
          <a:avLst/>
        </a:prstGeom>
        <a:solidFill>
          <a:schemeClr val="accent2">
            <a:tint val="40000"/>
            <a:alpha val="90000"/>
            <a:hueOff val="-8207828"/>
            <a:satOff val="1947"/>
            <a:lumOff val="-3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207828"/>
              <a:satOff val="1947"/>
              <a:lumOff val="-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Lower TOC and mol%MgCO</a:t>
          </a:r>
          <a:r>
            <a:rPr lang="en-US" sz="2800" kern="1200" baseline="-25000" dirty="0"/>
            <a:t>3</a:t>
          </a:r>
          <a:r>
            <a:rPr lang="en-US" sz="2800" kern="1200" baseline="0" dirty="0"/>
            <a:t>, ~3</a:t>
          </a:r>
          <a14:m xmlns:a14="http://schemas.microsoft.com/office/drawing/2010/main">
            <m:oMath xmlns:m="http://schemas.openxmlformats.org/officeDocument/2006/math">
              <m:r>
                <a:rPr lang="en-US" sz="28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×</m:t>
              </m:r>
            </m:oMath>
          </a14:m>
          <a:r>
            <a:rPr lang="en-US" sz="2800" kern="1200" baseline="0" dirty="0"/>
            <a:t> slower dissolution rate</a:t>
          </a:r>
          <a:endParaRPr lang="en-US" sz="2800" kern="1200" baseline="0" dirty="0">
            <a:solidFill>
              <a:schemeClr val="tx1"/>
            </a:solidFill>
          </a:endParaRPr>
        </a:p>
      </dsp:txBody>
      <dsp:txXfrm rot="-5400000">
        <a:off x="3450291" y="1934497"/>
        <a:ext cx="7468841" cy="1172971"/>
      </dsp:txXfrm>
    </dsp:sp>
    <dsp:sp modelId="{CAA14EF0-C2A0-1549-ABB1-43D47E8DB1E9}">
      <dsp:nvSpPr>
        <dsp:cNvPr id="0" name=""/>
        <dsp:cNvSpPr/>
      </dsp:nvSpPr>
      <dsp:spPr>
        <a:xfrm>
          <a:off x="783066" y="1708556"/>
          <a:ext cx="2667223" cy="1624852"/>
        </a:xfrm>
        <a:prstGeom prst="roundRect">
          <a:avLst/>
        </a:prstGeom>
        <a:solidFill>
          <a:srgbClr val="3494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6500" kern="1200" dirty="0">
            <a:solidFill>
              <a:schemeClr val="bg1"/>
            </a:solidFill>
          </a:endParaRPr>
        </a:p>
      </dsp:txBody>
      <dsp:txXfrm>
        <a:off x="862385" y="1787875"/>
        <a:ext cx="2508585" cy="1466214"/>
      </dsp:txXfrm>
    </dsp:sp>
    <dsp:sp modelId="{280FE018-5632-1148-912D-38C7CB6B5236}">
      <dsp:nvSpPr>
        <dsp:cNvPr id="0" name=""/>
        <dsp:cNvSpPr/>
      </dsp:nvSpPr>
      <dsp:spPr>
        <a:xfrm rot="5400000">
          <a:off x="6570057" y="460928"/>
          <a:ext cx="1299881" cy="7532296"/>
        </a:xfrm>
        <a:prstGeom prst="round2SameRect">
          <a:avLst/>
        </a:prstGeom>
        <a:solidFill>
          <a:schemeClr val="accent2">
            <a:tint val="40000"/>
            <a:alpha val="90000"/>
            <a:hueOff val="-16415656"/>
            <a:satOff val="3893"/>
            <a:lumOff val="-6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415656"/>
              <a:satOff val="3893"/>
              <a:lumOff val="-6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Higher </a:t>
          </a:r>
          <a:r>
            <a:rPr lang="en-US" sz="2800" kern="1200" dirty="0" err="1"/>
            <a:t>f</a:t>
          </a:r>
          <a:r>
            <a:rPr lang="en-US" sz="2800" kern="1200" baseline="-25000" dirty="0" err="1"/>
            <a:t>ichthyocarbonate</a:t>
          </a:r>
          <a:r>
            <a:rPr lang="en-US" sz="2800" kern="1200" dirty="0"/>
            <a:t> </a:t>
          </a:r>
          <a:endParaRPr lang="en-US" sz="28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-5400000">
        <a:off x="3453850" y="3640591"/>
        <a:ext cx="7468841" cy="1172971"/>
      </dsp:txXfrm>
    </dsp:sp>
    <dsp:sp modelId="{FF52C063-875B-9241-8FF4-C52C3BC92CC6}">
      <dsp:nvSpPr>
        <dsp:cNvPr id="0" name=""/>
        <dsp:cNvSpPr/>
      </dsp:nvSpPr>
      <dsp:spPr>
        <a:xfrm>
          <a:off x="783066" y="3414651"/>
          <a:ext cx="2670782" cy="1624852"/>
        </a:xfrm>
        <a:prstGeom prst="roundRect">
          <a:avLst/>
        </a:prstGeom>
        <a:solidFill>
          <a:srgbClr val="1142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6500" kern="1200" dirty="0"/>
        </a:p>
      </dsp:txBody>
      <dsp:txXfrm>
        <a:off x="862385" y="3493970"/>
        <a:ext cx="2512144" cy="1466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5457D-11CC-9747-A637-65EBC63929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4C413-DD8A-5343-A3B8-0E799F1EE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CD4E5-ADC2-286C-8D8F-F24E7D456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9B4C9-FA21-8400-E88C-F51968003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3DB9-1AEC-63BF-BCA0-FA4F19EBD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30EDA-27FA-BEAF-B6D0-9256A3DFF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22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A386A-7A69-A03B-9280-547ABFCDD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D8503-DF81-EC1A-EFEC-B2DE0074F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AE628-E07C-CBF7-FAB2-B0707CC3B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0C7C3-E727-C437-F3F5-BC5C6A2BF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55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06F97-496F-992A-E784-7423721B8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9D517-34AF-840E-1A7B-906245123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2BA3F-3F14-D424-55FD-CA11548C1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1 Gt CaCO3 produced where does it end up?</a:t>
            </a:r>
          </a:p>
          <a:p>
            <a:endParaRPr lang="en-US" dirty="0"/>
          </a:p>
          <a:p>
            <a:r>
              <a:rPr lang="en-US" dirty="0"/>
              <a:t>Erik, Martin- dissolution rate, specific gravity, size, AO CO2sys- estimate omega </a:t>
            </a:r>
            <a:r>
              <a:rPr lang="en-US" dirty="0" err="1"/>
              <a:t>Ar</a:t>
            </a:r>
            <a:r>
              <a:rPr lang="en-US" dirty="0"/>
              <a:t>--model fate in open ocean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0B98F-EAA1-C3E2-07E4-CC56A14A6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8E1B5-C2F1-D046-9A94-57354E6964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91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0C5D2-B2B3-7B5F-ECC6-A5B16FCEF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93054-30BC-49D8-06EF-5C9AC1011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85255-00E6-0ACD-DED2-88440E4DD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23479-E2E1-A53A-D618-26BEBEBED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72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Muscle</a:t>
            </a:r>
            <a:r>
              <a:rPr lang="en-US" sz="1600" b="1" dirty="0"/>
              <a:t> </a:t>
            </a:r>
            <a:r>
              <a:rPr lang="en-US" sz="1600" dirty="0"/>
              <a:t>water content higher in K acclimated fish (78.3%) than M acclimated fish (77.1%, p&lt; 0.001), and likely reflects the lower osmotic pressure in K seawater (692.3 ± 28.2 mmol/kg) vs M seawater (944 ± 32.9 mmol/kg, </a:t>
            </a:r>
            <a:r>
              <a:rPr lang="en-US" sz="1600" i="1" dirty="0"/>
              <a:t>p</a:t>
            </a:r>
            <a:r>
              <a:rPr lang="en-US" sz="1600" dirty="0"/>
              <a:t> = 0.03).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(Easier to stay hydrated, but makes the increased production even more impressive because they wouldn’t need to work as hard to fight the weaker osmotic imbalance in K seawater)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significant difference in hematocrit between treatments  K: avg. 21.9 ± 0.79 (SEM) vs M: 25.0 ± 0.1.60, </a:t>
            </a:r>
            <a:r>
              <a:rPr lang="en-US" sz="1600" i="1" dirty="0"/>
              <a:t>p</a:t>
            </a:r>
            <a:r>
              <a:rPr lang="en-US" sz="1600" dirty="0"/>
              <a:t> = 0.57)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significant difference in plasma TCO</a:t>
            </a:r>
            <a:r>
              <a:rPr lang="en-US" sz="1600" baseline="-25000" dirty="0"/>
              <a:t>2</a:t>
            </a:r>
            <a:r>
              <a:rPr lang="en-US" sz="1600" dirty="0"/>
              <a:t> between K (5.80 ± 0.25 </a:t>
            </a:r>
            <a:r>
              <a:rPr lang="en-US" sz="1600" dirty="0" err="1"/>
              <a:t>meqv</a:t>
            </a:r>
            <a:r>
              <a:rPr lang="en-US" sz="1600" dirty="0"/>
              <a:t> L</a:t>
            </a:r>
            <a:r>
              <a:rPr lang="en-US" sz="1600" baseline="30000" dirty="0"/>
              <a:t>-1</a:t>
            </a:r>
            <a:r>
              <a:rPr lang="en-US" sz="1600" dirty="0"/>
              <a:t>) vs M (5.48 ± 0.14 </a:t>
            </a:r>
            <a:r>
              <a:rPr lang="en-US" sz="1600" dirty="0" err="1"/>
              <a:t>meqv</a:t>
            </a:r>
            <a:r>
              <a:rPr lang="en-US" sz="1600" dirty="0"/>
              <a:t> L</a:t>
            </a:r>
            <a:r>
              <a:rPr lang="en-US" sz="1600" baseline="30000" dirty="0"/>
              <a:t>-1</a:t>
            </a:r>
            <a:r>
              <a:rPr lang="en-US" sz="1600" dirty="0"/>
              <a:t>, </a:t>
            </a:r>
            <a:r>
              <a:rPr lang="en-US" sz="1600" i="1" dirty="0"/>
              <a:t>p</a:t>
            </a:r>
            <a:r>
              <a:rPr lang="en-US" sz="1600" dirty="0"/>
              <a:t> = 0.66)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aseline="-25000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significant difference in plasma osmotic pressure between K (316.5 ± 3.86 mmol kg</a:t>
            </a:r>
            <a:r>
              <a:rPr lang="en-US" sz="1600" baseline="30000" dirty="0"/>
              <a:t>-1</a:t>
            </a:r>
            <a:r>
              <a:rPr lang="en-US" sz="1600" dirty="0"/>
              <a:t>) compared to M (351.9 ±8.85 mmol kg</a:t>
            </a:r>
            <a:r>
              <a:rPr lang="en-US" sz="1600" baseline="30000" dirty="0"/>
              <a:t>-1</a:t>
            </a:r>
            <a:r>
              <a:rPr lang="en-US" sz="1600" dirty="0"/>
              <a:t>, </a:t>
            </a:r>
            <a:r>
              <a:rPr lang="en-US" sz="1600" i="1" dirty="0"/>
              <a:t>p </a:t>
            </a:r>
            <a:r>
              <a:rPr lang="en-US" sz="1600" dirty="0"/>
              <a:t>= 0.18)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1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4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3C6B-DBD5-5139-516B-A94B200E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CF589-7695-3800-9C0A-5C9FE4D6F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6E3AE-37AD-2FDF-C362-ABD2617E9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026-9463-9C08-9E60-3AEA7E6E3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7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7013D-4D9F-29BA-D36C-B38C2F61E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15CF5-1055-F76E-BAC0-FD0B6331C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C45EC-8AB6-602B-A27D-E23E77076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B7AA6-3519-A725-3BBA-C74F1404C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1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8EFE0-7DFF-CBE4-C83E-E518FD8C4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EEA2E-50DD-F030-1793-CF5D839DC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5059B1-480E-8E76-578F-61F66A30E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68994-3506-20FD-F9EA-1450F34E0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9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27D10-2D27-E8C0-106A-1ACEF92F6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E88FE-00B6-D6E6-3277-7C8D4A912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1B319-CA2C-266A-0D28-3899F9883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4BC3F-3890-F972-9C3A-41C300280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5043-E83D-749C-8E00-952F61B35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E3899-D1C1-843E-2FE1-F86B8CE15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3B1FA-423D-D75D-3A48-61A7B87F3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374E5-05EB-EB0F-F9A7-CD3184969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2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93C0C-1356-76E6-3A83-FB1F4E26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7B23E-8E58-3D42-93E6-E6CB6A460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82FEC-D7E7-3979-1584-337D6CF01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55109-6B1C-1468-B9CF-9B6752C41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8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E7B87-2C4B-B999-037B-1758E4FE7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20341-B9E4-C3B2-9704-AB5AA18D6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1DD7B-D814-1E43-2660-E0AF0DCD0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035A5-FF70-C5D6-25CB-1B533BB0E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4C413-DD8A-5343-A3B8-0E799F1EE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6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03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9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5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1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2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3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88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7" r:id="rId6"/>
    <p:sldLayoutId id="2147483822" r:id="rId7"/>
    <p:sldLayoutId id="2147483823" r:id="rId8"/>
    <p:sldLayoutId id="2147483824" r:id="rId9"/>
    <p:sldLayoutId id="2147483826" r:id="rId10"/>
    <p:sldLayoutId id="21474838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lueridgekitties/4975663446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s://www.publicdomainpictures.net/view-image.php?image=209815&amp;picture=fish-in-aquarium-swimming-b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CE54A2A-DF49-4800-82E7-3AF9353F8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125ED7-F0CF-40D9-8C60-51E18805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hool of fish swimming in the water&#10;&#10;AI-generated content may be incorrect.">
            <a:extLst>
              <a:ext uri="{FF2B5EF4-FFF2-40B4-BE49-F238E27FC236}">
                <a16:creationId xmlns:a16="http://schemas.microsoft.com/office/drawing/2014/main" id="{47F51739-68CF-4415-A039-9A513E3F0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000"/>
          <a:stretch>
            <a:fillRect/>
          </a:stretch>
        </p:blipFill>
        <p:spPr>
          <a:xfrm>
            <a:off x="20" y="15000"/>
            <a:ext cx="12191981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1B3F50-45B4-00A1-6625-B7BAF19E8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976" y="5059214"/>
            <a:ext cx="11787045" cy="796879"/>
          </a:xfrm>
          <a:solidFill>
            <a:srgbClr val="020B1C">
              <a:alpha val="71765"/>
            </a:srgbClr>
          </a:solidFill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Amanda M. Oehlert, </a:t>
            </a:r>
            <a:r>
              <a:rPr lang="en-US" dirty="0">
                <a:solidFill>
                  <a:srgbClr val="FFFFFF"/>
                </a:solidFill>
              </a:rPr>
              <a:t>Cameron Sam, Sarah Walls</a:t>
            </a:r>
            <a:r>
              <a:rPr lang="en-US" baseline="30000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, Bret Marek</a:t>
            </a:r>
            <a:r>
              <a:rPr lang="en-US" baseline="30000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, Caroline Tran, Roxanne Reed</a:t>
            </a:r>
            <a:r>
              <a:rPr lang="en-US" baseline="30000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, Felipe Muschel, Sydney Cloutier, Jazmin Garza, Clément Pollier, Rachael M. Heuer</a:t>
            </a:r>
            <a:r>
              <a:rPr lang="en-US" baseline="30000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, Martin Grosell</a:t>
            </a:r>
            <a:r>
              <a:rPr lang="en-US" baseline="30000" dirty="0">
                <a:solidFill>
                  <a:srgbClr val="FFFFFF"/>
                </a:solidFill>
              </a:rPr>
              <a:t>1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6934"/>
            <a:ext cx="804195" cy="0"/>
          </a:xfrm>
          <a:prstGeom prst="line">
            <a:avLst/>
          </a:prstGeom>
          <a:ln w="1238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01EB46-E51D-A664-C4D8-024F54618C72}"/>
              </a:ext>
            </a:extLst>
          </p:cNvPr>
          <p:cNvSpPr txBox="1"/>
          <p:nvPr/>
        </p:nvSpPr>
        <p:spPr>
          <a:xfrm>
            <a:off x="965559" y="874455"/>
            <a:ext cx="97382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Inferring variations in ichthyocarbonate production rate, composition, and fate throughout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the Phanerozoic</a:t>
            </a:r>
          </a:p>
        </p:txBody>
      </p:sp>
      <p:pic>
        <p:nvPicPr>
          <p:cNvPr id="15" name="Picture 14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1FDC322E-CCE2-4D33-9198-2F34BB5A4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335" y="126482"/>
            <a:ext cx="833523" cy="833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61E837-E9DE-C46E-71E6-5195B13026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530" y="298885"/>
            <a:ext cx="958700" cy="445297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A8104766-1846-0D87-C856-165BF1EC2C14}"/>
              </a:ext>
            </a:extLst>
          </p:cNvPr>
          <p:cNvSpPr txBox="1">
            <a:spLocks/>
          </p:cNvSpPr>
          <p:nvPr/>
        </p:nvSpPr>
        <p:spPr>
          <a:xfrm>
            <a:off x="374974" y="6019209"/>
            <a:ext cx="11672047" cy="299637"/>
          </a:xfrm>
          <a:prstGeom prst="rect">
            <a:avLst/>
          </a:prstGeom>
          <a:solidFill>
            <a:srgbClr val="020B1C">
              <a:alpha val="71765"/>
            </a:srgbClr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baseline="30000" dirty="0">
                <a:solidFill>
                  <a:srgbClr val="FFFFFF"/>
                </a:solidFill>
              </a:rPr>
              <a:t>1</a:t>
            </a:r>
            <a:r>
              <a:rPr lang="en-US" sz="1600" i="1" dirty="0">
                <a:solidFill>
                  <a:srgbClr val="FFFFFF"/>
                </a:solidFill>
              </a:rPr>
              <a:t>Marine Biology and Ecology, Rosenstiel School of Marine, Atmospheric and Earth Science, University of Miami</a:t>
            </a:r>
          </a:p>
        </p:txBody>
      </p:sp>
    </p:spTree>
    <p:extLst>
      <p:ext uri="{BB962C8B-B14F-4D97-AF65-F5344CB8AC3E}">
        <p14:creationId xmlns:p14="http://schemas.microsoft.com/office/powerpoint/2010/main" val="2659425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DE995-93E3-5302-4401-71FC985FD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D3858D-BAAB-FBBF-9791-FDF95C480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F36A1-C6C4-A211-F3BB-8318BB892FA7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Diagram of a diagram of a fish&#10;&#10;AI-generated content may be incorrect.">
            <a:extLst>
              <a:ext uri="{FF2B5EF4-FFF2-40B4-BE49-F238E27FC236}">
                <a16:creationId xmlns:a16="http://schemas.microsoft.com/office/drawing/2014/main" id="{B5240903-AA2F-F449-4904-C93D5A426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8D6624DF-99EA-325F-F569-9A86DC84B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F08250-DB52-BEDC-EAC7-D0D94D26AB7F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139383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5148FD-159D-E99F-ED1D-7F010B45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5008DB-14A9-F624-18F3-8A95588BA2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C90399-5572-F0C3-F240-060FDF569332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D3B68-E6D7-5D2C-5212-5E18EBFA0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" y="1110249"/>
            <a:ext cx="7769952" cy="4012784"/>
          </a:xfrm>
          <a:prstGeom prst="rect">
            <a:avLst/>
          </a:prstGeom>
        </p:spPr>
      </p:pic>
      <p:pic>
        <p:nvPicPr>
          <p:cNvPr id="4" name="Picture 3" descr="A measuring tape and a circular object&#10;&#10;AI-generated content may be incorrect.">
            <a:extLst>
              <a:ext uri="{FF2B5EF4-FFF2-40B4-BE49-F238E27FC236}">
                <a16:creationId xmlns:a16="http://schemas.microsoft.com/office/drawing/2014/main" id="{D11874F8-9B04-32C8-A85A-7DF9E57D1D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491" r="4314"/>
          <a:stretch/>
        </p:blipFill>
        <p:spPr>
          <a:xfrm rot="5400000">
            <a:off x="7648055" y="2334312"/>
            <a:ext cx="2573872" cy="3026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C4326-94AD-F08F-F6B2-C6062F2AAE2D}"/>
              </a:ext>
            </a:extLst>
          </p:cNvPr>
          <p:cNvSpPr txBox="1"/>
          <p:nvPr/>
        </p:nvSpPr>
        <p:spPr>
          <a:xfrm>
            <a:off x="68708" y="5292311"/>
            <a:ext cx="12138211" cy="984885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</a:rPr>
              <a:t>Mg-rich carbonate precipitates formed in intestines and excreted continuously, necessary for fish survival in seawater </a:t>
            </a:r>
            <a:r>
              <a:rPr lang="en-US" i="1" dirty="0">
                <a:latin typeface="Avenir Book" panose="02000503020000020003" pitchFamily="2" charset="0"/>
              </a:rPr>
              <a:t>(Wilson et al., 2009; Perry et al., 2011; Salter et al., 2012, 2017, 2018; Foran et al., 2013…)</a:t>
            </a:r>
          </a:p>
          <a:p>
            <a:r>
              <a:rPr lang="en-US" i="1" dirty="0">
                <a:latin typeface="Avenir Book" panose="02000503020000020003" pitchFamily="2" charset="0"/>
              </a:rPr>
              <a:t> </a:t>
            </a:r>
            <a:endParaRPr lang="en-US" sz="2000" b="1" i="1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4CAA6-DC8A-03D8-7A2C-5858FC87CAC9}"/>
              </a:ext>
            </a:extLst>
          </p:cNvPr>
          <p:cNvSpPr txBox="1"/>
          <p:nvPr/>
        </p:nvSpPr>
        <p:spPr>
          <a:xfrm>
            <a:off x="161421" y="4784479"/>
            <a:ext cx="2359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243F"/>
                </a:solidFill>
                <a:latin typeface="Avenir Book" panose="02000503020000020003" pitchFamily="2" charset="0"/>
              </a:rPr>
              <a:t>Grosell &amp; Oehlert, 2023</a:t>
            </a:r>
          </a:p>
        </p:txBody>
      </p:sp>
      <p:pic>
        <p:nvPicPr>
          <p:cNvPr id="9" name="Picture 2" descr="C:\Users\Vaio\Pictures\SEM TEM 2014\Rachael 4.2.14 - edited\A2C12_1.TIF">
            <a:extLst>
              <a:ext uri="{FF2B5EF4-FFF2-40B4-BE49-F238E27FC236}">
                <a16:creationId xmlns:a16="http://schemas.microsoft.com/office/drawing/2014/main" id="{1E6B8500-2BEA-1C69-8924-29B359ED9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12880"/>
          <a:stretch/>
        </p:blipFill>
        <p:spPr bwMode="auto">
          <a:xfrm>
            <a:off x="8704971" y="1073513"/>
            <a:ext cx="3487029" cy="19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6A50A7-A8BB-793C-5C71-E8AB47AF8174}"/>
              </a:ext>
            </a:extLst>
          </p:cNvPr>
          <p:cNvSpPr txBox="1"/>
          <p:nvPr/>
        </p:nvSpPr>
        <p:spPr>
          <a:xfrm>
            <a:off x="11353800" y="2802870"/>
            <a:ext cx="85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R.M. Heuer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CEAC784-2CE9-9F95-87D6-6A87F4E6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Drinking Seawater to Stay Hydrated…</a:t>
            </a:r>
          </a:p>
        </p:txBody>
      </p:sp>
      <p:pic>
        <p:nvPicPr>
          <p:cNvPr id="12" name="Picture 11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18F05A68-0F25-8031-C168-249B3441B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456" y="4289510"/>
            <a:ext cx="833523" cy="8335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E74E2E-86EA-6059-F0CF-FEA3529FAFA7}"/>
              </a:ext>
            </a:extLst>
          </p:cNvPr>
          <p:cNvSpPr txBox="1"/>
          <p:nvPr/>
        </p:nvSpPr>
        <p:spPr>
          <a:xfrm>
            <a:off x="10768698" y="4026703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919327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E1CED-1354-EBCB-B9D9-09D39E90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F3352C-B08D-9A18-3C6C-A3C21E12F0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1CC6D-A2BC-A483-1BDC-2032A9ABCAAC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2B98C-AC8D-11F9-2B52-034AD40C90EB}"/>
              </a:ext>
            </a:extLst>
          </p:cNvPr>
          <p:cNvSpPr txBox="1"/>
          <p:nvPr/>
        </p:nvSpPr>
        <p:spPr>
          <a:xfrm>
            <a:off x="161421" y="4784479"/>
            <a:ext cx="2359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243F"/>
                </a:solidFill>
                <a:latin typeface="Avenir Book" panose="02000503020000020003" pitchFamily="2" charset="0"/>
              </a:rPr>
              <a:t>Grosell &amp; Oehlert, 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7AE3B3-92AB-58BD-F51F-FDEA4BF1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New, not recycled, minerals</a:t>
            </a:r>
          </a:p>
        </p:txBody>
      </p:sp>
      <p:pic>
        <p:nvPicPr>
          <p:cNvPr id="3" name="Picture 4" descr="Five fascinating facts about parrotfish ">
            <a:extLst>
              <a:ext uri="{FF2B5EF4-FFF2-40B4-BE49-F238E27FC236}">
                <a16:creationId xmlns:a16="http://schemas.microsoft.com/office/drawing/2014/main" id="{9D90024B-0A92-D049-4322-8CAD42DB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" y="1977148"/>
            <a:ext cx="5297214" cy="29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771ABD2-A3DF-22EB-6846-58CA3204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57" y="1531455"/>
            <a:ext cx="6519917" cy="378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7A4871A-F47A-17CC-0575-A67A19C7A99C}"/>
              </a:ext>
            </a:extLst>
          </p:cNvPr>
          <p:cNvSpPr/>
          <p:nvPr/>
        </p:nvSpPr>
        <p:spPr>
          <a:xfrm>
            <a:off x="7945821" y="1403131"/>
            <a:ext cx="4062553" cy="307427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FF254-BE5E-792B-E257-FE999DD62A86}"/>
              </a:ext>
            </a:extLst>
          </p:cNvPr>
          <p:cNvSpPr txBox="1"/>
          <p:nvPr/>
        </p:nvSpPr>
        <p:spPr>
          <a:xfrm>
            <a:off x="2395361" y="2774731"/>
            <a:ext cx="124906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nivers" panose="020B0503020202020204" pitchFamily="34" charset="0"/>
              </a:rPr>
              <a:t>X</a:t>
            </a:r>
            <a:endParaRPr lang="en-US" sz="3200" b="1" dirty="0">
              <a:solidFill>
                <a:srgbClr val="FF0000"/>
              </a:solidFill>
              <a:latin typeface="Univers" panose="020B05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D08AF-17CA-F279-CA85-B8E66CA00A31}"/>
              </a:ext>
            </a:extLst>
          </p:cNvPr>
          <p:cNvSpPr txBox="1"/>
          <p:nvPr/>
        </p:nvSpPr>
        <p:spPr>
          <a:xfrm>
            <a:off x="10399221" y="530907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Benton, 2005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2F165-70A3-6A73-3E52-C16EA7EC4318}"/>
              </a:ext>
            </a:extLst>
          </p:cNvPr>
          <p:cNvSpPr txBox="1"/>
          <p:nvPr/>
        </p:nvSpPr>
        <p:spPr>
          <a:xfrm>
            <a:off x="110362" y="4956831"/>
            <a:ext cx="327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Great Barrier Reef Foundation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C3328E-6670-D3D5-8F6B-562F39CBDB75}"/>
              </a:ext>
            </a:extLst>
          </p:cNvPr>
          <p:cNvSpPr txBox="1"/>
          <p:nvPr/>
        </p:nvSpPr>
        <p:spPr>
          <a:xfrm>
            <a:off x="161421" y="5664858"/>
            <a:ext cx="12138211" cy="1015663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Not crushed carbonate produced by fish eating corals (</a:t>
            </a:r>
            <a:r>
              <a:rPr lang="en-US" sz="2000" i="1" dirty="0">
                <a:latin typeface="Avenir Book" panose="02000503020000020003" pitchFamily="2" charset="0"/>
              </a:rPr>
              <a:t>i.e., </a:t>
            </a:r>
            <a:r>
              <a:rPr lang="en-US" sz="2000" dirty="0">
                <a:latin typeface="Avenir Book" panose="02000503020000020003" pitchFamily="2" charset="0"/>
              </a:rPr>
              <a:t>Parrotfish)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</a:rPr>
              <a:t>Autochthonous intestinal precipitates, Mg-rich carbonate minerals (</a:t>
            </a:r>
            <a:r>
              <a:rPr lang="en-US" sz="2000" b="1" i="1" dirty="0">
                <a:latin typeface="Avenir Book" panose="02000503020000020003" pitchFamily="2" charset="0"/>
              </a:rPr>
              <a:t>Walsh et al., 1991</a:t>
            </a:r>
            <a:r>
              <a:rPr lang="en-US" sz="2000" b="1" dirty="0">
                <a:latin typeface="Avenir Book" panose="02000503020000020003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</a:rPr>
              <a:t>Evolutionary trait that arose ≥280 million years ago (</a:t>
            </a:r>
            <a:r>
              <a:rPr lang="en-US" sz="2000" b="1" i="1" dirty="0">
                <a:latin typeface="Avenir Book" panose="02000503020000020003" pitchFamily="2" charset="0"/>
              </a:rPr>
              <a:t>Benton, 2005, Near 2012</a:t>
            </a:r>
            <a:r>
              <a:rPr lang="en-US" sz="2000" b="1" dirty="0"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89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912F5B-D68F-8722-D7DB-08F3AF78C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A85923-B560-D27A-30B1-AF12586893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D5C914-6744-D653-31C4-FB19110F686C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D68ED-FE17-FD7B-F3AE-7962F59B3146}"/>
              </a:ext>
            </a:extLst>
          </p:cNvPr>
          <p:cNvSpPr txBox="1"/>
          <p:nvPr/>
        </p:nvSpPr>
        <p:spPr>
          <a:xfrm>
            <a:off x="161421" y="4784479"/>
            <a:ext cx="2359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243F"/>
                </a:solidFill>
                <a:latin typeface="Avenir Book" panose="02000503020000020003" pitchFamily="2" charset="0"/>
              </a:rPr>
              <a:t>Grosell &amp; Oehlert, 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EF8DA1-A58F-FCC3-8F50-5CA79E33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Ichthyocarbonate Morphology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02EEE-C5D5-86DE-041D-C0E4C865E433}"/>
              </a:ext>
            </a:extLst>
          </p:cNvPr>
          <p:cNvSpPr txBox="1"/>
          <p:nvPr/>
        </p:nvSpPr>
        <p:spPr>
          <a:xfrm>
            <a:off x="6951965" y="1490062"/>
            <a:ext cx="5129673" cy="707886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Ichthyocarbonate: sand size particles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lack" panose="02000503020000020003" pitchFamily="2" charset="0"/>
              </a:rPr>
              <a:t>Depends on fish size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1FCAD-E716-6781-81D5-3A1C873C5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74" y="2358312"/>
            <a:ext cx="5026077" cy="417099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12F25-639F-39A6-CA7E-C5E3DA7BA7C5}"/>
              </a:ext>
            </a:extLst>
          </p:cNvPr>
          <p:cNvSpPr txBox="1"/>
          <p:nvPr/>
        </p:nvSpPr>
        <p:spPr>
          <a:xfrm>
            <a:off x="10103606" y="6501191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venir Book" panose="02000503020000020003" pitchFamily="2" charset="0"/>
              </a:rPr>
              <a:t>Folkerts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 et al.,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42E62-665A-F77A-2956-ABB17A25BD03}"/>
              </a:ext>
            </a:extLst>
          </p:cNvPr>
          <p:cNvSpPr txBox="1"/>
          <p:nvPr/>
        </p:nvSpPr>
        <p:spPr>
          <a:xfrm>
            <a:off x="436986" y="648866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Salter et al., 2014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7345-273C-B3F6-4E77-5AA7C4DB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080" b="33809"/>
          <a:stretch/>
        </p:blipFill>
        <p:spPr>
          <a:xfrm>
            <a:off x="226168" y="1264450"/>
            <a:ext cx="6449764" cy="5221409"/>
          </a:xfrm>
          <a:prstGeom prst="rect">
            <a:avLst/>
          </a:prstGeom>
        </p:spPr>
      </p:pic>
      <p:pic>
        <p:nvPicPr>
          <p:cNvPr id="16" name="Picture 1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A277DD7F-BAD8-0630-889E-A0B94A639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489B8D-DFF4-CB52-3A2C-714973F0EC63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283790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87F6FC-19C3-B4CC-60C5-8FFA84737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61669D-92D4-351B-92EB-0E3703A4FE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1FCA3-A452-88F1-B1A9-730C932B326A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54E8F-4ABA-D4E2-CCA7-13196488CF9F}"/>
              </a:ext>
            </a:extLst>
          </p:cNvPr>
          <p:cNvSpPr txBox="1"/>
          <p:nvPr/>
        </p:nvSpPr>
        <p:spPr>
          <a:xfrm>
            <a:off x="161421" y="4784479"/>
            <a:ext cx="2359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243F"/>
                </a:solidFill>
                <a:latin typeface="Avenir Book" panose="02000503020000020003" pitchFamily="2" charset="0"/>
              </a:rPr>
              <a:t>Grosell &amp; Oehlert, 2023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452AEE-19CB-27D0-ED28-93A5680D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Ichthyocarbonate Morphology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444F6-B157-28F9-7CB9-20E73B6B2B2C}"/>
              </a:ext>
            </a:extLst>
          </p:cNvPr>
          <p:cNvSpPr txBox="1"/>
          <p:nvPr/>
        </p:nvSpPr>
        <p:spPr>
          <a:xfrm>
            <a:off x="6950040" y="1328799"/>
            <a:ext cx="5129673" cy="4832092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lack" panose="02000503020000020003" pitchFamily="2" charset="0"/>
                <a:cs typeface="Times New Roman" panose="02020603050405020304" pitchFamily="18" charset="0"/>
              </a:rPr>
              <a:t>Four dominant shapes</a:t>
            </a:r>
          </a:p>
          <a:p>
            <a:pPr lvl="1"/>
            <a:r>
              <a:rPr lang="en-US" sz="2200" dirty="0">
                <a:latin typeface="Avenir Book" panose="02000503020000020003" pitchFamily="2" charset="0"/>
                <a:cs typeface="Times New Roman" panose="02020603050405020304" pitchFamily="18" charset="0"/>
              </a:rPr>
              <a:t>Ellipsoidal (&lt;0.25 -3 mm long)</a:t>
            </a:r>
          </a:p>
          <a:p>
            <a:pPr lvl="1"/>
            <a:r>
              <a:rPr lang="en-US" sz="2200" dirty="0">
                <a:latin typeface="Avenir Book" panose="02000503020000020003" pitchFamily="2" charset="0"/>
                <a:cs typeface="Times New Roman" panose="02020603050405020304" pitchFamily="18" charset="0"/>
              </a:rPr>
              <a:t>Straw bundles (1-3 mm long)</a:t>
            </a:r>
          </a:p>
          <a:p>
            <a:pPr lvl="1"/>
            <a:r>
              <a:rPr lang="en-US" sz="2200" dirty="0">
                <a:latin typeface="Avenir Book" panose="02000503020000020003" pitchFamily="2" charset="0"/>
                <a:cs typeface="Times New Roman" panose="02020603050405020304" pitchFamily="18" charset="0"/>
              </a:rPr>
              <a:t>Dumbbells (1-3 mm long, but 10-15 mm possible)</a:t>
            </a:r>
          </a:p>
          <a:p>
            <a:pPr lvl="1"/>
            <a:r>
              <a:rPr lang="en-US" sz="2200" dirty="0">
                <a:latin typeface="Avenir Book" panose="02000503020000020003" pitchFamily="2" charset="0"/>
                <a:cs typeface="Times New Roman" panose="02020603050405020304" pitchFamily="18" charset="0"/>
              </a:rPr>
              <a:t>Spheroids (&lt;10-30 mm)</a:t>
            </a:r>
          </a:p>
          <a:p>
            <a:r>
              <a:rPr lang="en-US" sz="1700" i="1" dirty="0">
                <a:latin typeface="Avenir Book" panose="02000503020000020003" pitchFamily="2" charset="0"/>
                <a:cs typeface="Times New Roman" panose="02020603050405020304" pitchFamily="18" charset="0"/>
              </a:rPr>
              <a:t>         (Perry et al., 2011; Salter et al., 2018,     </a:t>
            </a:r>
          </a:p>
          <a:p>
            <a:r>
              <a:rPr lang="en-US" sz="1700" i="1" dirty="0">
                <a:latin typeface="Avenir Book" panose="02000503020000020003" pitchFamily="2" charset="0"/>
                <a:cs typeface="Times New Roman" panose="02020603050405020304" pitchFamily="18" charset="0"/>
              </a:rPr>
              <a:t>         Ghilardi et al., 2023)</a:t>
            </a:r>
          </a:p>
          <a:p>
            <a:pPr lvl="1"/>
            <a:endParaRPr lang="en-US" sz="2200" dirty="0">
              <a:latin typeface="Avenir Book" panose="02000503020000020003" pitchFamily="2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latin typeface="Avenir Book" panose="02000503020000020003" pitchFamily="2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Avenir Black" panose="02000503020000020003" pitchFamily="2" charset="0"/>
                <a:cs typeface="Times New Roman" panose="02020603050405020304" pitchFamily="18" charset="0"/>
              </a:rPr>
              <a:t>High Magnesium Calcite or</a:t>
            </a:r>
          </a:p>
          <a:p>
            <a:r>
              <a:rPr lang="en-US" sz="2400" b="1" dirty="0">
                <a:latin typeface="Avenir Black" panose="02000503020000020003" pitchFamily="2" charset="0"/>
                <a:cs typeface="Times New Roman" panose="02020603050405020304" pitchFamily="18" charset="0"/>
              </a:rPr>
              <a:t>   Amorphous Ca-Mg Carbonate</a:t>
            </a:r>
          </a:p>
          <a:p>
            <a:pPr lvl="1"/>
            <a:r>
              <a:rPr lang="en-US" sz="2000" dirty="0">
                <a:latin typeface="Avenir Book" panose="02000503020000020003" pitchFamily="2" charset="0"/>
                <a:cs typeface="Times New Roman" panose="02020603050405020304" pitchFamily="18" charset="0"/>
              </a:rPr>
              <a:t>Minor: Aragonite, Brucite, LMC</a:t>
            </a:r>
          </a:p>
          <a:p>
            <a:pPr lvl="1"/>
            <a:r>
              <a:rPr lang="en-US" sz="1600" i="1" dirty="0">
                <a:latin typeface="Avenir Book" panose="02000503020000020003" pitchFamily="2" charset="0"/>
              </a:rPr>
              <a:t>	(Perry et al., 2011; Foran et al., 2013;</a:t>
            </a:r>
          </a:p>
          <a:p>
            <a:pPr lvl="1"/>
            <a:r>
              <a:rPr lang="en-US" sz="1600" i="1" dirty="0">
                <a:latin typeface="Avenir Book" panose="02000503020000020003" pitchFamily="2" charset="0"/>
              </a:rPr>
              <a:t>	 Salter et al., 2017, 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97FB6-F7DF-EE9E-F3DE-5C85EAAF7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667"/>
          <a:stretch/>
        </p:blipFill>
        <p:spPr>
          <a:xfrm>
            <a:off x="141833" y="1328799"/>
            <a:ext cx="6682767" cy="4832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D8010D-7CBC-2C69-B8E1-49C66B4FDB6A}"/>
              </a:ext>
            </a:extLst>
          </p:cNvPr>
          <p:cNvSpPr txBox="1"/>
          <p:nvPr/>
        </p:nvSpPr>
        <p:spPr>
          <a:xfrm>
            <a:off x="161421" y="6160891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venir Book" panose="02000503020000020003" pitchFamily="2" charset="0"/>
              </a:rPr>
              <a:t>Perry et al., 2011</a:t>
            </a:r>
          </a:p>
        </p:txBody>
      </p:sp>
    </p:spTree>
    <p:extLst>
      <p:ext uri="{BB962C8B-B14F-4D97-AF65-F5344CB8AC3E}">
        <p14:creationId xmlns:p14="http://schemas.microsoft.com/office/powerpoint/2010/main" val="100974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D2155F-F920-EDE7-10FC-8D399D96A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467784-3427-2D92-3BA3-E069514AD2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35685A-C9F9-DE91-AE2A-CF08E65137B0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4" name="Picture 3" descr="Diagram of a diagram of a fish&#10;&#10;AI-generated content may be incorrect.">
            <a:extLst>
              <a:ext uri="{FF2B5EF4-FFF2-40B4-BE49-F238E27FC236}">
                <a16:creationId xmlns:a16="http://schemas.microsoft.com/office/drawing/2014/main" id="{0348E991-D2DD-6098-5561-1B4284382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680" y="1279785"/>
            <a:ext cx="6178639" cy="44889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69C29C-B4BD-3F90-B288-6DDE903E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Fish &amp; The Modern Carbon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C3797-A02A-30EA-2AF1-5F52DCB925B4}"/>
              </a:ext>
            </a:extLst>
          </p:cNvPr>
          <p:cNvSpPr txBox="1"/>
          <p:nvPr/>
        </p:nvSpPr>
        <p:spPr>
          <a:xfrm>
            <a:off x="236409" y="1279785"/>
            <a:ext cx="274300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Biological Pump</a:t>
            </a: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Saba et al., 2021</a:t>
            </a:r>
          </a:p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Fish-based carbon fluxes recently synthesized: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Fecal pellet sinking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Migratory fluxes (Respiration, excretion, defecation)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Deadfall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Contribute as much as 1.5 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±</a:t>
            </a:r>
            <a:r>
              <a:rPr lang="en-US" sz="2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 1.2 Pg C yr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-1 </a:t>
            </a:r>
            <a:r>
              <a:rPr lang="en-US" sz="2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or </a:t>
            </a:r>
          </a:p>
          <a:p>
            <a:r>
              <a:rPr lang="en-US" sz="2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16.1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± 13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% of global carbon export </a:t>
            </a:r>
          </a:p>
          <a:p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venir Book" panose="02000503020000020003" pitchFamily="2" charset="0"/>
              </a:rPr>
              <a:t>similar to zooplankton migratory flux </a:t>
            </a:r>
          </a:p>
          <a:p>
            <a:r>
              <a:rPr lang="en-US" sz="1600" i="1" dirty="0">
                <a:solidFill>
                  <a:schemeClr val="bg1"/>
                </a:solidFill>
                <a:latin typeface="Avenir Book" panose="02000503020000020003" pitchFamily="2" charset="0"/>
              </a:rPr>
              <a:t>(Archibald et al., 2019)</a:t>
            </a: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</p:txBody>
      </p:sp>
      <p:pic>
        <p:nvPicPr>
          <p:cNvPr id="2" name="Picture 1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4178D3C6-6BBE-2A32-3889-D4761B569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37DE09-5BA3-485F-5BEC-14E2635F6D2F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04143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B4E21-FF90-F40B-4FB2-4A4299563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C4D90-0727-0EFB-E177-8CA908AAB7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06B86C-D5CD-5523-1BFB-028CAA72520C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4" name="Picture 3" descr="Diagram of a diagram of a fish&#10;&#10;AI-generated content may be incorrect.">
            <a:extLst>
              <a:ext uri="{FF2B5EF4-FFF2-40B4-BE49-F238E27FC236}">
                <a16:creationId xmlns:a16="http://schemas.microsoft.com/office/drawing/2014/main" id="{070D8654-C0D9-2893-3206-675D64423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80" y="1279785"/>
            <a:ext cx="6178639" cy="44889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F1BF4C-5B4F-A5B1-7F43-A91E7F90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Fish &amp; The Modern Carbon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40E0E-7AC2-2CD6-2705-BF21D2258DCD}"/>
              </a:ext>
            </a:extLst>
          </p:cNvPr>
          <p:cNvSpPr txBox="1"/>
          <p:nvPr/>
        </p:nvSpPr>
        <p:spPr>
          <a:xfrm>
            <a:off x="236409" y="1279785"/>
            <a:ext cx="274300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Biological Pump</a:t>
            </a: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Saba et al., 2021</a:t>
            </a:r>
          </a:p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Fish-based carbon fluxes recently synthesized: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Fecal pellet sinking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Migratory fluxes (Respiration, excretion, defecation)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Deadfall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Contribute as much as 1.5 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±</a:t>
            </a:r>
            <a:r>
              <a:rPr lang="en-US" sz="2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 1.2 Pg C yr</a:t>
            </a:r>
            <a:r>
              <a:rPr lang="en-US" sz="2000" baseline="30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-1 </a:t>
            </a:r>
            <a:r>
              <a:rPr lang="en-US" sz="2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or </a:t>
            </a:r>
          </a:p>
          <a:p>
            <a:r>
              <a:rPr lang="en-US" sz="2000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16.1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± 13</a:t>
            </a: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% of global carbon export </a:t>
            </a:r>
          </a:p>
          <a:p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venir Book" panose="02000503020000020003" pitchFamily="2" charset="0"/>
              </a:rPr>
              <a:t>similar to zooplankton migratory flux </a:t>
            </a:r>
          </a:p>
          <a:p>
            <a:r>
              <a:rPr lang="en-US" sz="1600" i="1" dirty="0">
                <a:solidFill>
                  <a:schemeClr val="bg1"/>
                </a:solidFill>
                <a:latin typeface="Avenir Book" panose="02000503020000020003" pitchFamily="2" charset="0"/>
              </a:rPr>
              <a:t>(Archibald et al., 2019)</a:t>
            </a: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DC97A-2FB5-8BC2-AD63-2D866422DBB6}"/>
              </a:ext>
            </a:extLst>
          </p:cNvPr>
          <p:cNvSpPr txBox="1"/>
          <p:nvPr/>
        </p:nvSpPr>
        <p:spPr>
          <a:xfrm>
            <a:off x="9315499" y="1279785"/>
            <a:ext cx="27430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Carbonate Pump</a:t>
            </a: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Oehlert et al., 2024a, Wilson et al., 2009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Top three producer of marine carbonate in the oceans today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Median Estimate: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0.171 to 0.475 Pg CaCO</a:t>
            </a:r>
            <a:r>
              <a:rPr lang="en-US" sz="2000" b="1" baseline="-25000" dirty="0">
                <a:solidFill>
                  <a:schemeClr val="bg1"/>
                </a:solidFill>
                <a:latin typeface="Avenir Black" panose="02000503020000020003" pitchFamily="2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-C yr</a:t>
            </a:r>
            <a:r>
              <a:rPr lang="en-US" sz="2000" b="1" baseline="30000" dirty="0">
                <a:solidFill>
                  <a:schemeClr val="bg1"/>
                </a:solidFill>
                <a:latin typeface="Avenir Black" panose="02000503020000020003" pitchFamily="2" charset="0"/>
              </a:rPr>
              <a:t>-1</a:t>
            </a:r>
          </a:p>
          <a:p>
            <a:endParaRPr lang="en-US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Foraminifera:</a:t>
            </a: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0.12-0.14 </a:t>
            </a:r>
          </a:p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(Langer, 2008)</a:t>
            </a:r>
          </a:p>
          <a:p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Coccolithophores:</a:t>
            </a:r>
          </a:p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</a:rPr>
              <a:t>0.12-0.14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(Broecker and Clark, 2009; </a:t>
            </a:r>
            <a:r>
              <a:rPr lang="en-US" sz="1200" dirty="0" err="1">
                <a:solidFill>
                  <a:schemeClr val="bg1"/>
                </a:solidFill>
                <a:latin typeface="Avenir Book" panose="02000503020000020003" pitchFamily="2" charset="0"/>
              </a:rPr>
              <a:t>Godrijian</a:t>
            </a:r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 et al., 2022)</a:t>
            </a: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  <a:p>
            <a:pPr algn="ctr"/>
            <a:endParaRPr lang="en-US" sz="1200" u="sng" dirty="0">
              <a:solidFill>
                <a:schemeClr val="bg1"/>
              </a:solidFill>
            </a:endParaRPr>
          </a:p>
        </p:txBody>
      </p:sp>
      <p:pic>
        <p:nvPicPr>
          <p:cNvPr id="11" name="Picture 10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BE970317-FA94-5FDB-7964-E0205DAEA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918424-26D3-4BBE-7CC6-E98062524DC0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58981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E0807-1691-14ED-0F4E-8AE46CD8A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CF26E2-E296-BD77-A1C9-A18105429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3ED8D-43B0-B1B9-1AE6-93CFBACBDF58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671070-4A48-8BB5-0FB4-195D6119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Phanerozoic &amp; Fish Evolution</a:t>
            </a:r>
          </a:p>
        </p:txBody>
      </p:sp>
      <p:pic>
        <p:nvPicPr>
          <p:cNvPr id="12" name="Picture 11" descr="A diagram of a fish&#10;&#10;AI-generated content may be incorrect.">
            <a:extLst>
              <a:ext uri="{FF2B5EF4-FFF2-40B4-BE49-F238E27FC236}">
                <a16:creationId xmlns:a16="http://schemas.microsoft.com/office/drawing/2014/main" id="{8EDA75BA-D1E1-C1DD-BAA2-74C6498D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122" b="5541"/>
          <a:stretch>
            <a:fillRect/>
          </a:stretch>
        </p:blipFill>
        <p:spPr>
          <a:xfrm>
            <a:off x="448341" y="979796"/>
            <a:ext cx="8546179" cy="5552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CC02C-F891-049B-821A-5E67B7F0A9A8}"/>
              </a:ext>
            </a:extLst>
          </p:cNvPr>
          <p:cNvSpPr txBox="1"/>
          <p:nvPr/>
        </p:nvSpPr>
        <p:spPr>
          <a:xfrm rot="16200000">
            <a:off x="-941142" y="5142771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Oehlert et al., in prep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B5287-7D88-2B42-636B-4544FEAF5FFA}"/>
              </a:ext>
            </a:extLst>
          </p:cNvPr>
          <p:cNvSpPr txBox="1"/>
          <p:nvPr/>
        </p:nvSpPr>
        <p:spPr>
          <a:xfrm>
            <a:off x="9105223" y="1121459"/>
            <a:ext cx="30639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</a:rPr>
              <a:t>Geological Time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1) Marine fish evolution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2) Ocean and atmospheric chemistry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rgbClr val="FDD500"/>
                </a:solidFill>
              </a:rPr>
              <a:t>Could the role of marine fish have  changed?</a:t>
            </a:r>
            <a:endParaRPr lang="en-US" sz="1400" b="1" dirty="0">
              <a:solidFill>
                <a:srgbClr val="FDD500"/>
              </a:solidFill>
            </a:endParaRPr>
          </a:p>
          <a:p>
            <a:pPr algn="ctr"/>
            <a:endParaRPr lang="en-US" sz="1400" dirty="0">
              <a:solidFill>
                <a:srgbClr val="FDD500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Picture 14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F58F416A-D94D-96B4-8253-2CBAD1DF3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7856D8-FEC7-92CE-9717-FD348BD50702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915036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69048-EA7A-C6A3-8AEC-ADF809E36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6BEB5-1A34-2C90-E223-1876197EE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6FC99-3534-9C75-6D30-93E195377CF6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3B9451-6EFD-0403-E56C-4BDF53ED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Temperature and </a:t>
            </a:r>
            <a:r>
              <a:rPr lang="en-US" sz="40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</a:t>
            </a:r>
            <a:r>
              <a:rPr lang="en-US" sz="4000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effects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6B3FF4-FF6C-C7C1-629B-4C8B8F98D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580" y="1070825"/>
            <a:ext cx="6851189" cy="4182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Increased temperature: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Distribution </a:t>
            </a:r>
            <a:r>
              <a:rPr lang="en-US" sz="2000" b="1" dirty="0">
                <a:solidFill>
                  <a:srgbClr val="0070C0"/>
                </a:solidFill>
              </a:rPr>
              <a:t>shifts polewards, and fish size to shrink  </a:t>
            </a:r>
            <a:r>
              <a:rPr lang="en-US" b="1" dirty="0">
                <a:solidFill>
                  <a:srgbClr val="0070C0"/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</a:rPr>
              <a:t>(Jennings et al., 2008, Cheung et al., 2012)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70C0"/>
                </a:solidFill>
              </a:rPr>
              <a:t>Increased metabolic rates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sz="2000" b="1" i="1" dirty="0">
                <a:solidFill>
                  <a:schemeClr val="bg1">
                    <a:lumMod val="95000"/>
                  </a:schemeClr>
                </a:solidFill>
              </a:rPr>
              <a:t>small, high T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i="1" dirty="0">
                <a:solidFill>
                  <a:schemeClr val="bg1">
                    <a:lumMod val="95000"/>
                  </a:schemeClr>
                </a:solidFill>
              </a:rPr>
              <a:t>     (Wilson et al., 2009; Cheung et al., 2012)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Increased production, </a:t>
            </a:r>
            <a:r>
              <a:rPr lang="en-US" sz="2000" b="1" dirty="0">
                <a:solidFill>
                  <a:srgbClr val="0070C0"/>
                </a:solidFill>
              </a:rPr>
              <a:t>by 50-133%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i="1" dirty="0">
                <a:solidFill>
                  <a:schemeClr val="bg1">
                    <a:lumMod val="95000"/>
                  </a:schemeClr>
                </a:solidFill>
              </a:rPr>
              <a:t>     (Wilson et al., 2009; Heuer et al., 2016; </a:t>
            </a:r>
            <a:r>
              <a:rPr lang="en-US" sz="1400" i="1" dirty="0" err="1">
                <a:solidFill>
                  <a:schemeClr val="bg1">
                    <a:lumMod val="95000"/>
                  </a:schemeClr>
                </a:solidFill>
              </a:rPr>
              <a:t>Ghilardi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</a:rPr>
              <a:t> et al., 2023)</a:t>
            </a:r>
          </a:p>
          <a:p>
            <a:pPr marL="0" indent="0">
              <a:buNone/>
            </a:pPr>
            <a:endParaRPr lang="en-US" sz="1600" i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108E94-32DB-8A08-3EEE-FFF28F1F4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" y="4299862"/>
            <a:ext cx="2921686" cy="22696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EBDAF7-1048-F139-64F7-41FDF38930C0}"/>
              </a:ext>
            </a:extLst>
          </p:cNvPr>
          <p:cNvSpPr txBox="1"/>
          <p:nvPr/>
        </p:nvSpPr>
        <p:spPr>
          <a:xfrm>
            <a:off x="42836" y="6594396"/>
            <a:ext cx="182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Heuer et al., 2016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0A3209-4E99-3D83-0044-5EAA2E5FC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774" y="4299862"/>
            <a:ext cx="3056737" cy="21596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185513-C023-0684-0DF8-35B7EBB86A71}"/>
              </a:ext>
            </a:extLst>
          </p:cNvPr>
          <p:cNvSpPr txBox="1"/>
          <p:nvPr/>
        </p:nvSpPr>
        <p:spPr>
          <a:xfrm>
            <a:off x="9737470" y="6475223"/>
            <a:ext cx="187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Heuer et al., 2012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4E1B2A-E239-D203-D458-59FAA8350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31" y="1386545"/>
            <a:ext cx="4101218" cy="22900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669A2A-4436-61D9-88DD-D3279F1898C6}"/>
              </a:ext>
            </a:extLst>
          </p:cNvPr>
          <p:cNvSpPr txBox="1"/>
          <p:nvPr/>
        </p:nvSpPr>
        <p:spPr>
          <a:xfrm rot="16200000">
            <a:off x="-886891" y="2358723"/>
            <a:ext cx="24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venir Book" panose="02000503020000020003" pitchFamily="2" charset="0"/>
              </a:rPr>
              <a:t>Nereus Program, UBC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D6AF4C-614E-4FB2-0EF5-3C53A94AA550}"/>
              </a:ext>
            </a:extLst>
          </p:cNvPr>
          <p:cNvSpPr txBox="1"/>
          <p:nvPr/>
        </p:nvSpPr>
        <p:spPr>
          <a:xfrm>
            <a:off x="3025333" y="5061445"/>
            <a:ext cx="547362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4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Increased pCO</a:t>
            </a:r>
            <a:r>
              <a:rPr lang="en-US" sz="2400" b="1" u="sng" baseline="-25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2400" b="1" u="sng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:</a:t>
            </a:r>
            <a:endParaRPr lang="en-US" sz="2800" b="1" u="sng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372CB"/>
                </a:solidFill>
              </a:rPr>
              <a:t>Enhanced base excretion by &gt; 34%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1600" i="1" dirty="0">
                <a:solidFill>
                  <a:schemeClr val="bg1"/>
                </a:solidFill>
              </a:rPr>
              <a:t>(Heuer et al., 2012; Gregorio et al., 2019; Alves et al., 2019)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97D245DF-C923-A3A5-FB8F-4B59F48A7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E8A5165-FDA5-DB33-4349-B5E2F7C5CDB7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1908878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DA0E45-F479-99D3-3F96-ADB61C87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0AAF4-1135-0198-4690-DCAB42C9D4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4F59D-5C5B-D8C9-5587-93F1054D03EA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87E65B-09B3-21C7-2E22-124CED12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Key Findings…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05F63B-D9BC-91B9-175B-68CBA140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77" y="1639839"/>
            <a:ext cx="8176226" cy="48924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DD500"/>
                </a:solidFill>
              </a:rPr>
              <a:t>During Greenhouse Periods,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carbonate production by marine fishes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even more important than today…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3.6x more ichthyocarbonate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Increased proportion of sinking ichthyocarbonate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Lower mol%MgCO</a:t>
            </a:r>
            <a:r>
              <a:rPr lang="en-US" sz="2400" baseline="-25000" dirty="0">
                <a:solidFill>
                  <a:schemeClr val="bg1">
                    <a:lumMod val="95000"/>
                  </a:schemeClr>
                </a:solidFill>
              </a:rPr>
              <a:t>3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and TOC</a:t>
            </a:r>
            <a:endParaRPr lang="en-US" sz="2400" baseline="-25000" dirty="0">
              <a:solidFill>
                <a:schemeClr val="bg1">
                  <a:lumMod val="95000"/>
                </a:schemeClr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Slower dissolution rates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922EEC5D-8B74-D068-C18F-52E58AC5E1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7862" r="3" b="3"/>
          <a:stretch/>
        </p:blipFill>
        <p:spPr>
          <a:xfrm rot="5400000">
            <a:off x="-1125598" y="1871525"/>
            <a:ext cx="5741140" cy="4231810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A7B08BDA-197C-CFA3-0D00-C2EA42A3C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5EC00-AB27-9535-275D-A46EB90241E5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30850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DC080D-C2F8-37FF-2ED3-94439A23E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3785F3-6AA3-299A-9C87-AA88B81F2A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73C446-6918-CA54-D725-DCFDEDECC4B6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A blue rectangular object with white text&#10;&#10;AI-generated content may be incorrect.">
            <a:extLst>
              <a:ext uri="{FF2B5EF4-FFF2-40B4-BE49-F238E27FC236}">
                <a16:creationId xmlns:a16="http://schemas.microsoft.com/office/drawing/2014/main" id="{1ACA135B-C1D4-7EDA-2F17-EEE104689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85" y="88899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0BA7B06E-6608-8B1A-EA75-9FC726E4C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4A5FB-A28C-B382-3707-7E7EEBBEE8ED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1816275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26988A-32C2-2C40-4708-8642C41BF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1C9E13-C6C8-281C-73F0-977D69A29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C05F-9E8A-E514-0EC4-C31F3D7C0EE8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D1D9FE-4D19-8302-5910-E116547A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Experimental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EEC7D-A7B3-E05F-441D-FE29533208E3}"/>
              </a:ext>
            </a:extLst>
          </p:cNvPr>
          <p:cNvSpPr txBox="1"/>
          <p:nvPr/>
        </p:nvSpPr>
        <p:spPr>
          <a:xfrm>
            <a:off x="5321508" y="1328799"/>
            <a:ext cx="6758205" cy="5324535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Seawater Mg/Ca ratios:</a:t>
            </a:r>
            <a:endParaRPr lang="en-US" sz="2400" dirty="0">
              <a:latin typeface="Avenir Book" panose="02000503020000020003" pitchFamily="2" charset="0"/>
            </a:endParaRPr>
          </a:p>
          <a:p>
            <a:pPr algn="ctr"/>
            <a:r>
              <a:rPr lang="en-US" i="1" dirty="0">
                <a:latin typeface="Avenir Book" panose="02000503020000020003" pitchFamily="2" charset="0"/>
              </a:rPr>
              <a:t>Sandberg, 1983; Lowenstein et al., 2001; Turchyn and DePaolo, 2017; Ries et al., 2008, 2010; Higgins and Schrag, 2015…</a:t>
            </a:r>
          </a:p>
          <a:p>
            <a:pPr algn="ctr"/>
            <a:endParaRPr lang="en-US" sz="2400" b="1" dirty="0">
              <a:latin typeface="Avenir Black" panose="02000503020000020003" pitchFamily="2" charset="0"/>
            </a:endParaRPr>
          </a:p>
          <a:p>
            <a:pPr algn="ctr"/>
            <a:endParaRPr lang="en-US" sz="2400" b="1" dirty="0">
              <a:latin typeface="Avenir Black" panose="02000503020000020003" pitchFamily="2" charset="0"/>
            </a:endParaRPr>
          </a:p>
          <a:p>
            <a:pPr algn="ctr"/>
            <a:endParaRPr lang="en-US" sz="2400" b="1" dirty="0">
              <a:latin typeface="Avenir Blac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pPr lvl="1"/>
            <a:endParaRPr lang="en-US" sz="1600" i="1" dirty="0">
              <a:latin typeface="Avenir Book" panose="02000503020000020003" pitchFamily="2" charset="0"/>
            </a:endParaRPr>
          </a:p>
        </p:txBody>
      </p:sp>
      <p:pic>
        <p:nvPicPr>
          <p:cNvPr id="10" name="Picture 9" descr="A fish in a tank&#10;&#10;Description automatically generated">
            <a:extLst>
              <a:ext uri="{FF2B5EF4-FFF2-40B4-BE49-F238E27FC236}">
                <a16:creationId xmlns:a16="http://schemas.microsoft.com/office/drawing/2014/main" id="{90DC9646-1E34-178C-B48C-33A892548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8266" y="2585073"/>
            <a:ext cx="2976083" cy="2232062"/>
          </a:xfrm>
          <a:prstGeom prst="rect">
            <a:avLst/>
          </a:prstGeom>
          <a:ln>
            <a:solidFill>
              <a:srgbClr val="04243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77F26A-296A-62B7-E2B0-D5A346457785}"/>
              </a:ext>
            </a:extLst>
          </p:cNvPr>
          <p:cNvSpPr txBox="1"/>
          <p:nvPr/>
        </p:nvSpPr>
        <p:spPr>
          <a:xfrm>
            <a:off x="8700610" y="2362276"/>
            <a:ext cx="3228606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Avenir Black" panose="02000503020000020003" pitchFamily="2" charset="0"/>
            </a:endParaRPr>
          </a:p>
          <a:p>
            <a:pPr algn="ctr"/>
            <a:r>
              <a:rPr lang="en-US" sz="1600" b="1" dirty="0">
                <a:latin typeface="Avenir Black" panose="02000503020000020003" pitchFamily="2" charset="0"/>
              </a:rPr>
              <a:t>Acclimation experiments: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Modern (M)- acclimated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Cretaceous (K)- acclimated</a:t>
            </a:r>
          </a:p>
          <a:p>
            <a:pPr algn="ctr"/>
            <a:endParaRPr lang="en-US" sz="1600" dirty="0">
              <a:latin typeface="Avenir Book" panose="02000503020000020003" pitchFamily="2" charset="0"/>
            </a:endParaRPr>
          </a:p>
          <a:p>
            <a:pPr algn="ctr"/>
            <a:r>
              <a:rPr lang="en-US" sz="1600" dirty="0">
                <a:latin typeface="Avenir Book" panose="02000503020000020003" pitchFamily="2" charset="0"/>
              </a:rPr>
              <a:t>Gulf toadfish (Opsanus beta)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</a:rPr>
              <a:t>Estuaries, regulatory scope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</a:rPr>
              <a:t>IACUC 22-150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pPr lvl="1"/>
            <a:endParaRPr lang="en-US" sz="1600" i="1" dirty="0">
              <a:latin typeface="Avenir Book" panose="02000503020000020003" pitchFamily="2" charset="0"/>
            </a:endParaRPr>
          </a:p>
        </p:txBody>
      </p:sp>
      <p:pic>
        <p:nvPicPr>
          <p:cNvPr id="12" name="Picture 11" descr="A diagram of a fish formation&#10;&#10;Description automatically generated with medium confidence">
            <a:extLst>
              <a:ext uri="{FF2B5EF4-FFF2-40B4-BE49-F238E27FC236}">
                <a16:creationId xmlns:a16="http://schemas.microsoft.com/office/drawing/2014/main" id="{060C1521-EFBF-9FE2-6397-24E9289EA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"/>
          <a:stretch/>
        </p:blipFill>
        <p:spPr>
          <a:xfrm>
            <a:off x="145133" y="1332112"/>
            <a:ext cx="5087273" cy="5366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E27ECE-3A6B-E8CC-C8D5-C39EB4466FFE}"/>
              </a:ext>
            </a:extLst>
          </p:cNvPr>
          <p:cNvSpPr txBox="1"/>
          <p:nvPr/>
        </p:nvSpPr>
        <p:spPr>
          <a:xfrm>
            <a:off x="3076559" y="1315235"/>
            <a:ext cx="2155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6596D"/>
                </a:solidFill>
                <a:latin typeface="Avenir Book" panose="02000503020000020003" pitchFamily="2" charset="0"/>
              </a:rPr>
              <a:t>Oehlert et al., in prep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C4A9949-BC98-3AF8-7989-CAB2EBF12E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973638"/>
              </p:ext>
            </p:extLst>
          </p:nvPr>
        </p:nvGraphicFramePr>
        <p:xfrm>
          <a:off x="5434471" y="4972694"/>
          <a:ext cx="6566445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815">
                  <a:extLst>
                    <a:ext uri="{9D8B030D-6E8A-4147-A177-3AD203B41FA5}">
                      <a16:colId xmlns:a16="http://schemas.microsoft.com/office/drawing/2014/main" val="556149864"/>
                    </a:ext>
                  </a:extLst>
                </a:gridCol>
                <a:gridCol w="2188815">
                  <a:extLst>
                    <a:ext uri="{9D8B030D-6E8A-4147-A177-3AD203B41FA5}">
                      <a16:colId xmlns:a16="http://schemas.microsoft.com/office/drawing/2014/main" val="3571288747"/>
                    </a:ext>
                  </a:extLst>
                </a:gridCol>
                <a:gridCol w="2188815">
                  <a:extLst>
                    <a:ext uri="{9D8B030D-6E8A-4147-A177-3AD203B41FA5}">
                      <a16:colId xmlns:a16="http://schemas.microsoft.com/office/drawing/2014/main" val="2526451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</a:rPr>
                        <a:t>Ionic Composition</a:t>
                      </a:r>
                    </a:p>
                  </a:txBody>
                  <a:tcPr>
                    <a:solidFill>
                      <a:srgbClr val="005D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</a:rPr>
                        <a:t>M-acclimated</a:t>
                      </a:r>
                    </a:p>
                  </a:txBody>
                  <a:tcPr>
                    <a:solidFill>
                      <a:srgbClr val="005D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</a:rPr>
                        <a:t>K-acclimated</a:t>
                      </a:r>
                    </a:p>
                  </a:txBody>
                  <a:tcPr>
                    <a:solidFill>
                      <a:srgbClr val="00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956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venir Book" panose="02000503020000020003" pitchFamily="2" charset="0"/>
                        </a:rPr>
                        <a:t>Mg/Ca</a:t>
                      </a:r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venir Book" panose="02000503020000020003" pitchFamily="2" charset="0"/>
                        </a:rPr>
                        <a:t>5</a:t>
                      </a:r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venir Book" panose="02000503020000020003" pitchFamily="2" charset="0"/>
                        </a:rPr>
                        <a:t>0.65</a:t>
                      </a:r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50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Avenir Book" panose="02000503020000020003" pitchFamily="2" charset="0"/>
                        </a:rPr>
                        <a:t>SO</a:t>
                      </a:r>
                      <a:r>
                        <a:rPr lang="en-US" baseline="-25000" dirty="0"/>
                        <a:t>4</a:t>
                      </a:r>
                      <a:r>
                        <a:rPr lang="en-US" baseline="30000" dirty="0"/>
                        <a:t>2- </a:t>
                      </a:r>
                      <a:r>
                        <a:rPr lang="en-US" baseline="0" dirty="0"/>
                        <a:t>(mM)</a:t>
                      </a:r>
                      <a:endParaRPr lang="en-US" baseline="30000" dirty="0"/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venir Book" panose="02000503020000020003" pitchFamily="2" charset="0"/>
                        </a:rPr>
                        <a:t>28</a:t>
                      </a:r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venir Book" panose="02000503020000020003" pitchFamily="2" charset="0"/>
                        </a:rPr>
                        <a:t>9</a:t>
                      </a:r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09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baseline="0" dirty="0">
                          <a:latin typeface="Avenir Book" panose="02000503020000020003" pitchFamily="2" charset="0"/>
                        </a:rPr>
                        <a:t>alkalinity</a:t>
                      </a:r>
                      <a:endParaRPr lang="en-US" baseline="30000" dirty="0"/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Held constant at modern (2.2mM)</a:t>
                      </a:r>
                    </a:p>
                  </a:txBody>
                  <a:tcPr>
                    <a:solidFill>
                      <a:srgbClr val="00B4EA">
                        <a:alpha val="4902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864380"/>
                  </a:ext>
                </a:extLst>
              </a:tr>
            </a:tbl>
          </a:graphicData>
        </a:graphic>
      </p:graphicFrame>
      <p:pic>
        <p:nvPicPr>
          <p:cNvPr id="15" name="Picture 14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449568C9-EF18-E60E-631A-3C67A44D1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200CED-EADF-EFF1-80E7-B858E9CC3B00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202584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CD066-2988-3384-FB8E-469ED36E1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204722-F386-7DBC-BC01-299032AB6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F63F1F-5377-88FF-9E78-8FFBFCBD4A25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8B36BC-5C5D-E07A-88A7-616BC9B3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Production Rate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1E80A6-729C-3DBB-C3EF-4FFA74022013}"/>
                  </a:ext>
                </a:extLst>
              </p:cNvPr>
              <p:cNvSpPr txBox="1"/>
              <p:nvPr/>
            </p:nvSpPr>
            <p:spPr>
              <a:xfrm>
                <a:off x="5546361" y="1268839"/>
                <a:ext cx="6533352" cy="5139869"/>
              </a:xfrm>
              <a:prstGeom prst="rect">
                <a:avLst/>
              </a:prstGeom>
              <a:solidFill>
                <a:srgbClr val="F6EAD2">
                  <a:alpha val="89804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r>
                  <a:rPr lang="en-US" sz="2800" dirty="0"/>
                  <a:t>K-acclimated fish </a:t>
                </a:r>
                <a:r>
                  <a:rPr lang="en-US" sz="2800" b="1" dirty="0">
                    <a:solidFill>
                      <a:srgbClr val="3372CB"/>
                    </a:solidFill>
                  </a:rPr>
                  <a:t>produce 3.6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3372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3372CB"/>
                    </a:solidFill>
                  </a:rPr>
                  <a:t> more ichthyocarbonate </a:t>
                </a:r>
                <a:r>
                  <a:rPr lang="en-US" sz="2800" dirty="0"/>
                  <a:t>than M-acclimated fish </a:t>
                </a:r>
                <a:r>
                  <a:rPr lang="en-US" sz="2400" dirty="0">
                    <a:solidFill>
                      <a:srgbClr val="04243F"/>
                    </a:solidFill>
                  </a:rPr>
                  <a:t>(</a:t>
                </a:r>
                <a:r>
                  <a:rPr lang="en-US" sz="2400" i="1" dirty="0">
                    <a:solidFill>
                      <a:srgbClr val="04243F"/>
                    </a:solidFill>
                  </a:rPr>
                  <a:t>p</a:t>
                </a:r>
                <a:r>
                  <a:rPr lang="en-US" sz="2400" dirty="0">
                    <a:solidFill>
                      <a:srgbClr val="04243F"/>
                    </a:solidFill>
                  </a:rPr>
                  <a:t> &lt;0.001)</a:t>
                </a:r>
              </a:p>
              <a:p>
                <a:pPr lvl="1" algn="ctr"/>
                <a:r>
                  <a:rPr lang="en-US" sz="2400" dirty="0"/>
                  <a:t>K-acclimated: 1.82 mg g</a:t>
                </a:r>
                <a:r>
                  <a:rPr lang="en-US" sz="2400" baseline="30000" dirty="0"/>
                  <a:t>-1</a:t>
                </a:r>
                <a:r>
                  <a:rPr lang="en-US" sz="2400" dirty="0"/>
                  <a:t> d</a:t>
                </a:r>
                <a:r>
                  <a:rPr lang="en-US" sz="2400" baseline="30000" dirty="0"/>
                  <a:t>-1</a:t>
                </a:r>
              </a:p>
              <a:p>
                <a:pPr lvl="1" algn="ctr"/>
                <a:r>
                  <a:rPr lang="en-US" sz="2400" dirty="0"/>
                  <a:t>M-acclimated: 0.51 mg g</a:t>
                </a:r>
                <a:r>
                  <a:rPr lang="en-US" sz="2400" baseline="30000" dirty="0"/>
                  <a:t>-1</a:t>
                </a:r>
                <a:r>
                  <a:rPr lang="en-US" sz="2400" dirty="0"/>
                  <a:t> d</a:t>
                </a:r>
                <a:r>
                  <a:rPr lang="en-US" sz="2400" baseline="30000" dirty="0"/>
                  <a:t>-1</a:t>
                </a:r>
                <a:endParaRPr lang="en-US" baseline="30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1E80A6-729C-3DBB-C3EF-4FFA74022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361" y="1268839"/>
                <a:ext cx="6533352" cy="5139869"/>
              </a:xfrm>
              <a:prstGeom prst="rect">
                <a:avLst/>
              </a:prstGeom>
              <a:blipFill>
                <a:blip r:embed="rId4"/>
                <a:stretch>
                  <a:fillRect l="-969" r="-2326" b="-197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3651B3A-E030-B7E0-B34D-2132BC5A9040}"/>
              </a:ext>
            </a:extLst>
          </p:cNvPr>
          <p:cNvSpPr txBox="1"/>
          <p:nvPr/>
        </p:nvSpPr>
        <p:spPr>
          <a:xfrm>
            <a:off x="3076559" y="1315235"/>
            <a:ext cx="2155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6596D"/>
                </a:solidFill>
                <a:latin typeface="Avenir Book" panose="02000503020000020003" pitchFamily="2" charset="0"/>
              </a:rPr>
              <a:t>Oehlert et al., in prep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A002A-8322-8720-59EB-0C8CC2465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28" y="1241135"/>
            <a:ext cx="5105099" cy="5114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0E973-28DA-D03C-455D-DB6D678C9E79}"/>
              </a:ext>
            </a:extLst>
          </p:cNvPr>
          <p:cNvSpPr txBox="1"/>
          <p:nvPr/>
        </p:nvSpPr>
        <p:spPr>
          <a:xfrm>
            <a:off x="221128" y="6355830"/>
            <a:ext cx="24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Oehlert et al., in prep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35A1CE-9F3B-BD47-37AB-80A676DA5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666" y="1619974"/>
            <a:ext cx="4966741" cy="2553973"/>
          </a:xfrm>
          <a:prstGeom prst="rect">
            <a:avLst/>
          </a:prstGeom>
        </p:spPr>
      </p:pic>
      <p:pic>
        <p:nvPicPr>
          <p:cNvPr id="16" name="Picture 1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4A17B747-CA7A-FD34-0754-A873505D5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E9D692-2CDC-DE85-257D-EDD45EFF7D1C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188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AA6534-42CE-6B7A-00B4-BDF9D6C98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2C02BF-B41D-9CF9-BFB6-565B6DD81F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FE3BC4-8F30-ECFA-4A98-7818AF669EF1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2F9E2B-273D-6F61-A3E6-A2727F17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Composition: </a:t>
            </a:r>
            <a:r>
              <a:rPr lang="en-US" sz="40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Mol%MgCO</a:t>
            </a:r>
            <a:r>
              <a:rPr lang="en-US" sz="4000" b="0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</a:t>
            </a:r>
            <a:r>
              <a:rPr lang="en-US" sz="40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and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08B49-33BD-55E5-FDC9-75F68A162E7A}"/>
              </a:ext>
            </a:extLst>
          </p:cNvPr>
          <p:cNvSpPr txBox="1"/>
          <p:nvPr/>
        </p:nvSpPr>
        <p:spPr>
          <a:xfrm>
            <a:off x="166707" y="971200"/>
            <a:ext cx="11858585" cy="1261884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Ichthyocarbonate produced by K-acclimated fish have: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lack" panose="02000503020000020003" pitchFamily="2" charset="0"/>
              </a:rPr>
              <a:t>Lower mol%MgCO</a:t>
            </a:r>
            <a:r>
              <a:rPr lang="en-US" sz="2400" b="1" baseline="-25000" dirty="0">
                <a:latin typeface="Avenir Black" panose="02000503020000020003" pitchFamily="2" charset="0"/>
              </a:rPr>
              <a:t>3</a:t>
            </a:r>
            <a:r>
              <a:rPr lang="en-US" sz="2400" b="1" baseline="-25000" dirty="0"/>
              <a:t> </a:t>
            </a:r>
            <a:r>
              <a:rPr lang="en-US" sz="2400" dirty="0"/>
              <a:t>(12.4 ± 0.2%) </a:t>
            </a:r>
            <a:r>
              <a:rPr lang="en-US" sz="2400" baseline="-25000" dirty="0"/>
              <a:t> </a:t>
            </a:r>
            <a:r>
              <a:rPr lang="en-US" sz="2400" dirty="0"/>
              <a:t>than control (30.6 ± 0.4%, </a:t>
            </a:r>
            <a:r>
              <a:rPr lang="en-US" sz="2400" i="1" dirty="0"/>
              <a:t>p</a:t>
            </a:r>
            <a:r>
              <a:rPr lang="en-US" sz="2400" dirty="0"/>
              <a:t> &lt;&lt;0.001)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lack" panose="02000503020000020003" pitchFamily="2" charset="0"/>
              </a:rPr>
              <a:t>20% smaller </a:t>
            </a:r>
            <a:r>
              <a:rPr lang="en-US" sz="2400" dirty="0"/>
              <a:t>long-axis diameters (1.66 mm) than control (1.98 mm, </a:t>
            </a:r>
            <a:r>
              <a:rPr lang="en-US" sz="2400" i="1" dirty="0"/>
              <a:t>p</a:t>
            </a:r>
            <a:r>
              <a:rPr lang="en-US" sz="2400" dirty="0"/>
              <a:t> = 0.011)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83FE5-6FEA-0127-EC24-D2D5DC579C52}"/>
              </a:ext>
            </a:extLst>
          </p:cNvPr>
          <p:cNvSpPr txBox="1"/>
          <p:nvPr/>
        </p:nvSpPr>
        <p:spPr>
          <a:xfrm>
            <a:off x="93722" y="6264130"/>
            <a:ext cx="24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Oehlert et al., in prep</a:t>
            </a:r>
          </a:p>
        </p:txBody>
      </p:sp>
      <p:pic>
        <p:nvPicPr>
          <p:cNvPr id="4" name="Picture 3" descr="A yellow tape measure and a black container&#10;&#10;Description automatically generated">
            <a:extLst>
              <a:ext uri="{FF2B5EF4-FFF2-40B4-BE49-F238E27FC236}">
                <a16:creationId xmlns:a16="http://schemas.microsoft.com/office/drawing/2014/main" id="{A10A1BC9-1729-7805-6E20-0DF363CC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49173" t="33663" r="15040" b="36478"/>
          <a:stretch/>
        </p:blipFill>
        <p:spPr>
          <a:xfrm rot="5400000">
            <a:off x="9714101" y="2245751"/>
            <a:ext cx="2113551" cy="2348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B0D4B-7800-E445-B9E8-DEE483437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6" y="2689165"/>
            <a:ext cx="4118527" cy="3574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A79D30-F227-574A-49E6-24F7052F2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572" y="2362908"/>
            <a:ext cx="5151424" cy="4227480"/>
          </a:xfrm>
          <a:prstGeom prst="rect">
            <a:avLst/>
          </a:prstGeom>
        </p:spPr>
      </p:pic>
      <p:pic>
        <p:nvPicPr>
          <p:cNvPr id="11" name="Picture 10" descr="A black square container with a yellow tape measure&#10;&#10;Description automatically generated">
            <a:extLst>
              <a:ext uri="{FF2B5EF4-FFF2-40B4-BE49-F238E27FC236}">
                <a16:creationId xmlns:a16="http://schemas.microsoft.com/office/drawing/2014/main" id="{540E93D9-571C-C431-B931-2708EE8B1882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rcRect l="49173" t="36526" r="15040" b="33266"/>
          <a:stretch/>
        </p:blipFill>
        <p:spPr>
          <a:xfrm rot="5400000">
            <a:off x="9722844" y="4111210"/>
            <a:ext cx="2113548" cy="23756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1EB340-AFBB-54B0-88F8-9D739484A9E9}"/>
              </a:ext>
            </a:extLst>
          </p:cNvPr>
          <p:cNvGrpSpPr/>
          <p:nvPr/>
        </p:nvGrpSpPr>
        <p:grpSpPr>
          <a:xfrm>
            <a:off x="9920587" y="6416951"/>
            <a:ext cx="1777404" cy="261610"/>
            <a:chOff x="9109637" y="6487381"/>
            <a:chExt cx="1777404" cy="2616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019B5C-DF86-1EFB-C41B-2F850A15D96B}"/>
                </a:ext>
              </a:extLst>
            </p:cNvPr>
            <p:cNvGrpSpPr/>
            <p:nvPr/>
          </p:nvGrpSpPr>
          <p:grpSpPr>
            <a:xfrm>
              <a:off x="9156909" y="6549510"/>
              <a:ext cx="1730132" cy="124166"/>
              <a:chOff x="10077319" y="3224067"/>
              <a:chExt cx="1123213" cy="8845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B0D4A8-B1E2-7595-6DC0-EC39605A16E0}"/>
                  </a:ext>
                </a:extLst>
              </p:cNvPr>
              <p:cNvSpPr/>
              <p:nvPr/>
            </p:nvSpPr>
            <p:spPr>
              <a:xfrm>
                <a:off x="10077320" y="3224067"/>
                <a:ext cx="1123212" cy="884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Book" panose="02000503020000020003" pitchFamily="2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E590042-521C-FF54-F5B6-8C691F84BD15}"/>
                  </a:ext>
                </a:extLst>
              </p:cNvPr>
              <p:cNvSpPr/>
              <p:nvPr/>
            </p:nvSpPr>
            <p:spPr>
              <a:xfrm>
                <a:off x="10077319" y="3224067"/>
                <a:ext cx="271167" cy="884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Book" panose="02000503020000020003" pitchFamily="2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1D3CF2-0555-C3BA-0A4F-E279048AD725}"/>
                  </a:ext>
                </a:extLst>
              </p:cNvPr>
              <p:cNvSpPr/>
              <p:nvPr/>
            </p:nvSpPr>
            <p:spPr>
              <a:xfrm>
                <a:off x="10645927" y="3224067"/>
                <a:ext cx="271167" cy="88459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E16C49-0A2C-F21A-E5C7-E7C66597E387}"/>
                </a:ext>
              </a:extLst>
            </p:cNvPr>
            <p:cNvSpPr txBox="1"/>
            <p:nvPr/>
          </p:nvSpPr>
          <p:spPr>
            <a:xfrm>
              <a:off x="9109637" y="6487381"/>
              <a:ext cx="489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1 cm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D80F18-B438-45CF-9337-2A55649B9249}"/>
              </a:ext>
            </a:extLst>
          </p:cNvPr>
          <p:cNvSpPr txBox="1"/>
          <p:nvPr/>
        </p:nvSpPr>
        <p:spPr>
          <a:xfrm>
            <a:off x="9957166" y="2402227"/>
            <a:ext cx="1778760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venir Book" panose="02000503020000020003" pitchFamily="2" charset="0"/>
              </a:rPr>
              <a:t>M-acclimated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DABCC-C64D-9CF4-F204-E43119267548}"/>
              </a:ext>
            </a:extLst>
          </p:cNvPr>
          <p:cNvSpPr txBox="1"/>
          <p:nvPr/>
        </p:nvSpPr>
        <p:spPr>
          <a:xfrm>
            <a:off x="9990467" y="4259071"/>
            <a:ext cx="171215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venir Book" panose="02000503020000020003" pitchFamily="2" charset="0"/>
              </a:rPr>
              <a:t>K-acclimated</a:t>
            </a:r>
          </a:p>
        </p:txBody>
      </p:sp>
      <p:pic>
        <p:nvPicPr>
          <p:cNvPr id="22" name="Picture 21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1C7DB41D-CAB1-72ED-3E09-793F9C5AA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C803FA-5836-CCD8-E1C1-E9911BC75E06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206294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61C21-448B-0A08-8C00-F30EDA64C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A5D561-42F7-255E-59CA-F0A3A02CB3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B532B-A5A0-B81B-206E-4955A584D1FF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547EBD-5AA5-E7EE-D8B1-1F516900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Fate: </a:t>
            </a:r>
            <a:r>
              <a:rPr lang="en-US" sz="40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TOC and Dissolution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1F69AB-CD87-1B23-C2CF-5EC0D84BBD2C}"/>
              </a:ext>
            </a:extLst>
          </p:cNvPr>
          <p:cNvSpPr txBox="1"/>
          <p:nvPr/>
        </p:nvSpPr>
        <p:spPr>
          <a:xfrm>
            <a:off x="166707" y="971200"/>
            <a:ext cx="11858585" cy="1261884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Ichthyocarbonate produced by K-acclimated fish have: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lack" panose="02000503020000020003" pitchFamily="2" charset="0"/>
              </a:rPr>
              <a:t>lower %TOC </a:t>
            </a:r>
            <a:r>
              <a:rPr lang="en-US" sz="2400" dirty="0">
                <a:latin typeface="Avenir Medium" panose="02000503020000020003" pitchFamily="2" charset="0"/>
              </a:rPr>
              <a:t>(5.8 ± 3.3%) than modern counterparts </a:t>
            </a:r>
            <a:r>
              <a:rPr lang="en-US" sz="2400" b="1" dirty="0">
                <a:latin typeface="Avenir Book" panose="02000503020000020003" pitchFamily="2" charset="0"/>
              </a:rPr>
              <a:t>(10.1</a:t>
            </a:r>
            <a:r>
              <a:rPr lang="en-US" sz="2400" dirty="0">
                <a:latin typeface="Avenir Medium" panose="02000503020000020003" pitchFamily="2" charset="0"/>
              </a:rPr>
              <a:t> ± 6.5</a:t>
            </a:r>
            <a:r>
              <a:rPr lang="en-US" sz="2400" b="1" dirty="0">
                <a:latin typeface="Avenir Book" panose="02000503020000020003" pitchFamily="2" charset="0"/>
              </a:rPr>
              <a:t>%, p = 0.04)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lack" panose="02000503020000020003" pitchFamily="2" charset="0"/>
              </a:rPr>
              <a:t>~3x slower dissolution rate </a:t>
            </a:r>
            <a:r>
              <a:rPr lang="en-US" sz="2400" b="1" dirty="0">
                <a:latin typeface="Avenir Book" panose="02000503020000020003" pitchFamily="2" charset="0"/>
              </a:rPr>
              <a:t>compared to modern ichthyocarbonate (p = 0.045)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B2014-FB40-7EBC-E977-4178D65BB305}"/>
              </a:ext>
            </a:extLst>
          </p:cNvPr>
          <p:cNvSpPr txBox="1"/>
          <p:nvPr/>
        </p:nvSpPr>
        <p:spPr>
          <a:xfrm>
            <a:off x="134910" y="6488668"/>
            <a:ext cx="24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Oehlert et al., in prep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46777A-E8A7-4B91-8457-DF5CA6749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7" y="2319769"/>
            <a:ext cx="4335655" cy="4168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4E6F16-38A8-B95C-B666-9EE58743C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98" y="2326276"/>
            <a:ext cx="4746957" cy="41623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235ECD-3525-394C-2606-403CD94A7A00}"/>
              </a:ext>
            </a:extLst>
          </p:cNvPr>
          <p:cNvSpPr txBox="1"/>
          <p:nvPr/>
        </p:nvSpPr>
        <p:spPr>
          <a:xfrm>
            <a:off x="9492791" y="3203889"/>
            <a:ext cx="2532501" cy="2554545"/>
          </a:xfrm>
          <a:prstGeom prst="rect">
            <a:avLst/>
          </a:prstGeom>
          <a:solidFill>
            <a:srgbClr val="DED6C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Average dissolution rates: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u="sng" dirty="0"/>
              <a:t>K-acclimated: </a:t>
            </a:r>
          </a:p>
          <a:p>
            <a:pPr algn="ctr"/>
            <a:r>
              <a:rPr lang="en-US" sz="2000" dirty="0"/>
              <a:t>81.8 </a:t>
            </a:r>
            <a:r>
              <a:rPr lang="en-US" sz="2000" dirty="0" err="1">
                <a:latin typeface="Symbol" pitchFamily="2" charset="2"/>
              </a:rPr>
              <a:t>m</a:t>
            </a:r>
            <a:r>
              <a:rPr lang="en-US" sz="2000" dirty="0" err="1"/>
              <a:t>eqv</a:t>
            </a:r>
            <a:r>
              <a:rPr lang="en-US" sz="2000" dirty="0"/>
              <a:t> g</a:t>
            </a:r>
            <a:r>
              <a:rPr lang="en-US" sz="2000" baseline="30000" dirty="0"/>
              <a:t>-1</a:t>
            </a:r>
            <a:r>
              <a:rPr lang="en-US" sz="2000" dirty="0"/>
              <a:t> h</a:t>
            </a:r>
            <a:r>
              <a:rPr lang="en-US" sz="2000" baseline="30000" dirty="0"/>
              <a:t>-1</a:t>
            </a:r>
          </a:p>
          <a:p>
            <a:pPr algn="ctr"/>
            <a:endParaRPr lang="en-US" sz="2000" dirty="0"/>
          </a:p>
          <a:p>
            <a:pPr algn="ctr"/>
            <a:r>
              <a:rPr lang="en-US" sz="2000" u="sng" dirty="0"/>
              <a:t>M-acclimated: </a:t>
            </a:r>
            <a:r>
              <a:rPr lang="en-US" sz="2000" dirty="0"/>
              <a:t>244.2 </a:t>
            </a:r>
            <a:r>
              <a:rPr lang="en-US" sz="2000" dirty="0" err="1">
                <a:latin typeface="Symbol" pitchFamily="2" charset="2"/>
              </a:rPr>
              <a:t>m</a:t>
            </a:r>
            <a:r>
              <a:rPr lang="en-US" sz="2000" dirty="0" err="1"/>
              <a:t>eqv</a:t>
            </a:r>
            <a:r>
              <a:rPr lang="en-US" sz="2000" dirty="0"/>
              <a:t> g</a:t>
            </a:r>
            <a:r>
              <a:rPr lang="en-US" sz="2000" baseline="30000" dirty="0"/>
              <a:t>-1</a:t>
            </a:r>
            <a:r>
              <a:rPr lang="en-US" sz="2000" dirty="0"/>
              <a:t> h</a:t>
            </a:r>
            <a:r>
              <a:rPr lang="en-US" sz="2000" baseline="30000" dirty="0"/>
              <a:t>-1</a:t>
            </a:r>
          </a:p>
        </p:txBody>
      </p:sp>
      <p:pic>
        <p:nvPicPr>
          <p:cNvPr id="24" name="Picture 2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BEAD8670-6B7A-E5C8-6AC3-2E28C066F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E1872B-50C3-CC7F-D20A-CF8B9AB6C4E9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727121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D7B0C-EEDD-1749-7162-AA6EA98CE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C75A48-AD73-E056-393D-AE0E61FB4E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9C6728-2E1D-393E-06C2-4174E772E4EA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ECEE87-0829-EB7D-4B1C-458EF6E1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Fate: </a:t>
            </a:r>
            <a:r>
              <a:rPr lang="en-US" sz="4000" b="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</a:t>
            </a:r>
            <a:r>
              <a:rPr lang="en-US" sz="4000" b="0" baseline="-25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ichthyo</a:t>
            </a:r>
            <a:r>
              <a:rPr lang="en-US" sz="40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vs f</a:t>
            </a:r>
            <a:r>
              <a:rPr lang="en-US" sz="4000" b="0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HCO3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0AD58-2563-9024-C173-38330FD99F39}"/>
              </a:ext>
            </a:extLst>
          </p:cNvPr>
          <p:cNvSpPr txBox="1"/>
          <p:nvPr/>
        </p:nvSpPr>
        <p:spPr>
          <a:xfrm>
            <a:off x="93734" y="6460758"/>
            <a:ext cx="240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Oehlert et al., in prep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8C30-2B4F-94D6-E5CF-0DC32F7A6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8" y="2120778"/>
            <a:ext cx="4720085" cy="4295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18002-D765-F415-870B-DB352D6AD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560" y="2136813"/>
            <a:ext cx="6733764" cy="4278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796EF-9E99-A6B7-528E-1E4B95A5B0E0}"/>
              </a:ext>
            </a:extLst>
          </p:cNvPr>
          <p:cNvSpPr txBox="1"/>
          <p:nvPr/>
        </p:nvSpPr>
        <p:spPr>
          <a:xfrm>
            <a:off x="7631460" y="6415788"/>
            <a:ext cx="439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venir Book" panose="02000503020000020003" pitchFamily="2" charset="0"/>
              </a:rPr>
              <a:t>Modified from Grosell and Oehlert,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3C736-411F-7388-2D01-6AA472917551}"/>
              </a:ext>
            </a:extLst>
          </p:cNvPr>
          <p:cNvSpPr txBox="1"/>
          <p:nvPr/>
        </p:nvSpPr>
        <p:spPr>
          <a:xfrm>
            <a:off x="9318895" y="348246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venir Book" panose="02000503020000020003" pitchFamily="2" charset="0"/>
              </a:rPr>
              <a:t>HCO</a:t>
            </a:r>
            <a:r>
              <a:rPr lang="en-US" i="1" baseline="-25000" dirty="0">
                <a:solidFill>
                  <a:schemeClr val="bg1"/>
                </a:solidFill>
                <a:latin typeface="Avenir Book" panose="02000503020000020003" pitchFamily="2" charset="0"/>
              </a:rPr>
              <a:t>3</a:t>
            </a:r>
            <a:r>
              <a:rPr lang="en-US" i="1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3FD05-F071-5A07-0E83-B67975679ADB}"/>
              </a:ext>
            </a:extLst>
          </p:cNvPr>
          <p:cNvSpPr txBox="1"/>
          <p:nvPr/>
        </p:nvSpPr>
        <p:spPr>
          <a:xfrm>
            <a:off x="166707" y="1061134"/>
            <a:ext cx="11858585" cy="892552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K-acclimated fish excrete more base as solid ichthyocarbonate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K-acclimated: 29 ± 8% vs M-acclimated: 7 ± 3% (</a:t>
            </a:r>
            <a:r>
              <a:rPr lang="en-US" sz="2400" i="1" dirty="0"/>
              <a:t>p</a:t>
            </a:r>
            <a:r>
              <a:rPr lang="en-US" sz="2400" dirty="0"/>
              <a:t> = 0.01)</a:t>
            </a:r>
          </a:p>
        </p:txBody>
      </p:sp>
      <p:pic>
        <p:nvPicPr>
          <p:cNvPr id="12" name="Picture 11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B7854670-5D93-9517-B2B6-CBDE39FFB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0C5C72-21E5-439F-9762-71AB2B379EB4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1865590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D14999-87F9-4EC9-D89E-546D3020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A1959B-5C0D-0FF4-8648-FA947293AE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58966-2542-529C-AC32-4D5185D52157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7D81A5-4F0F-7E29-F43A-C289216B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Depth of Complete Dissolution</a:t>
            </a:r>
            <a:endParaRPr lang="en-US" sz="4000" b="0" baseline="-25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86453-6DD0-6DA1-967B-42A294DC9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560" y="2136813"/>
            <a:ext cx="6733764" cy="4278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A3F42-1E72-FABA-20D9-8D705857A62A}"/>
              </a:ext>
            </a:extLst>
          </p:cNvPr>
          <p:cNvSpPr txBox="1"/>
          <p:nvPr/>
        </p:nvSpPr>
        <p:spPr>
          <a:xfrm>
            <a:off x="7631460" y="6415788"/>
            <a:ext cx="439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venir Book" panose="02000503020000020003" pitchFamily="2" charset="0"/>
              </a:rPr>
              <a:t>Modified from Grosell and Oehlert,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C1905-5C87-C0DB-A9E0-D6BACAA0D94A}"/>
              </a:ext>
            </a:extLst>
          </p:cNvPr>
          <p:cNvSpPr txBox="1"/>
          <p:nvPr/>
        </p:nvSpPr>
        <p:spPr>
          <a:xfrm>
            <a:off x="9318895" y="348246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venir Book" panose="02000503020000020003" pitchFamily="2" charset="0"/>
              </a:rPr>
              <a:t>HCO</a:t>
            </a:r>
            <a:r>
              <a:rPr lang="en-US" i="1" baseline="-25000" dirty="0">
                <a:solidFill>
                  <a:schemeClr val="bg1"/>
                </a:solidFill>
                <a:latin typeface="Avenir Book" panose="02000503020000020003" pitchFamily="2" charset="0"/>
              </a:rPr>
              <a:t>3</a:t>
            </a:r>
            <a:r>
              <a:rPr lang="en-US" i="1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24BA86-8228-F693-9EAE-0CDD55FBDA63}"/>
              </a:ext>
            </a:extLst>
          </p:cNvPr>
          <p:cNvSpPr txBox="1"/>
          <p:nvPr/>
        </p:nvSpPr>
        <p:spPr>
          <a:xfrm>
            <a:off x="263676" y="2136813"/>
            <a:ext cx="4473216" cy="4278094"/>
          </a:xfrm>
          <a:prstGeom prst="rect">
            <a:avLst/>
          </a:prstGeom>
          <a:solidFill>
            <a:srgbClr val="DED6C3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/>
              <a:t>Application of fate model </a:t>
            </a:r>
            <a:r>
              <a:rPr lang="en-US" sz="2000" i="1" dirty="0"/>
              <a:t>(Folkerts et al., 2024)</a:t>
            </a:r>
          </a:p>
          <a:p>
            <a:pPr marL="0" indent="0" algn="ctr">
              <a:buNone/>
            </a:pPr>
            <a:r>
              <a:rPr lang="en-US" sz="2800" dirty="0"/>
              <a:t>predicts K-acclimated ichthyocarbonate has: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2.4x greater lifespan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24% deeper depths of complete dissolution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9BAB7-9052-3976-BA25-7C8D20FF9526}"/>
              </a:ext>
            </a:extLst>
          </p:cNvPr>
          <p:cNvSpPr txBox="1"/>
          <p:nvPr/>
        </p:nvSpPr>
        <p:spPr>
          <a:xfrm>
            <a:off x="166707" y="1419760"/>
            <a:ext cx="11858585" cy="523220"/>
          </a:xfrm>
          <a:prstGeom prst="rect">
            <a:avLst/>
          </a:prstGeom>
          <a:solidFill>
            <a:srgbClr val="F6EAD2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More ichthyocarbonate likely to reach sediments in Cretaceous</a:t>
            </a:r>
            <a:endParaRPr lang="en-US" sz="2400" dirty="0"/>
          </a:p>
        </p:txBody>
      </p:sp>
      <p:pic>
        <p:nvPicPr>
          <p:cNvPr id="14" name="Picture 1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6A746911-34B9-5D0F-7945-ABC2569A7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C7CF15-895F-1E22-B278-7ADAC996DFB4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291008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8F513-D8AB-8913-C589-54C6BD2FA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Content Placeholder 2">
                <a:extLst>
                  <a:ext uri="{FF2B5EF4-FFF2-40B4-BE49-F238E27FC236}">
                    <a16:creationId xmlns:a16="http://schemas.microsoft.com/office/drawing/2014/main" id="{4B4596B9-CE0D-72A7-564B-F245589C21A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61727952"/>
                  </p:ext>
                </p:extLst>
              </p:nvPr>
            </p:nvGraphicFramePr>
            <p:xfrm>
              <a:off x="156503" y="1531966"/>
              <a:ext cx="11769213" cy="504196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7" name="Content Placeholder 2">
                <a:extLst>
                  <a:ext uri="{FF2B5EF4-FFF2-40B4-BE49-F238E27FC236}">
                    <a16:creationId xmlns:a16="http://schemas.microsoft.com/office/drawing/2014/main" id="{4B4596B9-CE0D-72A7-564B-F245589C21A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61727952"/>
                  </p:ext>
                </p:extLst>
              </p:nvPr>
            </p:nvGraphicFramePr>
            <p:xfrm>
              <a:off x="156503" y="1531966"/>
              <a:ext cx="11769213" cy="504196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pic>
        <p:nvPicPr>
          <p:cNvPr id="3" name="Picture 2" descr="A black square container with a yellow tape measure&#10;&#10;Description automatically generated">
            <a:extLst>
              <a:ext uri="{FF2B5EF4-FFF2-40B4-BE49-F238E27FC236}">
                <a16:creationId xmlns:a16="http://schemas.microsoft.com/office/drawing/2014/main" id="{E31E9918-6D22-FF1B-B4F4-10697928CBF0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rcRect l="49173" t="36526" r="15040" b="33266"/>
          <a:stretch/>
        </p:blipFill>
        <p:spPr>
          <a:xfrm rot="5400000">
            <a:off x="1618791" y="2900553"/>
            <a:ext cx="1321885" cy="230479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56299-1915-854A-4488-0F5675E62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286" y="1684365"/>
            <a:ext cx="2304790" cy="1392541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62761A-49C6-4517-2A2C-26BF275019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4078" y="5051668"/>
            <a:ext cx="2177946" cy="1392541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5EBB0-1558-8D33-A8CA-9D8BE4F1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Synthesis of Experimental Results</a:t>
            </a:r>
            <a:endParaRPr lang="en-US" sz="4000" b="0" baseline="-25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9FD36-A9AA-1D01-9C39-361EA7BC040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977F12-82ED-6869-828C-56BF3A7EDBF2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8" name="Picture 7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D01B7C22-01F3-3966-248D-F903C58F9D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BC2E7B-5A77-FC02-8427-0E9B77EE9DBD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362886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36E577-3F2B-3E75-338A-5DFDED1E6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8F649-81DB-BFBC-9E0E-68B7722C8F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776559-D8FF-ACDC-8B37-B4F08057E3A7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97BCF6-55E0-DD16-7951-FB7BB6CB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6" y="325746"/>
            <a:ext cx="9922764" cy="12942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Key Findings…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9E7101-76C4-F1D7-AE0D-C00CCFC32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77" y="1639839"/>
            <a:ext cx="8176226" cy="48924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DD500"/>
                </a:solidFill>
              </a:rPr>
              <a:t>During Greenhouse Periods,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carbonate production by marine fishes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even more important than today…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3.6x more ichthyocarbonate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Increased proportion of sinking ichthyocarbonate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Lower mol%MgCO</a:t>
            </a:r>
            <a:r>
              <a:rPr lang="en-US" sz="2400" baseline="-25000" dirty="0">
                <a:solidFill>
                  <a:schemeClr val="bg1">
                    <a:lumMod val="95000"/>
                  </a:schemeClr>
                </a:solidFill>
              </a:rPr>
              <a:t>3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and TOC</a:t>
            </a:r>
            <a:endParaRPr lang="en-US" sz="2400" baseline="-25000" dirty="0">
              <a:solidFill>
                <a:schemeClr val="bg1">
                  <a:lumMod val="95000"/>
                </a:schemeClr>
              </a:solidFill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Slower dissolution rates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3811971D-9C9D-6AD0-B1C3-7CC1D1CF0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7862" r="3" b="3"/>
          <a:stretch/>
        </p:blipFill>
        <p:spPr>
          <a:xfrm rot="5400000">
            <a:off x="-1125598" y="1871525"/>
            <a:ext cx="5741140" cy="4231810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01E5289E-5AC1-8865-A293-AE3DC71A3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700" y="325746"/>
            <a:ext cx="557602" cy="557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DD1C7-BAF8-0B38-C4BB-32028E236E43}"/>
              </a:ext>
            </a:extLst>
          </p:cNvPr>
          <p:cNvSpPr txBox="1"/>
          <p:nvPr/>
        </p:nvSpPr>
        <p:spPr>
          <a:xfrm>
            <a:off x="9107937" y="9693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873571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ish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2197346F-A727-1BA0-DBD2-77DF859A9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505" t="23391" r="158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832DD-9230-3B3C-F719-D4AFF8EDF6A6}"/>
              </a:ext>
            </a:extLst>
          </p:cNvPr>
          <p:cNvSpPr txBox="1"/>
          <p:nvPr/>
        </p:nvSpPr>
        <p:spPr>
          <a:xfrm>
            <a:off x="201746" y="5613916"/>
            <a:ext cx="2433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Book" panose="02000503020000020003" pitchFamily="2" charset="0"/>
              </a:rPr>
              <a:t>Thank you!</a:t>
            </a:r>
          </a:p>
        </p:txBody>
      </p:sp>
      <p:pic>
        <p:nvPicPr>
          <p:cNvPr id="2" name="Picture 1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0436E359-BE43-B26B-432D-B03958E31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855" y="180990"/>
            <a:ext cx="833523" cy="833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9CF99-053A-6085-BFC6-2605C140A7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46" y="340599"/>
            <a:ext cx="1107275" cy="514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26B0FD-4D76-0828-FB43-6A3FE94DEB91}"/>
              </a:ext>
            </a:extLst>
          </p:cNvPr>
          <p:cNvSpPr txBox="1"/>
          <p:nvPr/>
        </p:nvSpPr>
        <p:spPr>
          <a:xfrm>
            <a:off x="17912" y="63600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BA9EF2-82ED-4D60-7988-7A99BFED6278}"/>
              </a:ext>
            </a:extLst>
          </p:cNvPr>
          <p:cNvSpPr txBox="1"/>
          <p:nvPr/>
        </p:nvSpPr>
        <p:spPr>
          <a:xfrm>
            <a:off x="2192229" y="340599"/>
            <a:ext cx="1791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01859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1A143-E08B-CF9B-FD4F-2A788FB57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AE9B98-7DBB-3972-22FE-8ADA59A4B4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6BE2F-3B49-67D4-D10B-E4738485934D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50F7B97E-B608-C12F-70A4-7F662AC18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4CFB3264-91D1-DDFC-8570-EEAD54A9B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8D8DA-2889-D15D-3E35-B2DB48ADEA89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14706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0A7A3-92F7-B8F9-5520-41502CB3D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144B2C-40A5-1999-8A3A-AAAE620F5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A4972F-8004-0CFE-BD69-1AC4AA3C15EB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A diagram of a seawater pump&#10;&#10;AI-generated content may be incorrect.">
            <a:extLst>
              <a:ext uri="{FF2B5EF4-FFF2-40B4-BE49-F238E27FC236}">
                <a16:creationId xmlns:a16="http://schemas.microsoft.com/office/drawing/2014/main" id="{9644EF4D-B7C6-CD1F-2105-E598D57BE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7C49A3EE-3A53-5894-1271-410B5379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870921-4261-859D-C30C-A9F908815B49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392420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F3B92-8865-9FC4-FD82-57AD01F0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0652DA-5421-B7AA-F5F7-4F5E69F8F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5E25DF-BCFF-A8B9-A314-0CFB8F688BBE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A diagram of a seawater pump&#10;&#10;AI-generated content may be incorrect.">
            <a:extLst>
              <a:ext uri="{FF2B5EF4-FFF2-40B4-BE49-F238E27FC236}">
                <a16:creationId xmlns:a16="http://schemas.microsoft.com/office/drawing/2014/main" id="{CD529CF7-EC01-6427-C93E-88BB8F50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0E2E3380-535C-2F29-F814-4ED74DD1B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0B799A-D70A-C34E-3F70-2E5E71790941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37610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914B62-337C-B935-3BA7-FB55A3553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1C2D8D-176F-2E80-839B-1DB2994A14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9BE578-684C-E8D5-8551-9E5DCA0B84DB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5" name="Picture 4" descr="Diagram of a diagram of a seawater and carbonate export&#10;&#10;AI-generated content may be incorrect.">
            <a:extLst>
              <a:ext uri="{FF2B5EF4-FFF2-40B4-BE49-F238E27FC236}">
                <a16:creationId xmlns:a16="http://schemas.microsoft.com/office/drawing/2014/main" id="{08D8D658-E61B-4EEA-788E-F4540BDD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6" name="Picture 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5F62F35F-0375-291F-FD33-FA4D8DDB2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14C636-45CA-5BF4-B203-76A2564C3271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74880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26F8-7AED-826F-7821-5428E1E1C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2292ED-F5AF-4D7A-D81A-253E6BC4CA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C0571-AC9D-6197-1D56-DCE1443685BC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Diagram of a diagram of a carbon dioxide export&#10;&#10;AI-generated content may be incorrect.">
            <a:extLst>
              <a:ext uri="{FF2B5EF4-FFF2-40B4-BE49-F238E27FC236}">
                <a16:creationId xmlns:a16="http://schemas.microsoft.com/office/drawing/2014/main" id="{BD71BEB1-E0D3-16EA-868E-FEB81192A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4BB6EA13-505C-E60B-43DC-83A511474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DDAB1-D979-0670-79E9-763F0F564E2E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311526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2617FE-C062-DB87-7955-A188020D7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2A681-6915-B73F-6076-8BF337D104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D10AD7-A57C-4C50-DC63-BCACECC8FD4A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Diagram of a diagram of a carbon dioxide process&#10;&#10;AI-generated content may be incorrect.">
            <a:extLst>
              <a:ext uri="{FF2B5EF4-FFF2-40B4-BE49-F238E27FC236}">
                <a16:creationId xmlns:a16="http://schemas.microsoft.com/office/drawing/2014/main" id="{8C34EF51-6FB6-1E6B-BE99-A0009A08C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3DC01475-108D-9FFB-EB63-63D03A557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E3A2DB-1A63-CA78-C94F-6C721DEFE8E7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63346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4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46A0A-63B7-AD5C-869A-04D505BE5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5BB7FD-CA36-52BD-3A97-C0B931B69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49" y="363700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FD81C-D6B3-E74B-5E60-4B89AAEBBE52}"/>
              </a:ext>
            </a:extLst>
          </p:cNvPr>
          <p:cNvSpPr txBox="1"/>
          <p:nvPr/>
        </p:nvSpPr>
        <p:spPr>
          <a:xfrm>
            <a:off x="10637215" y="86701"/>
            <a:ext cx="1554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Oehlert et al., 2025</a:t>
            </a:r>
          </a:p>
        </p:txBody>
      </p:sp>
      <p:pic>
        <p:nvPicPr>
          <p:cNvPr id="3" name="Picture 2" descr="Diagram of a diagram of a fish&#10;&#10;AI-generated content may be incorrect.">
            <a:extLst>
              <a:ext uri="{FF2B5EF4-FFF2-40B4-BE49-F238E27FC236}">
                <a16:creationId xmlns:a16="http://schemas.microsoft.com/office/drawing/2014/main" id="{9D547480-F3AF-8C73-36B8-2021B35F4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88900"/>
            <a:ext cx="9116568" cy="6623362"/>
          </a:xfrm>
          <a:prstGeom prst="rect">
            <a:avLst/>
          </a:prstGeom>
        </p:spPr>
      </p:pic>
      <p:pic>
        <p:nvPicPr>
          <p:cNvPr id="4" name="Picture 3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6848F6D7-6DC7-499E-8FC1-61F4A7833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903" y="5937776"/>
            <a:ext cx="833523" cy="83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08F3D-75C1-A698-109D-905DFB1C3213}"/>
              </a:ext>
            </a:extLst>
          </p:cNvPr>
          <p:cNvSpPr txBox="1"/>
          <p:nvPr/>
        </p:nvSpPr>
        <p:spPr>
          <a:xfrm>
            <a:off x="10742145" y="5674969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NSF-OCE-2319245</a:t>
            </a:r>
          </a:p>
        </p:txBody>
      </p:sp>
    </p:spTree>
    <p:extLst>
      <p:ext uri="{BB962C8B-B14F-4D97-AF65-F5344CB8AC3E}">
        <p14:creationId xmlns:p14="http://schemas.microsoft.com/office/powerpoint/2010/main" val="2467758275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1503</Words>
  <Application>Microsoft Macintosh PowerPoint</Application>
  <PresentationFormat>Widescreen</PresentationFormat>
  <Paragraphs>300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Avenir Black</vt:lpstr>
      <vt:lpstr>Avenir Book</vt:lpstr>
      <vt:lpstr>Avenir Medium</vt:lpstr>
      <vt:lpstr>Cambria Math</vt:lpstr>
      <vt:lpstr>Neue Haas Grotesk Text Pro</vt:lpstr>
      <vt:lpstr>Symbol</vt:lpstr>
      <vt:lpstr>Univers</vt:lpstr>
      <vt:lpstr>BjornVTI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Drinking Seawater to Stay Hydrated…</vt:lpstr>
      <vt:lpstr>New, not recycled, minerals</vt:lpstr>
      <vt:lpstr>Ichthyocarbonate Morphology</vt:lpstr>
      <vt:lpstr>Ichthyocarbonate Morphology</vt:lpstr>
      <vt:lpstr>Fish &amp; The Modern Carbon Cycle</vt:lpstr>
      <vt:lpstr>Fish &amp; The Modern Carbon Cycle</vt:lpstr>
      <vt:lpstr>Phanerozoic &amp; Fish Evolution</vt:lpstr>
      <vt:lpstr>Temperature and pCO2 effects</vt:lpstr>
      <vt:lpstr>Key Findings…</vt:lpstr>
      <vt:lpstr>Experimental Approach</vt:lpstr>
      <vt:lpstr>Production Rate</vt:lpstr>
      <vt:lpstr>Composition: Mol%MgCO3 and Size</vt:lpstr>
      <vt:lpstr>Fate: TOC and Dissolution Rate</vt:lpstr>
      <vt:lpstr>Fate: fichthyo vs fHCO3</vt:lpstr>
      <vt:lpstr>Depth of Complete Dissolution</vt:lpstr>
      <vt:lpstr>Synthesis of Experimental Results</vt:lpstr>
      <vt:lpstr>Key Findings…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</dc:creator>
  <cp:lastModifiedBy>Amanda</cp:lastModifiedBy>
  <cp:revision>14</cp:revision>
  <dcterms:created xsi:type="dcterms:W3CDTF">2025-10-12T22:12:45Z</dcterms:created>
  <dcterms:modified xsi:type="dcterms:W3CDTF">2025-10-13T17:15:16Z</dcterms:modified>
</cp:coreProperties>
</file>