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6" r:id="rId2"/>
  </p:sldMasterIdLst>
  <p:notesMasterIdLst>
    <p:notesMasterId r:id="rId19"/>
  </p:notesMasterIdLst>
  <p:sldIdLst>
    <p:sldId id="257" r:id="rId3"/>
    <p:sldId id="932" r:id="rId4"/>
    <p:sldId id="929" r:id="rId5"/>
    <p:sldId id="923" r:id="rId6"/>
    <p:sldId id="692" r:id="rId7"/>
    <p:sldId id="872" r:id="rId8"/>
    <p:sldId id="926" r:id="rId9"/>
    <p:sldId id="924" r:id="rId10"/>
    <p:sldId id="906" r:id="rId11"/>
    <p:sldId id="907" r:id="rId12"/>
    <p:sldId id="874" r:id="rId13"/>
    <p:sldId id="927" r:id="rId14"/>
    <p:sldId id="933" r:id="rId15"/>
    <p:sldId id="931" r:id="rId16"/>
    <p:sldId id="925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FE81"/>
    <a:srgbClr val="FCED63"/>
    <a:srgbClr val="EBF3FC"/>
    <a:srgbClr val="E0EFF9"/>
    <a:srgbClr val="FCFDFA"/>
    <a:srgbClr val="C5B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00"/>
    <p:restoredTop sz="86259"/>
  </p:normalViewPr>
  <p:slideViewPr>
    <p:cSldViewPr snapToGrid="0" snapToObjects="1">
      <p:cViewPr varScale="1">
        <p:scale>
          <a:sx n="69" d="100"/>
          <a:sy n="69" d="100"/>
        </p:scale>
        <p:origin x="821" y="4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kraborty, Morgan Indra" userId="bee69b75-0581-430b-aac3-4da6ab03f444" providerId="ADAL" clId="{B81C3594-1929-45EF-9525-B9400C950FDC}"/>
    <pc:docChg chg="modSld sldOrd">
      <pc:chgData name="Chakraborty, Morgan Indra" userId="bee69b75-0581-430b-aac3-4da6ab03f444" providerId="ADAL" clId="{B81C3594-1929-45EF-9525-B9400C950FDC}" dt="2025-10-14T12:48:01.482" v="1"/>
      <pc:docMkLst>
        <pc:docMk/>
      </pc:docMkLst>
      <pc:sldChg chg="ord">
        <pc:chgData name="Chakraborty, Morgan Indra" userId="bee69b75-0581-430b-aac3-4da6ab03f444" providerId="ADAL" clId="{B81C3594-1929-45EF-9525-B9400C950FDC}" dt="2025-10-14T12:48:01.482" v="1"/>
        <pc:sldMkLst>
          <pc:docMk/>
          <pc:sldMk cId="3187852556" sldId="9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C5126-16B9-6F45-A7DE-FD96514042A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EF808-23F1-DB4C-84CF-DFB1F832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65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EF808-23F1-DB4C-84CF-DFB1F8327E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A9709-508E-194C-9F1C-B2508A5277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4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79118-2688-FE4C-9295-862A08CAE4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69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A72F4-AB55-3A12-6E3B-30347E73C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C565D-CD22-A974-B2E5-9317CA0BD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0CC8E9-7956-ADF1-3006-1E5F6275A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83D1E-595F-A863-4F63-841312D5A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EF808-23F1-DB4C-84CF-DFB1F8327E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0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EF808-23F1-DB4C-84CF-DFB1F8327E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57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EF808-23F1-DB4C-84CF-DFB1F8327E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4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EF808-23F1-DB4C-84CF-DFB1F8327E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9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SL Fu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174754"/>
            <a:ext cx="12191999" cy="457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324" y="257927"/>
            <a:ext cx="1771650" cy="80989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47900" y="47706"/>
            <a:ext cx="9772650" cy="108584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/>
          </p:nvPr>
        </p:nvSpPr>
        <p:spPr>
          <a:xfrm>
            <a:off x="619124" y="1200150"/>
            <a:ext cx="11363325" cy="4032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="0" i="1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C86C4B9-198F-75C8-551F-E775EE4C8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028" y="2259967"/>
            <a:ext cx="6809367" cy="1731079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600"/>
              </a:spcBef>
              <a:defRPr lang="en-US" sz="2400" smtClean="0"/>
            </a:lvl1pPr>
          </a:lstStyle>
          <a:p>
            <a:pPr marL="342900" lvl="0" indent="-342900">
              <a:buFont typeface="+mj-lt"/>
              <a:buAutoNum type="arabicPeriod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790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A3EF4-4EE4-3946-87C6-1FAA60E5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6167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6EBCA-C09B-D04C-8F90-25B9D1D53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3692"/>
            <a:ext cx="10515600" cy="506327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35027-06E6-0A4A-80C0-E5F40847B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A5B3-FF16-9144-8871-6D36089C9CA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02C99-4E46-EC4F-97F9-8936FC433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1DE61-AF22-3B41-8E64-42976B60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C1079-05E9-C64A-87FC-BA68871FC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0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38D2-6348-1C4E-AC32-47F83DDA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33D537-705A-5445-BCF8-94DE84D65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A5B3-FF16-9144-8871-6D36089C9CA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F8A9D-18E3-514F-978F-8AD72632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CDA82-5D4C-E142-83E5-D60A0DA62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C1079-05E9-C64A-87FC-BA68871FC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43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SL Fu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 userDrawn="1"/>
        </p:nvSpPr>
        <p:spPr>
          <a:xfrm>
            <a:off x="0" y="1715733"/>
            <a:ext cx="2114550" cy="475017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1174754"/>
            <a:ext cx="12191999" cy="457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9" name="Content Placeholder 17"/>
          <p:cNvSpPr>
            <a:spLocks noGrp="1"/>
          </p:cNvSpPr>
          <p:nvPr>
            <p:ph sz="half" idx="2"/>
          </p:nvPr>
        </p:nvSpPr>
        <p:spPr>
          <a:xfrm>
            <a:off x="178324" y="2465086"/>
            <a:ext cx="7984601" cy="4002389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pPr marL="514350" indent="-514350">
              <a:buFont typeface="+mj-lt"/>
              <a:buAutoNum type="arabicParenR"/>
              <a:defRPr/>
            </a:pPr>
            <a:r>
              <a:rPr lang="en-US" dirty="0"/>
              <a:t>Evaluate the trace element and carbon and oxygen isotopic signatures of fine grained (&lt;63 um) sediments on Great Bahama Bank (</a:t>
            </a:r>
            <a:r>
              <a:rPr lang="en-US" i="1" dirty="0"/>
              <a:t>John </a:t>
            </a:r>
            <a:r>
              <a:rPr lang="en-US" i="1" dirty="0" err="1"/>
              <a:t>Reijmer</a:t>
            </a:r>
            <a:r>
              <a:rPr lang="en-US" i="1" dirty="0"/>
              <a:t>)</a:t>
            </a:r>
            <a:endParaRPr lang="en-US" dirty="0"/>
          </a:p>
          <a:p>
            <a:pPr marL="514350" indent="-514350">
              <a:buFont typeface="+mj-lt"/>
              <a:buAutoNum type="arabicParenR"/>
              <a:defRPr/>
            </a:pPr>
            <a:r>
              <a:rPr lang="en-US" dirty="0"/>
              <a:t>Compare to clumped isotope signatures of muds from Great Bahama Bank (</a:t>
            </a:r>
            <a:r>
              <a:rPr lang="en-US" i="1" dirty="0"/>
              <a:t>Deniz </a:t>
            </a:r>
            <a:r>
              <a:rPr lang="en-US" i="1" dirty="0" err="1"/>
              <a:t>Atasoy</a:t>
            </a:r>
            <a:r>
              <a:rPr lang="en-US" i="1" dirty="0"/>
              <a:t>, Megan Smith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en-US" dirty="0"/>
              <a:t>Identify differences in mud composition, consider implications for seasonal mechanism shift in the formation of </a:t>
            </a:r>
            <a:r>
              <a:rPr lang="en-US" dirty="0" err="1"/>
              <a:t>whitings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47900" y="274638"/>
            <a:ext cx="9772650" cy="8112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/>
          </p:nvPr>
        </p:nvSpPr>
        <p:spPr>
          <a:xfrm>
            <a:off x="619124" y="1200150"/>
            <a:ext cx="11363325" cy="4032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30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691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itolo 1">
            <a:extLst>
              <a:ext uri="{FF2B5EF4-FFF2-40B4-BE49-F238E27FC236}">
                <a16:creationId xmlns:a16="http://schemas.microsoft.com/office/drawing/2014/main" id="{669EC25D-C353-034A-813F-63930E27A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413" y="166926"/>
            <a:ext cx="10530437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3600" b="1" i="0">
                <a:latin typeface="+mn-lt"/>
              </a:defRPr>
            </a:lvl1pPr>
          </a:lstStyle>
          <a:p>
            <a:r>
              <a:rPr lang="it-IT" dirty="0"/>
              <a:t>Title, font Calibri 24</a:t>
            </a:r>
          </a:p>
        </p:txBody>
      </p:sp>
      <p:sp>
        <p:nvSpPr>
          <p:cNvPr id="8" name="Segnaposto contenuto 5">
            <a:extLst>
              <a:ext uri="{FF2B5EF4-FFF2-40B4-BE49-F238E27FC236}">
                <a16:creationId xmlns:a16="http://schemas.microsoft.com/office/drawing/2014/main" id="{A5DDBBF2-8BF9-AD4C-A089-D9321608C69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42412" y="1111894"/>
            <a:ext cx="10530437" cy="4682436"/>
          </a:xfrm>
          <a:prstGeom prst="rect">
            <a:avLst/>
          </a:prstGeom>
        </p:spPr>
        <p:txBody>
          <a:bodyPr>
            <a:normAutofit/>
          </a:bodyPr>
          <a:lstStyle>
            <a:lvl1pPr marL="265113" indent="-265113">
              <a:buClr>
                <a:srgbClr val="FFD500"/>
              </a:buClr>
              <a:buSzPct val="80000"/>
              <a:buFont typeface="Wingdings" panose="05000000000000000000" pitchFamily="2" charset="2"/>
              <a:buChar char="n"/>
              <a:defRPr sz="2000" i="0" baseline="0"/>
            </a:lvl1pPr>
          </a:lstStyle>
          <a:p>
            <a:pPr lvl="0"/>
            <a:r>
              <a:rPr lang="it-IT" dirty="0"/>
              <a:t>Text or Figure </a:t>
            </a:r>
            <a:r>
              <a:rPr lang="it-IT" dirty="0" err="1"/>
              <a:t>insert</a:t>
            </a:r>
            <a:r>
              <a:rPr lang="it-IT" dirty="0"/>
              <a:t> (font Calibri)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24CED254-7B71-ECE7-FB5A-AE25CCBADF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524" y="166926"/>
            <a:ext cx="1771650" cy="80989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88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075D1-C854-1843-B635-0D0E687A0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103D6-0A65-1540-B572-C8864F41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663F2-E4DC-7C44-B01D-C4F042D86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D38B2-B38F-574F-9532-65E5BAB7F705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80CB1-2E87-A644-89C5-B2C7A9A2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25574-004F-7445-9D0F-FD7C1433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E60B09-4866-1841-9589-2519F3EBF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D38B2-B38F-574F-9532-65E5BAB7F705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C5100-4728-8946-AC5F-B5A824B3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DBF20-B64A-9D4D-B129-49AA8C14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F29272-701C-204E-A330-70A09ADD1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800" y="83900"/>
            <a:ext cx="10731600" cy="777600"/>
          </a:xfrm>
        </p:spPr>
        <p:txBody>
          <a:bodyPr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5C1596-0969-C24C-AC2D-B30F268DA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800" y="1600202"/>
            <a:ext cx="10731600" cy="4321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i="1">
                <a:latin typeface="+mn-lt"/>
              </a:defRPr>
            </a:lvl1pPr>
            <a:lvl2pPr>
              <a:defRPr sz="2400" i="1">
                <a:latin typeface="+mn-lt"/>
              </a:defRPr>
            </a:lvl2pPr>
            <a:lvl3pPr>
              <a:defRPr sz="2400" i="1">
                <a:latin typeface="+mn-lt"/>
              </a:defRPr>
            </a:lvl3pPr>
            <a:lvl4pPr>
              <a:defRPr sz="2400" i="1">
                <a:latin typeface="+mn-lt"/>
              </a:defRPr>
            </a:lvl4pPr>
            <a:lvl5pPr>
              <a:defRPr sz="2400" i="1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4293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671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1EC63-76B1-D240-9381-33950F8E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E8A777-5A22-9845-8A18-121852474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D97F4-13F4-8C4E-AD57-476A704E0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83FD0-093A-B34D-811F-FCC9D8B3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D38B2-B38F-574F-9532-65E5BAB7F705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F4E2C-0D3F-4A49-9E50-4BF8C3D70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6844E-B3AC-B34E-BA0D-B22E685D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5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B149A-7A4A-6C43-A9B3-B13B0897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0F707-3450-964D-964D-94E5B67F0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F4EEE-8285-0547-A880-308B1B20C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D38B2-B38F-574F-9532-65E5BAB7F705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4CB0-3F24-8C41-B709-1C4E52A07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384C3-F29D-C44F-A637-DA4D2087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9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5A19C-17C3-3044-B91C-4366E36B1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A9159-B73C-BB4A-8C56-2A96732CE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0EC3C-3F14-AE46-8DE6-FE2AB643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D38B2-B38F-574F-9532-65E5BAB7F705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AC3E7-0498-5A43-9DAD-05F3C8A60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57485-A481-9343-AF49-68CDBEE8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42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09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1E24BE-336D-DD45-A1DB-566BA4BB1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59" y="136525"/>
            <a:ext cx="10515600" cy="61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3EA00-0B2D-5B43-B970-CF70442AE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BAC23-A37C-E246-83E7-F9C287AE6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Gerader Verbinder 5">
            <a:extLst>
              <a:ext uri="{FF2B5EF4-FFF2-40B4-BE49-F238E27FC236}">
                <a16:creationId xmlns:a16="http://schemas.microsoft.com/office/drawing/2014/main" id="{AEA063BB-EE0C-7A4B-AE3A-EEEC51994271}"/>
              </a:ext>
            </a:extLst>
          </p:cNvPr>
          <p:cNvCxnSpPr>
            <a:cxnSpLocks/>
          </p:cNvCxnSpPr>
          <p:nvPr userDrawn="1"/>
        </p:nvCxnSpPr>
        <p:spPr>
          <a:xfrm>
            <a:off x="0" y="796642"/>
            <a:ext cx="9791700" cy="0"/>
          </a:xfrm>
          <a:prstGeom prst="line">
            <a:avLst/>
          </a:prstGeom>
          <a:ln w="25400">
            <a:solidFill>
              <a:srgbClr val="005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7">
            <a:extLst>
              <a:ext uri="{FF2B5EF4-FFF2-40B4-BE49-F238E27FC236}">
                <a16:creationId xmlns:a16="http://schemas.microsoft.com/office/drawing/2014/main" id="{07A580FB-33E4-BE5E-E81C-9E9FAD9C014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524" y="166926"/>
            <a:ext cx="1771650" cy="80989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659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7" r:id="rId8"/>
    <p:sldLayoutId id="2147483679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082EB1-B6B9-4A8B-E30E-957E85987D70}"/>
              </a:ext>
            </a:extLst>
          </p:cNvPr>
          <p:cNvSpPr/>
          <p:nvPr/>
        </p:nvSpPr>
        <p:spPr>
          <a:xfrm>
            <a:off x="-3326" y="0"/>
            <a:ext cx="1219067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DiligentSlimyHorsechestnutleafminer-mobile">
            <a:hlinkClick r:id="" action="ppaction://media"/>
            <a:extLst>
              <a:ext uri="{FF2B5EF4-FFF2-40B4-BE49-F238E27FC236}">
                <a16:creationId xmlns:a16="http://schemas.microsoft.com/office/drawing/2014/main" id="{2FE8C257-C380-5545-90BC-78CE23A2A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723" b="23155"/>
          <a:stretch/>
        </p:blipFill>
        <p:spPr>
          <a:xfrm>
            <a:off x="-1996" y="1437016"/>
            <a:ext cx="12192000" cy="3661816"/>
          </a:xfrm>
          <a:prstGeom prst="rect">
            <a:avLst/>
          </a:prstGeom>
        </p:spPr>
      </p:pic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478248BB-AB83-BE4D-B576-FB844410E3DB}"/>
              </a:ext>
            </a:extLst>
          </p:cNvPr>
          <p:cNvSpPr txBox="1">
            <a:spLocks/>
          </p:cNvSpPr>
          <p:nvPr/>
        </p:nvSpPr>
        <p:spPr>
          <a:xfrm>
            <a:off x="1174378" y="5309815"/>
            <a:ext cx="10309410" cy="35907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800"/>
              </a:lnSpc>
              <a:spcBef>
                <a:spcPts val="0"/>
              </a:spcBef>
              <a:buNone/>
            </a:pPr>
            <a:r>
              <a:rPr lang="en-US" sz="2400" i="1" dirty="0">
                <a:effectLst/>
                <a:ea typeface="Times New Roman" panose="02020603050405020304" pitchFamily="18" charset="0"/>
              </a:rPr>
              <a:t>Gregor P. Eberli</a:t>
            </a:r>
            <a:endParaRPr lang="it-IT" sz="2400" i="1" dirty="0"/>
          </a:p>
        </p:txBody>
      </p:sp>
      <p:pic>
        <p:nvPicPr>
          <p:cNvPr id="5" name="Picture 6" descr="2009 CSL-logo.tiff">
            <a:extLst>
              <a:ext uri="{FF2B5EF4-FFF2-40B4-BE49-F238E27FC236}">
                <a16:creationId xmlns:a16="http://schemas.microsoft.com/office/drawing/2014/main" id="{E89EF6C2-85D3-CE41-9116-8C7377854E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044" y="5879871"/>
            <a:ext cx="1420077" cy="73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AA88DB-D4E7-1346-BA86-BC716AD64602}"/>
              </a:ext>
            </a:extLst>
          </p:cNvPr>
          <p:cNvSpPr txBox="1">
            <a:spLocks/>
          </p:cNvSpPr>
          <p:nvPr/>
        </p:nvSpPr>
        <p:spPr>
          <a:xfrm>
            <a:off x="-28726" y="177636"/>
            <a:ext cx="12190670" cy="12048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Mozambique Reef Cores </a:t>
            </a:r>
          </a:p>
          <a:p>
            <a:pPr algn="ctr"/>
            <a:r>
              <a:rPr lang="en-US" sz="4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Research Initiative</a:t>
            </a:r>
            <a:r>
              <a:rPr lang="en-US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4000" cap="small" dirty="0">
              <a:latin typeface="+mj-lt"/>
            </a:endParaRP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4220232B-7F7F-744B-99B8-9EA4C2DD5AAE}"/>
              </a:ext>
            </a:extLst>
          </p:cNvPr>
          <p:cNvSpPr/>
          <p:nvPr/>
        </p:nvSpPr>
        <p:spPr>
          <a:xfrm>
            <a:off x="8426013" y="1787506"/>
            <a:ext cx="330200" cy="3302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2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B94F2-B898-A680-BAD9-4E4BFBFED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Core Photography – Core 44, 45, 47, 48</a:t>
            </a:r>
          </a:p>
        </p:txBody>
      </p:sp>
      <p:pic>
        <p:nvPicPr>
          <p:cNvPr id="5" name="Content Placeholder 4" descr="A close up of a white object&#10;&#10;AI-generated content may be incorrect.">
            <a:extLst>
              <a:ext uri="{FF2B5EF4-FFF2-40B4-BE49-F238E27FC236}">
                <a16:creationId xmlns:a16="http://schemas.microsoft.com/office/drawing/2014/main" id="{8A1CE950-1463-81EA-E701-1EEB911DF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0900" y="3863761"/>
            <a:ext cx="10731500" cy="1416839"/>
          </a:xfrm>
        </p:spPr>
      </p:pic>
      <p:pic>
        <p:nvPicPr>
          <p:cNvPr id="7" name="Picture 6" descr="A group of white objects in a shelf&#10;&#10;AI-generated content may be incorrect.">
            <a:extLst>
              <a:ext uri="{FF2B5EF4-FFF2-40B4-BE49-F238E27FC236}">
                <a16:creationId xmlns:a16="http://schemas.microsoft.com/office/drawing/2014/main" id="{47FA1102-33B5-D84F-7003-3EB75907B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" y="961480"/>
            <a:ext cx="7772400" cy="1558691"/>
          </a:xfrm>
          <a:prstGeom prst="rect">
            <a:avLst/>
          </a:prstGeom>
        </p:spPr>
      </p:pic>
      <p:pic>
        <p:nvPicPr>
          <p:cNvPr id="9" name="Picture 8" descr="A group of white objects on a shelf&#10;&#10;AI-generated content may be incorrect.">
            <a:extLst>
              <a:ext uri="{FF2B5EF4-FFF2-40B4-BE49-F238E27FC236}">
                <a16:creationId xmlns:a16="http://schemas.microsoft.com/office/drawing/2014/main" id="{67430860-5EEA-C84F-959C-81DDEDC1F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00" y="2675360"/>
            <a:ext cx="7772400" cy="10332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C33169-3F35-065C-C0E8-209EF988D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5435790"/>
            <a:ext cx="7772400" cy="9214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119D56-7FE5-8363-BE1A-FF8757AD9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317" y="53738"/>
            <a:ext cx="8407795" cy="67505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61A95B-253C-60B7-BDB9-812184189433}"/>
              </a:ext>
            </a:extLst>
          </p:cNvPr>
          <p:cNvSpPr/>
          <p:nvPr/>
        </p:nvSpPr>
        <p:spPr>
          <a:xfrm>
            <a:off x="8832112" y="4118344"/>
            <a:ext cx="1332614" cy="10349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5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CE0919-F750-3240-800E-B20A3161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-2077881"/>
            <a:ext cx="9772650" cy="81121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8B2944-D64C-9647-8774-AA64CC3798BC}"/>
              </a:ext>
            </a:extLst>
          </p:cNvPr>
          <p:cNvSpPr txBox="1">
            <a:spLocks/>
          </p:cNvSpPr>
          <p:nvPr/>
        </p:nvSpPr>
        <p:spPr>
          <a:xfrm>
            <a:off x="350520" y="-1805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Seismic Profile across the reef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DEAB9-9CC7-064B-9434-3BE43052EA86}"/>
              </a:ext>
            </a:extLst>
          </p:cNvPr>
          <p:cNvSpPr txBox="1"/>
          <p:nvPr/>
        </p:nvSpPr>
        <p:spPr>
          <a:xfrm>
            <a:off x="-1063008" y="-2616394"/>
            <a:ext cx="10515591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1">
                    <a:lumMod val="50000"/>
                  </a:schemeClr>
                </a:solidFill>
              </a:rPr>
              <a:t>Core was drilled through the lower terrace of a fringing reef structure.</a:t>
            </a:r>
          </a:p>
          <a:p>
            <a:endParaRPr lang="en-US" sz="2133" dirty="0">
              <a:solidFill>
                <a:schemeClr val="accent1">
                  <a:lumMod val="50000"/>
                </a:schemeClr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1">
                    <a:lumMod val="50000"/>
                  </a:schemeClr>
                </a:solidFill>
              </a:rPr>
              <a:t>It captures the successive reef growth during the last deglaciation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63487D-6271-B247-9DFD-3BEAC7B19C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095"/>
          <a:stretch>
            <a:fillRect/>
          </a:stretch>
        </p:blipFill>
        <p:spPr>
          <a:xfrm>
            <a:off x="0" y="1135952"/>
            <a:ext cx="12192000" cy="41368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813F18-A7D0-31C9-6D53-08B3556D8057}"/>
              </a:ext>
            </a:extLst>
          </p:cNvPr>
          <p:cNvSpPr txBox="1"/>
          <p:nvPr/>
        </p:nvSpPr>
        <p:spPr>
          <a:xfrm>
            <a:off x="350520" y="5394466"/>
            <a:ext cx="10899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seismic profile reveals a </a:t>
            </a:r>
            <a:r>
              <a:rPr lang="en-US" sz="2400" dirty="0" err="1"/>
              <a:t>prograding</a:t>
            </a:r>
            <a:r>
              <a:rPr lang="en-US" sz="2400" dirty="0"/>
              <a:t> but </a:t>
            </a:r>
            <a:r>
              <a:rPr lang="en-US" sz="2400" dirty="0" err="1"/>
              <a:t>downstepping</a:t>
            </a:r>
            <a:r>
              <a:rPr lang="en-US" sz="2400" dirty="0"/>
              <a:t> pattern, followed by aggradation</a:t>
            </a:r>
          </a:p>
        </p:txBody>
      </p:sp>
    </p:spTree>
    <p:extLst>
      <p:ext uri="{BB962C8B-B14F-4D97-AF65-F5344CB8AC3E}">
        <p14:creationId xmlns:p14="http://schemas.microsoft.com/office/powerpoint/2010/main" val="3969870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6F6C4-36C8-CF5A-1A79-89FAC8E4A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recovery, lithofacies and ages</a:t>
            </a:r>
          </a:p>
        </p:txBody>
      </p:sp>
      <p:pic>
        <p:nvPicPr>
          <p:cNvPr id="3" name="Picture 2" descr="A chart of different types of coral reefs&#10;&#10;AI-generated content may be incorrect.">
            <a:extLst>
              <a:ext uri="{FF2B5EF4-FFF2-40B4-BE49-F238E27FC236}">
                <a16:creationId xmlns:a16="http://schemas.microsoft.com/office/drawing/2014/main" id="{603CAC2F-FE7C-5BE4-5C59-00170AC98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59" y="930402"/>
            <a:ext cx="5036825" cy="5470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290C3C-494D-508C-6F31-B5CF9CF8F4E9}"/>
              </a:ext>
            </a:extLst>
          </p:cNvPr>
          <p:cNvSpPr txBox="1"/>
          <p:nvPr/>
        </p:nvSpPr>
        <p:spPr>
          <a:xfrm>
            <a:off x="5735384" y="1206500"/>
            <a:ext cx="533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Core recovery in ES-103 is 86%!</a:t>
            </a:r>
          </a:p>
          <a:p>
            <a:endParaRPr lang="en-US" sz="2800" dirty="0"/>
          </a:p>
          <a:p>
            <a:r>
              <a:rPr lang="en-US" sz="2800" dirty="0"/>
              <a:t>The lithofacies types recovered are all part of a reef system that is shallowing upward to a reef crest and backreef environment before drowning</a:t>
            </a:r>
          </a:p>
          <a:p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baseline="30000" dirty="0"/>
              <a:t>14</a:t>
            </a:r>
            <a:r>
              <a:rPr lang="en-US" sz="2800" dirty="0"/>
              <a:t>C ages indicate a record from 27.2ka to 10.5 ka., spanning the the last glacial maximum and the early sea level rise. </a:t>
            </a:r>
          </a:p>
        </p:txBody>
      </p:sp>
    </p:spTree>
    <p:extLst>
      <p:ext uri="{BB962C8B-B14F-4D97-AF65-F5344CB8AC3E}">
        <p14:creationId xmlns:p14="http://schemas.microsoft.com/office/powerpoint/2010/main" val="3187852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BBB3-C89C-3A81-B6E2-EDEAA918E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596167"/>
          </a:xfrm>
        </p:spPr>
        <p:txBody>
          <a:bodyPr/>
          <a:lstStyle/>
          <a:p>
            <a:r>
              <a:rPr lang="en-US" dirty="0"/>
              <a:t>Core within sea level curve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9D36B-8F48-D233-5DC1-70B1DCED8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246" y="1114425"/>
            <a:ext cx="9305508" cy="50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2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8DCB-EC62-E9A1-C0B6-514DBE3A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079"/>
            <a:ext cx="10515600" cy="596167"/>
          </a:xfrm>
        </p:spPr>
        <p:txBody>
          <a:bodyPr/>
          <a:lstStyle/>
          <a:p>
            <a:r>
              <a:rPr lang="en-US" dirty="0"/>
              <a:t>Core location and recovered lithofacies/environment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A1463-879D-CE58-B866-98A3F1EE1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15" y="961292"/>
            <a:ext cx="4842545" cy="571062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A24727-0F82-650A-51DF-D37FE2CBE54F}"/>
              </a:ext>
            </a:extLst>
          </p:cNvPr>
          <p:cNvCxnSpPr/>
          <p:nvPr/>
        </p:nvCxnSpPr>
        <p:spPr>
          <a:xfrm>
            <a:off x="3825240" y="2209800"/>
            <a:ext cx="0" cy="838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8122905-7946-4AA4-8659-B79B05582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826" y="1169962"/>
            <a:ext cx="4199534" cy="55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63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5E19-00A3-CA18-D009-48A669498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39555"/>
            <a:ext cx="10515600" cy="596167"/>
          </a:xfrm>
        </p:spPr>
        <p:txBody>
          <a:bodyPr/>
          <a:lstStyle/>
          <a:p>
            <a:r>
              <a:rPr lang="en-US" dirty="0"/>
              <a:t>The record of the Last Glacial Maximum in core 103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86BA21-6000-0290-6412-AACE9CF6A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0724" y="1114425"/>
            <a:ext cx="4626677" cy="4446316"/>
          </a:xfrm>
          <a:prstGeom prst="rect">
            <a:avLst/>
          </a:prstGeom>
        </p:spPr>
      </p:pic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B26E39BC-2B3A-5193-4AAD-09CA1B63BAA0}"/>
              </a:ext>
            </a:extLst>
          </p:cNvPr>
          <p:cNvSpPr/>
          <p:nvPr/>
        </p:nvSpPr>
        <p:spPr>
          <a:xfrm>
            <a:off x="3261658" y="5490119"/>
            <a:ext cx="1910575" cy="453481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891906-F48A-73C5-BDDF-59F43A4BEFEE}"/>
              </a:ext>
            </a:extLst>
          </p:cNvPr>
          <p:cNvSpPr txBox="1"/>
          <p:nvPr/>
        </p:nvSpPr>
        <p:spPr>
          <a:xfrm>
            <a:off x="3566457" y="5532193"/>
            <a:ext cx="130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Core ES-103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FDF86-604D-F3B0-E5F0-62F906BD346C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5172233" y="1114425"/>
            <a:ext cx="0" cy="460243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F4AAF7-452A-914B-0A35-0CC3A64BFC60}"/>
              </a:ext>
            </a:extLst>
          </p:cNvPr>
          <p:cNvCxnSpPr>
            <a:cxnSpLocks/>
            <a:stCxn id="5" idx="3"/>
          </p:cNvCxnSpPr>
          <p:nvPr/>
        </p:nvCxnSpPr>
        <p:spPr>
          <a:xfrm flipH="1" flipV="1">
            <a:off x="3261137" y="1114425"/>
            <a:ext cx="521" cy="4602435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47FB64-7C0E-9F06-771A-EF889122C9E3}"/>
              </a:ext>
            </a:extLst>
          </p:cNvPr>
          <p:cNvSpPr txBox="1"/>
          <p:nvPr/>
        </p:nvSpPr>
        <p:spPr>
          <a:xfrm>
            <a:off x="7634577" y="2168317"/>
            <a:ext cx="39813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Also shown are the major climate events in the interval [the Last Glacial Maximum (LGM), Heinrich events H1 to H3, the Bølling-Allerød warm period (B-A), and the Younger Dryas cold period (Y-D)] as well as the timing of MWP-1A, 1B, and the 8.2 ka BP cooling event.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9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064B93-DF08-9F40-85DA-0237AB19B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963" y="1027960"/>
            <a:ext cx="8563232" cy="4802079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16D69A50-FD45-BADE-7659-398D79944156}"/>
              </a:ext>
            </a:extLst>
          </p:cNvPr>
          <p:cNvSpPr txBox="1">
            <a:spLocks/>
          </p:cNvSpPr>
          <p:nvPr/>
        </p:nvSpPr>
        <p:spPr>
          <a:xfrm>
            <a:off x="253716" y="135925"/>
            <a:ext cx="10515600" cy="61700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cap="small" dirty="0"/>
              <a:t>Ages of Cores in context of post glacial sea level rise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3039FF-B07E-6B91-19E1-B8668561B5C7}"/>
              </a:ext>
            </a:extLst>
          </p:cNvPr>
          <p:cNvSpPr txBox="1"/>
          <p:nvPr/>
        </p:nvSpPr>
        <p:spPr>
          <a:xfrm>
            <a:off x="1768247" y="5891078"/>
            <a:ext cx="8655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Core was drilled through the fringing reef captures the successive reef growth during the last deglaciation</a:t>
            </a:r>
          </a:p>
        </p:txBody>
      </p:sp>
    </p:spTree>
    <p:extLst>
      <p:ext uri="{BB962C8B-B14F-4D97-AF65-F5344CB8AC3E}">
        <p14:creationId xmlns:p14="http://schemas.microsoft.com/office/powerpoint/2010/main" val="31336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A3936-B953-C321-EC7B-967B2217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Level Rise from LGM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8A38E-FB65-86D9-B9DF-F72AC9D7D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64" y="896660"/>
            <a:ext cx="9192176" cy="56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98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E4EAA-6B0D-9C1C-2EED-1868E1CC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Core location on the slope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210B42-4B72-E8E6-33F5-CF5E6A5DD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159" y="1189036"/>
            <a:ext cx="11081682" cy="4906963"/>
          </a:xfrm>
          <a:prstGeom prst="rect">
            <a:avLst/>
          </a:prstGeom>
        </p:spPr>
      </p:pic>
      <p:pic>
        <p:nvPicPr>
          <p:cNvPr id="3" name="image3.png" descr="Map&#10;&#10;Description automatically generated">
            <a:extLst>
              <a:ext uri="{FF2B5EF4-FFF2-40B4-BE49-F238E27FC236}">
                <a16:creationId xmlns:a16="http://schemas.microsoft.com/office/drawing/2014/main" id="{EA4136C3-68C9-3FAF-9635-B963104973C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1271" r="1702" b="1659"/>
          <a:stretch/>
        </p:blipFill>
        <p:spPr>
          <a:xfrm>
            <a:off x="373665" y="1025449"/>
            <a:ext cx="1696047" cy="218139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7083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61E4-5DA2-78D7-6295-A8A7C2626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249"/>
            <a:ext cx="10515600" cy="596167"/>
          </a:xfrm>
        </p:spPr>
        <p:txBody>
          <a:bodyPr/>
          <a:lstStyle/>
          <a:p>
            <a:r>
              <a:rPr lang="en-US" dirty="0"/>
              <a:t>Core locations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FB8F7C-BBC7-42E0-BDD7-846D047F532B}"/>
              </a:ext>
            </a:extLst>
          </p:cNvPr>
          <p:cNvGrpSpPr/>
          <p:nvPr/>
        </p:nvGrpSpPr>
        <p:grpSpPr>
          <a:xfrm>
            <a:off x="841919" y="1009380"/>
            <a:ext cx="10156781" cy="5531371"/>
            <a:chOff x="3262630" y="1885950"/>
            <a:chExt cx="5666740" cy="3086100"/>
          </a:xfrm>
        </p:grpSpPr>
        <p:pic>
          <p:nvPicPr>
            <p:cNvPr id="5" name="Picture 4" descr="A map of a mars surface&#10;&#10;AI-generated content may be incorrect.">
              <a:extLst>
                <a:ext uri="{FF2B5EF4-FFF2-40B4-BE49-F238E27FC236}">
                  <a16:creationId xmlns:a16="http://schemas.microsoft.com/office/drawing/2014/main" id="{EC891780-5E89-A450-07AA-3E6AF6AEF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2630" y="1885950"/>
              <a:ext cx="5666740" cy="3086100"/>
            </a:xfrm>
            <a:prstGeom prst="rect">
              <a:avLst/>
            </a:prstGeom>
          </p:spPr>
        </p:pic>
        <p:sp>
          <p:nvSpPr>
            <p:cNvPr id="7" name="Sun 6">
              <a:extLst>
                <a:ext uri="{FF2B5EF4-FFF2-40B4-BE49-F238E27FC236}">
                  <a16:creationId xmlns:a16="http://schemas.microsoft.com/office/drawing/2014/main" id="{4CE67311-B8C5-C373-3E52-774486E67F27}"/>
                </a:ext>
              </a:extLst>
            </p:cNvPr>
            <p:cNvSpPr/>
            <p:nvPr/>
          </p:nvSpPr>
          <p:spPr>
            <a:xfrm>
              <a:off x="5611091" y="2156691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un 7">
              <a:extLst>
                <a:ext uri="{FF2B5EF4-FFF2-40B4-BE49-F238E27FC236}">
                  <a16:creationId xmlns:a16="http://schemas.microsoft.com/office/drawing/2014/main" id="{D15F8AB0-EA48-62CC-5130-FB420363211A}"/>
                </a:ext>
              </a:extLst>
            </p:cNvPr>
            <p:cNvSpPr/>
            <p:nvPr/>
          </p:nvSpPr>
          <p:spPr>
            <a:xfrm>
              <a:off x="5694219" y="2235201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un 9">
              <a:extLst>
                <a:ext uri="{FF2B5EF4-FFF2-40B4-BE49-F238E27FC236}">
                  <a16:creationId xmlns:a16="http://schemas.microsoft.com/office/drawing/2014/main" id="{8DF9E658-6998-9CC1-1987-0C96FE6FB0D2}"/>
                </a:ext>
              </a:extLst>
            </p:cNvPr>
            <p:cNvSpPr/>
            <p:nvPr/>
          </p:nvSpPr>
          <p:spPr>
            <a:xfrm>
              <a:off x="5745019" y="2349501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un 10">
              <a:extLst>
                <a:ext uri="{FF2B5EF4-FFF2-40B4-BE49-F238E27FC236}">
                  <a16:creationId xmlns:a16="http://schemas.microsoft.com/office/drawing/2014/main" id="{9F1C7257-647F-6959-086B-4A7673AAF5D0}"/>
                </a:ext>
              </a:extLst>
            </p:cNvPr>
            <p:cNvSpPr/>
            <p:nvPr/>
          </p:nvSpPr>
          <p:spPr>
            <a:xfrm>
              <a:off x="4536210" y="3308927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un 11">
              <a:extLst>
                <a:ext uri="{FF2B5EF4-FFF2-40B4-BE49-F238E27FC236}">
                  <a16:creationId xmlns:a16="http://schemas.microsoft.com/office/drawing/2014/main" id="{48F0D227-51F6-5F55-292C-E1B8C364F8BC}"/>
                </a:ext>
              </a:extLst>
            </p:cNvPr>
            <p:cNvSpPr/>
            <p:nvPr/>
          </p:nvSpPr>
          <p:spPr>
            <a:xfrm>
              <a:off x="5751369" y="3733801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un 12">
              <a:extLst>
                <a:ext uri="{FF2B5EF4-FFF2-40B4-BE49-F238E27FC236}">
                  <a16:creationId xmlns:a16="http://schemas.microsoft.com/office/drawing/2014/main" id="{18BB10F6-160F-165E-BAC4-47101F27F18C}"/>
                </a:ext>
              </a:extLst>
            </p:cNvPr>
            <p:cNvSpPr/>
            <p:nvPr/>
          </p:nvSpPr>
          <p:spPr>
            <a:xfrm>
              <a:off x="5760894" y="3781426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un 13">
              <a:extLst>
                <a:ext uri="{FF2B5EF4-FFF2-40B4-BE49-F238E27FC236}">
                  <a16:creationId xmlns:a16="http://schemas.microsoft.com/office/drawing/2014/main" id="{AFE116E7-7C04-FD09-FBA8-47422BD4BC4C}"/>
                </a:ext>
              </a:extLst>
            </p:cNvPr>
            <p:cNvSpPr/>
            <p:nvPr/>
          </p:nvSpPr>
          <p:spPr>
            <a:xfrm>
              <a:off x="5738669" y="3838576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un 14">
              <a:extLst>
                <a:ext uri="{FF2B5EF4-FFF2-40B4-BE49-F238E27FC236}">
                  <a16:creationId xmlns:a16="http://schemas.microsoft.com/office/drawing/2014/main" id="{922C3199-1ED9-3515-E0B4-5C6676750BE5}"/>
                </a:ext>
              </a:extLst>
            </p:cNvPr>
            <p:cNvSpPr/>
            <p:nvPr/>
          </p:nvSpPr>
          <p:spPr>
            <a:xfrm>
              <a:off x="4611544" y="3994151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un 15">
              <a:extLst>
                <a:ext uri="{FF2B5EF4-FFF2-40B4-BE49-F238E27FC236}">
                  <a16:creationId xmlns:a16="http://schemas.microsoft.com/office/drawing/2014/main" id="{83866C0B-48A7-CE45-3072-D864B8EFE98E}"/>
                </a:ext>
              </a:extLst>
            </p:cNvPr>
            <p:cNvSpPr/>
            <p:nvPr/>
          </p:nvSpPr>
          <p:spPr>
            <a:xfrm>
              <a:off x="4652819" y="4121151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un 16">
              <a:extLst>
                <a:ext uri="{FF2B5EF4-FFF2-40B4-BE49-F238E27FC236}">
                  <a16:creationId xmlns:a16="http://schemas.microsoft.com/office/drawing/2014/main" id="{BFE3A989-6DD6-F9BA-214A-10E1B19277A0}"/>
                </a:ext>
              </a:extLst>
            </p:cNvPr>
            <p:cNvSpPr/>
            <p:nvPr/>
          </p:nvSpPr>
          <p:spPr>
            <a:xfrm>
              <a:off x="4371110" y="3216852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un 37">
              <a:extLst>
                <a:ext uri="{FF2B5EF4-FFF2-40B4-BE49-F238E27FC236}">
                  <a16:creationId xmlns:a16="http://schemas.microsoft.com/office/drawing/2014/main" id="{3F3CB9EC-FA39-DB3A-EE75-36CD8B7A182B}"/>
                </a:ext>
              </a:extLst>
            </p:cNvPr>
            <p:cNvSpPr/>
            <p:nvPr/>
          </p:nvSpPr>
          <p:spPr>
            <a:xfrm>
              <a:off x="6330855" y="4106584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un 39">
              <a:extLst>
                <a:ext uri="{FF2B5EF4-FFF2-40B4-BE49-F238E27FC236}">
                  <a16:creationId xmlns:a16="http://schemas.microsoft.com/office/drawing/2014/main" id="{ED8A8086-8B12-06E8-0356-32133A86D6A2}"/>
                </a:ext>
              </a:extLst>
            </p:cNvPr>
            <p:cNvSpPr/>
            <p:nvPr/>
          </p:nvSpPr>
          <p:spPr>
            <a:xfrm>
              <a:off x="6393345" y="4118673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5481D01-33BF-96E9-8C36-A0375BAC5588}"/>
              </a:ext>
            </a:extLst>
          </p:cNvPr>
          <p:cNvSpPr txBox="1"/>
          <p:nvPr/>
        </p:nvSpPr>
        <p:spPr>
          <a:xfrm>
            <a:off x="4390433" y="2564481"/>
            <a:ext cx="137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Lower Terrace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E30E57-6453-C3F9-9C8E-7C099C4FB2F6}"/>
              </a:ext>
            </a:extLst>
          </p:cNvPr>
          <p:cNvSpPr txBox="1"/>
          <p:nvPr/>
        </p:nvSpPr>
        <p:spPr>
          <a:xfrm>
            <a:off x="1726061" y="2690605"/>
            <a:ext cx="137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Upper Terrace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924CDF-C2C1-8245-F54D-F810EB3F64E4}"/>
              </a:ext>
            </a:extLst>
          </p:cNvPr>
          <p:cNvSpPr txBox="1"/>
          <p:nvPr/>
        </p:nvSpPr>
        <p:spPr>
          <a:xfrm rot="15075901">
            <a:off x="5676173" y="5318983"/>
            <a:ext cx="60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-100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9E32F6-FFCB-FE32-15F0-9A3D0217FD7E}"/>
              </a:ext>
            </a:extLst>
          </p:cNvPr>
          <p:cNvSpPr txBox="1"/>
          <p:nvPr/>
        </p:nvSpPr>
        <p:spPr>
          <a:xfrm rot="15512275">
            <a:off x="5458819" y="1925940"/>
            <a:ext cx="85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-200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F7896F-C39B-4DAC-5682-493078E1D0BB}"/>
              </a:ext>
            </a:extLst>
          </p:cNvPr>
          <p:cNvSpPr txBox="1"/>
          <p:nvPr/>
        </p:nvSpPr>
        <p:spPr>
          <a:xfrm rot="15219441">
            <a:off x="9004509" y="2347083"/>
            <a:ext cx="85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-300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9D529F-0DED-918B-C602-FBFB2BE7202D}"/>
              </a:ext>
            </a:extLst>
          </p:cNvPr>
          <p:cNvSpPr txBox="1"/>
          <p:nvPr/>
        </p:nvSpPr>
        <p:spPr>
          <a:xfrm rot="15667149">
            <a:off x="5209796" y="2442643"/>
            <a:ext cx="60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-100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C2C7A0-3B97-7797-FECA-1C1AD77E680F}"/>
              </a:ext>
            </a:extLst>
          </p:cNvPr>
          <p:cNvSpPr txBox="1"/>
          <p:nvPr/>
        </p:nvSpPr>
        <p:spPr>
          <a:xfrm rot="12513952">
            <a:off x="6823616" y="5231343"/>
            <a:ext cx="62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-200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B8CDD5-7372-4CDE-4C53-26C888111630}"/>
              </a:ext>
            </a:extLst>
          </p:cNvPr>
          <p:cNvSpPr txBox="1"/>
          <p:nvPr/>
        </p:nvSpPr>
        <p:spPr>
          <a:xfrm rot="15075901">
            <a:off x="4289736" y="5519519"/>
            <a:ext cx="487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-40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3D57F2-D050-F3F8-E5F2-DAE58DCC79EF}"/>
              </a:ext>
            </a:extLst>
          </p:cNvPr>
          <p:cNvSpPr txBox="1"/>
          <p:nvPr/>
        </p:nvSpPr>
        <p:spPr>
          <a:xfrm rot="15075901">
            <a:off x="4225390" y="5079251"/>
            <a:ext cx="487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-60</a:t>
            </a:r>
          </a:p>
        </p:txBody>
      </p:sp>
    </p:spTree>
    <p:extLst>
      <p:ext uri="{BB962C8B-B14F-4D97-AF65-F5344CB8AC3E}">
        <p14:creationId xmlns:p14="http://schemas.microsoft.com/office/powerpoint/2010/main" val="1372936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5E4984-9828-DD07-0ADC-904DA82F1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67840"/>
            <a:ext cx="10515600" cy="5961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Multibeam Bathymetry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67EE9E-02C1-E173-46CF-024E3D895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7359"/>
          <a:stretch/>
        </p:blipFill>
        <p:spPr>
          <a:xfrm>
            <a:off x="659015" y="1089367"/>
            <a:ext cx="10873971" cy="552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3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>
            <a:extLst>
              <a:ext uri="{FF2B5EF4-FFF2-40B4-BE49-F238E27FC236}">
                <a16:creationId xmlns:a16="http://schemas.microsoft.com/office/drawing/2014/main" id="{EC9A063A-834A-EA43-A8C0-C56F7799C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21920" tIns="60960" rIns="121920" bIns="60960" rtlCol="0" anchor="b">
            <a:normAutofit/>
          </a:bodyPr>
          <a:lstStyle/>
          <a:p>
            <a:r>
              <a:rPr lang="en-US" b="1" cap="small" dirty="0"/>
              <a:t>Mozambique Shelf Cores – Research Initiative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79B7F4-627D-6F46-92BC-1BAAFFA430E2}"/>
              </a:ext>
            </a:extLst>
          </p:cNvPr>
          <p:cNvSpPr txBox="1"/>
          <p:nvPr/>
        </p:nvSpPr>
        <p:spPr>
          <a:xfrm>
            <a:off x="6336979" y="1401701"/>
            <a:ext cx="44981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cores were drilled using a drill rig that was positioned on the seafloor.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core section is 1.5m in length.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depth of the 103 core is 67m.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9A445D-8A9E-4347-88C0-5F59F3300EF7}"/>
              </a:ext>
            </a:extLst>
          </p:cNvPr>
          <p:cNvSpPr/>
          <p:nvPr/>
        </p:nvSpPr>
        <p:spPr>
          <a:xfrm>
            <a:off x="6336979" y="5466190"/>
            <a:ext cx="105835" cy="385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7399B7-8DEF-18BB-0F68-B9B829529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205914"/>
            <a:ext cx="4715188" cy="4686261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207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20A66-AB48-6A4C-B5E4-3B0D071D8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long journey of the cores to Miami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335A4-6C81-224D-AA7A-21F0826C7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800" y="1128363"/>
            <a:ext cx="10731600" cy="4989862"/>
          </a:xfrm>
        </p:spPr>
        <p:txBody>
          <a:bodyPr>
            <a:noAutofit/>
          </a:bodyPr>
          <a:lstStyle/>
          <a:p>
            <a:r>
              <a:rPr lang="en-US" sz="2800" i="0" dirty="0">
                <a:latin typeface="Calibri" panose="020F0502020204030204" pitchFamily="34" charset="0"/>
                <a:cs typeface="Calibri" panose="020F0502020204030204" pitchFamily="34" charset="0"/>
              </a:rPr>
              <a:t> The cores were stored in London and Fugro paid for storage. They were on the verge of disposing them.</a:t>
            </a:r>
          </a:p>
          <a:p>
            <a:r>
              <a:rPr lang="en-US" sz="280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>
                <a:latin typeface="Calibri" panose="020F0502020204030204" pitchFamily="34" charset="0"/>
                <a:cs typeface="Calibri" panose="020F0502020204030204" pitchFamily="34" charset="0"/>
              </a:rPr>
              <a:t>Ricardo </a:t>
            </a:r>
            <a:r>
              <a:rPr lang="en-US" sz="28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Argiolis</a:t>
            </a:r>
            <a:r>
              <a:rPr lang="en-US" sz="28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0" dirty="0">
                <a:latin typeface="Calibri" panose="020F0502020204030204" pitchFamily="34" charset="0"/>
                <a:cs typeface="Calibri" panose="020F0502020204030204" pitchFamily="34" charset="0"/>
              </a:rPr>
              <a:t>from ENI started to explore the possibility of shipping the cores to Miami for further research.</a:t>
            </a:r>
          </a:p>
          <a:p>
            <a:r>
              <a:rPr lang="en-US" sz="2800" i="0" dirty="0">
                <a:latin typeface="Calibri" panose="020F0502020204030204" pitchFamily="34" charset="0"/>
                <a:cs typeface="Calibri" panose="020F0502020204030204" pitchFamily="34" charset="0"/>
              </a:rPr>
              <a:t> I wrote a proposal and outlined the research that would be conducted on the core material. </a:t>
            </a:r>
          </a:p>
          <a:p>
            <a:r>
              <a:rPr lang="en-US" sz="2800" i="0" dirty="0">
                <a:latin typeface="Calibri" panose="020F0502020204030204" pitchFamily="34" charset="0"/>
                <a:cs typeface="Calibri" panose="020F0502020204030204" pitchFamily="34" charset="0"/>
              </a:rPr>
              <a:t>The proposal received approval from the affiliates and the government of Mozambique but the “</a:t>
            </a:r>
            <a:r>
              <a:rPr lang="en-US" sz="28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National Institute of Petroleum (INP)” wanted to review and evaluate the proposal.</a:t>
            </a:r>
            <a:endParaRPr lang="en-US" sz="2800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i="0" dirty="0">
                <a:latin typeface="Calibri" panose="020F0502020204030204" pitchFamily="34" charset="0"/>
                <a:cs typeface="Calibri" panose="020F0502020204030204" pitchFamily="34" charset="0"/>
              </a:rPr>
              <a:t>After more than two years, INP approved the transfer of the cores to the University of Miami July 17, 2024.</a:t>
            </a:r>
          </a:p>
          <a:p>
            <a:r>
              <a:rPr lang="en-US" sz="2800" i="0" dirty="0">
                <a:latin typeface="Calibri" panose="020F0502020204030204" pitchFamily="34" charset="0"/>
                <a:cs typeface="Calibri" panose="020F0502020204030204" pitchFamily="34" charset="0"/>
              </a:rPr>
              <a:t>The cores were shipped in December 2024 to Miami.</a:t>
            </a:r>
          </a:p>
          <a:p>
            <a:endParaRPr lang="en-US" sz="28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79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06D9C-CD21-B5BA-ECA9-F45FC9264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1019-7001-F10D-C283-77B5F7DE5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249"/>
            <a:ext cx="10515600" cy="596167"/>
          </a:xfrm>
        </p:spPr>
        <p:txBody>
          <a:bodyPr/>
          <a:lstStyle/>
          <a:p>
            <a:r>
              <a:rPr lang="en-US" dirty="0"/>
              <a:t>Core locations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92DFC9-BFEB-A357-B372-E48CA50BEF0F}"/>
              </a:ext>
            </a:extLst>
          </p:cNvPr>
          <p:cNvGrpSpPr/>
          <p:nvPr/>
        </p:nvGrpSpPr>
        <p:grpSpPr>
          <a:xfrm>
            <a:off x="999535" y="913416"/>
            <a:ext cx="10332991" cy="5627335"/>
            <a:chOff x="3262630" y="1885950"/>
            <a:chExt cx="5666740" cy="3086100"/>
          </a:xfrm>
        </p:grpSpPr>
        <p:pic>
          <p:nvPicPr>
            <p:cNvPr id="5" name="Picture 4" descr="A map of a mars surface&#10;&#10;AI-generated content may be incorrect.">
              <a:extLst>
                <a:ext uri="{FF2B5EF4-FFF2-40B4-BE49-F238E27FC236}">
                  <a16:creationId xmlns:a16="http://schemas.microsoft.com/office/drawing/2014/main" id="{11A3AAEF-FCA3-1912-E774-16A1F9309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2630" y="1885950"/>
              <a:ext cx="5666740" cy="3086100"/>
            </a:xfrm>
            <a:prstGeom prst="rect">
              <a:avLst/>
            </a:prstGeom>
          </p:spPr>
        </p:pic>
        <p:sp>
          <p:nvSpPr>
            <p:cNvPr id="7" name="Sun 6">
              <a:extLst>
                <a:ext uri="{FF2B5EF4-FFF2-40B4-BE49-F238E27FC236}">
                  <a16:creationId xmlns:a16="http://schemas.microsoft.com/office/drawing/2014/main" id="{EEA8B704-53FC-EB51-A3CF-A6056BF9ED39}"/>
                </a:ext>
              </a:extLst>
            </p:cNvPr>
            <p:cNvSpPr/>
            <p:nvPr/>
          </p:nvSpPr>
          <p:spPr>
            <a:xfrm>
              <a:off x="5611091" y="2156691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un 7">
              <a:extLst>
                <a:ext uri="{FF2B5EF4-FFF2-40B4-BE49-F238E27FC236}">
                  <a16:creationId xmlns:a16="http://schemas.microsoft.com/office/drawing/2014/main" id="{CAADFD35-DBC8-DE4D-74EA-0624F52788DA}"/>
                </a:ext>
              </a:extLst>
            </p:cNvPr>
            <p:cNvSpPr/>
            <p:nvPr/>
          </p:nvSpPr>
          <p:spPr>
            <a:xfrm>
              <a:off x="5694220" y="2263547"/>
              <a:ext cx="100695" cy="91727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un 9">
              <a:extLst>
                <a:ext uri="{FF2B5EF4-FFF2-40B4-BE49-F238E27FC236}">
                  <a16:creationId xmlns:a16="http://schemas.microsoft.com/office/drawing/2014/main" id="{482FE182-E63E-4A33-38C2-2E33942E8811}"/>
                </a:ext>
              </a:extLst>
            </p:cNvPr>
            <p:cNvSpPr/>
            <p:nvPr/>
          </p:nvSpPr>
          <p:spPr>
            <a:xfrm>
              <a:off x="5733011" y="2314190"/>
              <a:ext cx="185819" cy="201303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Sun 10">
              <a:extLst>
                <a:ext uri="{FF2B5EF4-FFF2-40B4-BE49-F238E27FC236}">
                  <a16:creationId xmlns:a16="http://schemas.microsoft.com/office/drawing/2014/main" id="{56BA1243-9A44-AD2A-2DB7-D662B1B0CE68}"/>
                </a:ext>
              </a:extLst>
            </p:cNvPr>
            <p:cNvSpPr/>
            <p:nvPr/>
          </p:nvSpPr>
          <p:spPr>
            <a:xfrm>
              <a:off x="4536210" y="3308927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un 11">
              <a:extLst>
                <a:ext uri="{FF2B5EF4-FFF2-40B4-BE49-F238E27FC236}">
                  <a16:creationId xmlns:a16="http://schemas.microsoft.com/office/drawing/2014/main" id="{400EB5F2-4F6A-2519-ABED-07F93FBB6B80}"/>
                </a:ext>
              </a:extLst>
            </p:cNvPr>
            <p:cNvSpPr/>
            <p:nvPr/>
          </p:nvSpPr>
          <p:spPr>
            <a:xfrm>
              <a:off x="5751369" y="3733801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un 12">
              <a:extLst>
                <a:ext uri="{FF2B5EF4-FFF2-40B4-BE49-F238E27FC236}">
                  <a16:creationId xmlns:a16="http://schemas.microsoft.com/office/drawing/2014/main" id="{80A5BFD7-FB0B-4C39-6FF6-139D5B199320}"/>
                </a:ext>
              </a:extLst>
            </p:cNvPr>
            <p:cNvSpPr/>
            <p:nvPr/>
          </p:nvSpPr>
          <p:spPr>
            <a:xfrm>
              <a:off x="5760894" y="3781426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un 13">
              <a:extLst>
                <a:ext uri="{FF2B5EF4-FFF2-40B4-BE49-F238E27FC236}">
                  <a16:creationId xmlns:a16="http://schemas.microsoft.com/office/drawing/2014/main" id="{00E16C4F-4D94-336B-836A-8812A5826CD6}"/>
                </a:ext>
              </a:extLst>
            </p:cNvPr>
            <p:cNvSpPr/>
            <p:nvPr/>
          </p:nvSpPr>
          <p:spPr>
            <a:xfrm>
              <a:off x="5738669" y="3838576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un 14">
              <a:extLst>
                <a:ext uri="{FF2B5EF4-FFF2-40B4-BE49-F238E27FC236}">
                  <a16:creationId xmlns:a16="http://schemas.microsoft.com/office/drawing/2014/main" id="{3A5F29AC-E001-919F-79D2-123E631160F2}"/>
                </a:ext>
              </a:extLst>
            </p:cNvPr>
            <p:cNvSpPr/>
            <p:nvPr/>
          </p:nvSpPr>
          <p:spPr>
            <a:xfrm>
              <a:off x="4611544" y="3994151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un 15">
              <a:extLst>
                <a:ext uri="{FF2B5EF4-FFF2-40B4-BE49-F238E27FC236}">
                  <a16:creationId xmlns:a16="http://schemas.microsoft.com/office/drawing/2014/main" id="{7D7B6089-5823-2154-2755-8C5B7F0B76F1}"/>
                </a:ext>
              </a:extLst>
            </p:cNvPr>
            <p:cNvSpPr/>
            <p:nvPr/>
          </p:nvSpPr>
          <p:spPr>
            <a:xfrm>
              <a:off x="4652819" y="4121151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un 16">
              <a:extLst>
                <a:ext uri="{FF2B5EF4-FFF2-40B4-BE49-F238E27FC236}">
                  <a16:creationId xmlns:a16="http://schemas.microsoft.com/office/drawing/2014/main" id="{CCBC1449-D8DC-B773-C886-68AB42D88E98}"/>
                </a:ext>
              </a:extLst>
            </p:cNvPr>
            <p:cNvSpPr/>
            <p:nvPr/>
          </p:nvSpPr>
          <p:spPr>
            <a:xfrm>
              <a:off x="4371110" y="3216852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un 37">
              <a:extLst>
                <a:ext uri="{FF2B5EF4-FFF2-40B4-BE49-F238E27FC236}">
                  <a16:creationId xmlns:a16="http://schemas.microsoft.com/office/drawing/2014/main" id="{E2076217-E84F-2B78-FC4E-3F3DCD7BD68F}"/>
                </a:ext>
              </a:extLst>
            </p:cNvPr>
            <p:cNvSpPr/>
            <p:nvPr/>
          </p:nvSpPr>
          <p:spPr>
            <a:xfrm>
              <a:off x="6330855" y="4106584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un 39">
              <a:extLst>
                <a:ext uri="{FF2B5EF4-FFF2-40B4-BE49-F238E27FC236}">
                  <a16:creationId xmlns:a16="http://schemas.microsoft.com/office/drawing/2014/main" id="{25E6B0FA-9AD2-3E28-43D2-C2C24812FFAF}"/>
                </a:ext>
              </a:extLst>
            </p:cNvPr>
            <p:cNvSpPr/>
            <p:nvPr/>
          </p:nvSpPr>
          <p:spPr>
            <a:xfrm>
              <a:off x="6393345" y="4118673"/>
              <a:ext cx="110837" cy="120073"/>
            </a:xfrm>
            <a:prstGeom prst="sun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E24932F-8D1A-BB91-FEF1-FB6FE4EC5A98}"/>
              </a:ext>
            </a:extLst>
          </p:cNvPr>
          <p:cNvSpPr txBox="1"/>
          <p:nvPr/>
        </p:nvSpPr>
        <p:spPr>
          <a:xfrm>
            <a:off x="4396769" y="3624581"/>
            <a:ext cx="137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Lower Terrace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6D99B5-0056-7FB1-AD97-C32A1F9ABB2F}"/>
              </a:ext>
            </a:extLst>
          </p:cNvPr>
          <p:cNvSpPr txBox="1"/>
          <p:nvPr/>
        </p:nvSpPr>
        <p:spPr>
          <a:xfrm>
            <a:off x="1892152" y="3624581"/>
            <a:ext cx="137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Upper Terrace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DD8A7A-39D7-65B8-B06A-0B3656250DFE}"/>
              </a:ext>
            </a:extLst>
          </p:cNvPr>
          <p:cNvSpPr txBox="1"/>
          <p:nvPr/>
        </p:nvSpPr>
        <p:spPr>
          <a:xfrm rot="15075901">
            <a:off x="5676173" y="5318983"/>
            <a:ext cx="60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-100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953A82-931C-B8AF-B23C-8C98FE570AC8}"/>
              </a:ext>
            </a:extLst>
          </p:cNvPr>
          <p:cNvSpPr txBox="1"/>
          <p:nvPr/>
        </p:nvSpPr>
        <p:spPr>
          <a:xfrm rot="15512275">
            <a:off x="5907092" y="1925938"/>
            <a:ext cx="85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-200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33918E-D130-9B88-CBE1-6F354D3F21A8}"/>
              </a:ext>
            </a:extLst>
          </p:cNvPr>
          <p:cNvSpPr txBox="1"/>
          <p:nvPr/>
        </p:nvSpPr>
        <p:spPr>
          <a:xfrm rot="15219441">
            <a:off x="9004509" y="2347083"/>
            <a:ext cx="85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-300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E835BE-91AA-BC1A-5C63-5A77C8E683AA}"/>
              </a:ext>
            </a:extLst>
          </p:cNvPr>
          <p:cNvSpPr txBox="1"/>
          <p:nvPr/>
        </p:nvSpPr>
        <p:spPr>
          <a:xfrm rot="15667149">
            <a:off x="5647734" y="2595317"/>
            <a:ext cx="60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-100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4949B1-FCA3-4960-65D0-F86A36BEAA25}"/>
              </a:ext>
            </a:extLst>
          </p:cNvPr>
          <p:cNvSpPr txBox="1"/>
          <p:nvPr/>
        </p:nvSpPr>
        <p:spPr>
          <a:xfrm rot="12513952">
            <a:off x="6986637" y="5157169"/>
            <a:ext cx="62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-200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D990C0-A0AA-E5E8-6D72-DC7C6CAD5BF7}"/>
              </a:ext>
            </a:extLst>
          </p:cNvPr>
          <p:cNvSpPr txBox="1"/>
          <p:nvPr/>
        </p:nvSpPr>
        <p:spPr>
          <a:xfrm rot="15075901">
            <a:off x="4289736" y="5519519"/>
            <a:ext cx="487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-40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A96618-95BF-DBC6-CBD6-455C19B8ADDB}"/>
              </a:ext>
            </a:extLst>
          </p:cNvPr>
          <p:cNvSpPr txBox="1"/>
          <p:nvPr/>
        </p:nvSpPr>
        <p:spPr>
          <a:xfrm rot="15075901">
            <a:off x="4225390" y="5079251"/>
            <a:ext cx="487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-60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8212FD-83B1-29B5-D216-8C35ACCE629E}"/>
              </a:ext>
            </a:extLst>
          </p:cNvPr>
          <p:cNvSpPr txBox="1"/>
          <p:nvPr/>
        </p:nvSpPr>
        <p:spPr>
          <a:xfrm>
            <a:off x="4611862" y="2098568"/>
            <a:ext cx="112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Core 103</a:t>
            </a:r>
          </a:p>
        </p:txBody>
      </p:sp>
    </p:spTree>
    <p:extLst>
      <p:ext uri="{BB962C8B-B14F-4D97-AF65-F5344CB8AC3E}">
        <p14:creationId xmlns:p14="http://schemas.microsoft.com/office/powerpoint/2010/main" val="3827474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5E15B-97D6-37BD-5271-C801825D8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Core cutting</a:t>
            </a:r>
          </a:p>
        </p:txBody>
      </p:sp>
      <p:pic>
        <p:nvPicPr>
          <p:cNvPr id="5" name="Content Placeholder 4" descr="A close-up of a machine&#10;&#10;AI-generated content may be incorrect.">
            <a:extLst>
              <a:ext uri="{FF2B5EF4-FFF2-40B4-BE49-F238E27FC236}">
                <a16:creationId xmlns:a16="http://schemas.microsoft.com/office/drawing/2014/main" id="{538AE963-1869-A451-DAD3-3ADF84156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57" y="1268412"/>
            <a:ext cx="3781425" cy="5041900"/>
          </a:xfrm>
        </p:spPr>
      </p:pic>
      <p:pic>
        <p:nvPicPr>
          <p:cNvPr id="7" name="Picture 6" descr="A person standing next to a machine&#10;&#10;AI-generated content may be incorrect.">
            <a:extLst>
              <a:ext uri="{FF2B5EF4-FFF2-40B4-BE49-F238E27FC236}">
                <a16:creationId xmlns:a16="http://schemas.microsoft.com/office/drawing/2014/main" id="{66B259AC-01F9-605C-7880-8CFE0B67E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rcRect t="-2134" b="12949"/>
          <a:stretch>
            <a:fillRect/>
          </a:stretch>
        </p:blipFill>
        <p:spPr>
          <a:xfrm>
            <a:off x="3924714" y="1244600"/>
            <a:ext cx="4239971" cy="5041900"/>
          </a:xfrm>
          <a:prstGeom prst="rect">
            <a:avLst/>
          </a:prstGeom>
        </p:spPr>
      </p:pic>
      <p:pic>
        <p:nvPicPr>
          <p:cNvPr id="9" name="Picture 8" descr="A rectangular object with a hole in it&#10;&#10;AI-generated content may be incorrect.">
            <a:extLst>
              <a:ext uri="{FF2B5EF4-FFF2-40B4-BE49-F238E27FC236}">
                <a16:creationId xmlns:a16="http://schemas.microsoft.com/office/drawing/2014/main" id="{00B6FB5C-4EE4-F3EB-D7C2-AA281E07A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085" y="1244600"/>
            <a:ext cx="3781425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4915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2937</TotalTime>
  <Words>464</Words>
  <Application>Microsoft Office PowerPoint</Application>
  <PresentationFormat>Widescreen</PresentationFormat>
  <Paragraphs>66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Verdana</vt:lpstr>
      <vt:lpstr>Wingdings</vt:lpstr>
      <vt:lpstr>1_Office Theme</vt:lpstr>
      <vt:lpstr>2_Office Theme</vt:lpstr>
      <vt:lpstr>PowerPoint Presentation</vt:lpstr>
      <vt:lpstr>Sea Level Rise from LGM</vt:lpstr>
      <vt:lpstr>Core location on the slope </vt:lpstr>
      <vt:lpstr>Core locations</vt:lpstr>
      <vt:lpstr>Multibeam Bathymetry </vt:lpstr>
      <vt:lpstr>Mozambique Shelf Cores – Research Initiative</vt:lpstr>
      <vt:lpstr>The long journey of the cores to Miami</vt:lpstr>
      <vt:lpstr>Core locations</vt:lpstr>
      <vt:lpstr>Core cutting</vt:lpstr>
      <vt:lpstr>Core Photography – Core 44, 45, 47, 48</vt:lpstr>
      <vt:lpstr>PowerPoint Presentation</vt:lpstr>
      <vt:lpstr>Core recovery, lithofacies and ages</vt:lpstr>
      <vt:lpstr>Core within sea level curve</vt:lpstr>
      <vt:lpstr>Core location and recovered lithofacies/environment</vt:lpstr>
      <vt:lpstr>The record of the Last Glacial Maximum in core 103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Eberli, Gregor Paul</dc:creator>
  <cp:lastModifiedBy>Chakraborty, Morgan Indra</cp:lastModifiedBy>
  <cp:revision>136</cp:revision>
  <dcterms:created xsi:type="dcterms:W3CDTF">2020-10-17T17:02:52Z</dcterms:created>
  <dcterms:modified xsi:type="dcterms:W3CDTF">2025-10-14T12:48:10Z</dcterms:modified>
</cp:coreProperties>
</file>