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57" r:id="rId5"/>
    <p:sldId id="507" r:id="rId6"/>
    <p:sldId id="743" r:id="rId7"/>
    <p:sldId id="757" r:id="rId8"/>
    <p:sldId id="768" r:id="rId9"/>
    <p:sldId id="767" r:id="rId10"/>
    <p:sldId id="763" r:id="rId11"/>
    <p:sldId id="751" r:id="rId12"/>
    <p:sldId id="752" r:id="rId13"/>
    <p:sldId id="753" r:id="rId14"/>
    <p:sldId id="756" r:id="rId15"/>
    <p:sldId id="740" r:id="rId16"/>
    <p:sldId id="739" r:id="rId17"/>
    <p:sldId id="759" r:id="rId18"/>
    <p:sldId id="760" r:id="rId19"/>
    <p:sldId id="769" r:id="rId20"/>
    <p:sldId id="758" r:id="rId21"/>
    <p:sldId id="765" r:id="rId22"/>
    <p:sldId id="744" r:id="rId23"/>
    <p:sldId id="745" r:id="rId24"/>
    <p:sldId id="746" r:id="rId25"/>
    <p:sldId id="74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9F1E88-8BE5-413C-BEB5-9FF5319E9EE3}" v="1" dt="2025-10-13T17:41:57.9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38" autoAdjust="0"/>
    <p:restoredTop sz="86122"/>
  </p:normalViewPr>
  <p:slideViewPr>
    <p:cSldViewPr snapToGrid="0" snapToObjects="1">
      <p:cViewPr varScale="1">
        <p:scale>
          <a:sx n="69" d="100"/>
          <a:sy n="69" d="100"/>
        </p:scale>
        <p:origin x="1104" y="38"/>
      </p:cViewPr>
      <p:guideLst/>
    </p:cSldViewPr>
  </p:slideViewPr>
  <p:outlineViewPr>
    <p:cViewPr>
      <p:scale>
        <a:sx n="33" d="100"/>
        <a:sy n="33" d="100"/>
      </p:scale>
      <p:origin x="0" y="-449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52" d="100"/>
        <a:sy n="5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kraborty, Morgan Indra" userId="bee69b75-0581-430b-aac3-4da6ab03f444" providerId="ADAL" clId="{599F1E88-8BE5-413C-BEB5-9FF5319E9EE3}"/>
    <pc:docChg chg="modSld">
      <pc:chgData name="Chakraborty, Morgan Indra" userId="bee69b75-0581-430b-aac3-4da6ab03f444" providerId="ADAL" clId="{599F1E88-8BE5-413C-BEB5-9FF5319E9EE3}" dt="2025-10-13T17:41:57.903" v="0"/>
      <pc:docMkLst>
        <pc:docMk/>
      </pc:docMkLst>
      <pc:sldChg chg="modAnim">
        <pc:chgData name="Chakraborty, Morgan Indra" userId="bee69b75-0581-430b-aac3-4da6ab03f444" providerId="ADAL" clId="{599F1E88-8BE5-413C-BEB5-9FF5319E9EE3}" dt="2025-10-13T17:41:57.903" v="0"/>
        <pc:sldMkLst>
          <pc:docMk/>
          <pc:sldMk cId="1838529074" sldId="2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F6B27-B9F9-734A-96BF-9324EB082E1B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9F3A1-05CF-CC4E-8584-F3B47737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27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9F3A1-05CF-CC4E-8584-F3B47737D1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18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BD5C3-8289-ECA1-006E-11D7FE40F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E9C9CA-6981-8E40-4426-A3A43D93D8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7B6881-6F69-DAAB-5BC8-1028ED11FC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33B0B-5A33-EC0E-D79B-84758A07C3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9F3A1-05CF-CC4E-8584-F3B47737D1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5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76963-CCB4-6100-6C80-C5D5C1984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B6673C-C358-9408-C54A-A767F58D5D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68F1DC-1F52-2861-ADB1-43285C1B64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9B929-6DB7-0A73-1437-0C69744B97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9F3A1-05CF-CC4E-8584-F3B47737D1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35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88C217-3851-CA41-A31E-4B113E08C7C0}" type="slidenum">
              <a:rPr lang="en-US"/>
              <a:pPr/>
              <a:t>18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868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9F3A1-05CF-CC4E-8584-F3B47737D17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1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9F3A1-05CF-CC4E-8584-F3B47737D17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17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9F3A1-05CF-CC4E-8584-F3B47737D1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25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9F3A1-05CF-CC4E-8584-F3B47737D1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6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9F3A1-05CF-CC4E-8584-F3B47737D1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78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BF886-0E52-608E-113F-C9AFFD207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19A0D1-F1E7-9D58-9C63-3A65DF551C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A32AB7-B07A-52D8-4167-D840939D44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7C83D-2535-6E46-46F3-0F276D954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9F3A1-05CF-CC4E-8584-F3B47737D1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5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9F3A1-05CF-CC4E-8584-F3B47737D1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37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9F3A1-05CF-CC4E-8584-F3B47737D1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082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23650-DB10-5C35-E93F-BF8C4D9B5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856783-5C04-5F86-F0BC-AEC5D702D9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DF1A56-5DBF-8631-D0DE-CBA96336D7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:(a.) Acicular cement splay (1) with visible dissolution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corralite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grains (b.) Dense acicular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cements (2) forming a series of splays along coated grains (c.) Acicular cements forming along a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fragmented bivalve skeletal grain (3) as well as pteropod test fragments (4) (d.) Acicular cements  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separating two phases of micrite deposition (5)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5D6AC-0D03-CCB4-63CE-0A14027D0C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9F3A1-05CF-CC4E-8584-F3B47737D1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11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9F3A1-05CF-CC4E-8584-F3B47737D1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95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075D1-C854-1843-B635-0D0E687A0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797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103D6-0A65-1540-B572-C8864F410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663F2-E4DC-7C44-B01D-C4F042D86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D38B2-B38F-574F-9532-65E5BAB7F705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80CB1-2E87-A644-89C5-B2C7A9A29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25574-004F-7445-9D0F-FD7C14332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873E-73C7-2545-A330-F4B9612EA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86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4CC6E71-2093-0DF8-6D34-EE2189169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781" y="235394"/>
            <a:ext cx="10530437" cy="4985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3600" b="0" i="1">
                <a:latin typeface="Montserrat" pitchFamily="2" charset="77"/>
              </a:defRPr>
            </a:lvl1pPr>
          </a:lstStyle>
          <a:p>
            <a:r>
              <a:rPr lang="it-IT" dirty="0"/>
              <a:t>Title, font Calibri 32</a:t>
            </a:r>
          </a:p>
        </p:txBody>
      </p:sp>
    </p:spTree>
    <p:extLst>
      <p:ext uri="{BB962C8B-B14F-4D97-AF65-F5344CB8AC3E}">
        <p14:creationId xmlns:p14="http://schemas.microsoft.com/office/powerpoint/2010/main" val="3925878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itolo 1">
            <a:extLst>
              <a:ext uri="{FF2B5EF4-FFF2-40B4-BE49-F238E27FC236}">
                <a16:creationId xmlns:a16="http://schemas.microsoft.com/office/drawing/2014/main" id="{669EC25D-C353-034A-813F-63930E27AE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781" y="292544"/>
            <a:ext cx="10530437" cy="4985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3600" b="1" i="1">
                <a:latin typeface="+mj-lt"/>
              </a:defRPr>
            </a:lvl1pPr>
          </a:lstStyle>
          <a:p>
            <a:r>
              <a:rPr lang="it-IT" dirty="0"/>
              <a:t>Title, font Calibri 32</a:t>
            </a:r>
          </a:p>
        </p:txBody>
      </p:sp>
      <p:sp>
        <p:nvSpPr>
          <p:cNvPr id="8" name="Segnaposto contenuto 5">
            <a:extLst>
              <a:ext uri="{FF2B5EF4-FFF2-40B4-BE49-F238E27FC236}">
                <a16:creationId xmlns:a16="http://schemas.microsoft.com/office/drawing/2014/main" id="{A5DDBBF2-8BF9-AD4C-A089-D9321608C69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42412" y="1111894"/>
            <a:ext cx="10530437" cy="4682436"/>
          </a:xfrm>
          <a:prstGeom prst="rect">
            <a:avLst/>
          </a:prstGeom>
        </p:spPr>
        <p:txBody>
          <a:bodyPr>
            <a:normAutofit/>
          </a:bodyPr>
          <a:lstStyle>
            <a:lvl1pPr marL="265113" indent="-265113">
              <a:buClr>
                <a:srgbClr val="FFD500"/>
              </a:buClr>
              <a:buSzPct val="80000"/>
              <a:buFont typeface="Wingdings" panose="05000000000000000000" pitchFamily="2" charset="2"/>
              <a:buChar char="n"/>
              <a:defRPr sz="2000" i="0" baseline="0"/>
            </a:lvl1pPr>
          </a:lstStyle>
          <a:p>
            <a:pPr lvl="0"/>
            <a:r>
              <a:rPr lang="it-IT" dirty="0"/>
              <a:t>Text or Figure </a:t>
            </a:r>
            <a:r>
              <a:rPr lang="it-IT" dirty="0" err="1"/>
              <a:t>insert</a:t>
            </a:r>
            <a:r>
              <a:rPr lang="it-IT" dirty="0"/>
              <a:t> (font Calibri)</a:t>
            </a:r>
          </a:p>
        </p:txBody>
      </p:sp>
    </p:spTree>
    <p:extLst>
      <p:ext uri="{BB962C8B-B14F-4D97-AF65-F5344CB8AC3E}">
        <p14:creationId xmlns:p14="http://schemas.microsoft.com/office/powerpoint/2010/main" val="107634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4C5100-4728-8946-AC5F-B5A824B3D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1DBF20-B64A-9D4D-B129-49AA8C14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873E-73C7-2545-A330-F4B9612EAA9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9F29272-701C-204E-A330-70A09ADD1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800" y="172800"/>
            <a:ext cx="10731600" cy="777600"/>
          </a:xfrm>
        </p:spPr>
        <p:txBody>
          <a:bodyPr>
            <a:normAutofit/>
          </a:bodyPr>
          <a:lstStyle>
            <a:lvl1pPr>
              <a:defRPr sz="3200" b="0" i="1"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B5C1596-0969-C24C-AC2D-B30F268DA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800" y="1600202"/>
            <a:ext cx="10731600" cy="43218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i="0">
                <a:latin typeface="+mn-lt"/>
              </a:defRPr>
            </a:lvl1pPr>
            <a:lvl2pPr>
              <a:defRPr sz="2400" i="0">
                <a:latin typeface="+mn-lt"/>
              </a:defRPr>
            </a:lvl2pPr>
            <a:lvl3pPr>
              <a:defRPr sz="2400" i="0">
                <a:latin typeface="+mn-lt"/>
              </a:defRPr>
            </a:lvl3pPr>
            <a:lvl4pPr>
              <a:defRPr sz="2400" i="0">
                <a:latin typeface="+mn-lt"/>
              </a:defRPr>
            </a:lvl4pPr>
            <a:lvl5pPr>
              <a:defRPr sz="2400" i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6289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1EC63-76B1-D240-9381-33950F8E9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E8A777-5A22-9845-8A18-1218524745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1D97F4-13F4-8C4E-AD57-476A704E0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783FD0-093A-B34D-811F-FCC9D8B38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D38B2-B38F-574F-9532-65E5BAB7F705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1F4E2C-0D3F-4A49-9E50-4BF8C3D70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6844E-B3AC-B34E-BA0D-B22E685DD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873E-73C7-2545-A330-F4B9612EA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57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969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479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titolo 1"/>
          <p:cNvSpPr>
            <a:spLocks noGrp="1"/>
          </p:cNvSpPr>
          <p:nvPr>
            <p:ph type="title" hasCustomPrompt="1"/>
          </p:nvPr>
        </p:nvSpPr>
        <p:spPr>
          <a:xfrm>
            <a:off x="842413" y="194626"/>
            <a:ext cx="10530437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3200" b="1" i="0"/>
            </a:lvl1pPr>
          </a:lstStyle>
          <a:p>
            <a:r>
              <a:rPr lang="it-IT" dirty="0"/>
              <a:t>Title, font Calibri 24</a:t>
            </a:r>
          </a:p>
        </p:txBody>
      </p:sp>
      <p:sp>
        <p:nvSpPr>
          <p:cNvPr id="21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842412" y="1111894"/>
            <a:ext cx="10530437" cy="4682436"/>
          </a:xfrm>
        </p:spPr>
        <p:txBody>
          <a:bodyPr>
            <a:normAutofit/>
          </a:bodyPr>
          <a:lstStyle>
            <a:lvl1pPr marL="265113" indent="-265113">
              <a:buClr>
                <a:srgbClr val="FFD500"/>
              </a:buClr>
              <a:buSzPct val="80000"/>
              <a:buFont typeface="Wingdings" panose="05000000000000000000" pitchFamily="2" charset="2"/>
              <a:buChar char="n"/>
              <a:defRPr sz="2000" i="0" baseline="0"/>
            </a:lvl1pPr>
          </a:lstStyle>
          <a:p>
            <a:pPr lvl="0"/>
            <a:r>
              <a:rPr lang="it-IT" dirty="0"/>
              <a:t>Text or Figure </a:t>
            </a:r>
            <a:r>
              <a:rPr lang="it-IT" dirty="0" err="1"/>
              <a:t>insert</a:t>
            </a:r>
            <a:r>
              <a:rPr lang="it-IT" dirty="0"/>
              <a:t> (font Calibri)</a:t>
            </a:r>
          </a:p>
        </p:txBody>
      </p:sp>
    </p:spTree>
    <p:extLst>
      <p:ext uri="{BB962C8B-B14F-4D97-AF65-F5344CB8AC3E}">
        <p14:creationId xmlns:p14="http://schemas.microsoft.com/office/powerpoint/2010/main" val="54129943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1E24BE-336D-DD45-A1DB-566BA4BB1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168" y="195573"/>
            <a:ext cx="10515600" cy="617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BAC23-A37C-E246-83E7-F9C287AE6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D873E-73C7-2545-A330-F4B9612EAA9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Connettore 1 3">
            <a:extLst>
              <a:ext uri="{FF2B5EF4-FFF2-40B4-BE49-F238E27FC236}">
                <a16:creationId xmlns:a16="http://schemas.microsoft.com/office/drawing/2014/main" id="{FD126CFE-C909-1145-93BC-6C6AFDB5128A}"/>
              </a:ext>
            </a:extLst>
          </p:cNvPr>
          <p:cNvCxnSpPr>
            <a:cxnSpLocks/>
          </p:cNvCxnSpPr>
          <p:nvPr userDrawn="1"/>
        </p:nvCxnSpPr>
        <p:spPr>
          <a:xfrm>
            <a:off x="0" y="895114"/>
            <a:ext cx="9448800" cy="0"/>
          </a:xfrm>
          <a:prstGeom prst="line">
            <a:avLst/>
          </a:prstGeom>
          <a:ln w="254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314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54" r:id="rId3"/>
    <p:sldLayoutId id="2147483660" r:id="rId4"/>
    <p:sldLayoutId id="2147483657" r:id="rId5"/>
    <p:sldLayoutId id="2147483661" r:id="rId6"/>
    <p:sldLayoutId id="214748366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1" kern="1200">
          <a:solidFill>
            <a:schemeClr val="accent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1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eep sea diver exploring the coral reef&#10;&#10;AI-generated content may be incorrect.">
            <a:extLst>
              <a:ext uri="{FF2B5EF4-FFF2-40B4-BE49-F238E27FC236}">
                <a16:creationId xmlns:a16="http://schemas.microsoft.com/office/drawing/2014/main" id="{DCC63BFF-0B45-749D-B167-8F7B87FB62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95" t="3140" r="-155" b="2937"/>
          <a:stretch>
            <a:fillRect/>
          </a:stretch>
        </p:blipFill>
        <p:spPr>
          <a:xfrm>
            <a:off x="-42233" y="0"/>
            <a:ext cx="1227646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C4A8BD-EF4A-0246-0106-5E3BC71CBE0B}"/>
              </a:ext>
            </a:extLst>
          </p:cNvPr>
          <p:cNvSpPr/>
          <p:nvPr/>
        </p:nvSpPr>
        <p:spPr>
          <a:xfrm>
            <a:off x="0" y="728770"/>
            <a:ext cx="12340962" cy="529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B3315B-BFDE-EC4D-89D8-41DB1EABF648}"/>
              </a:ext>
            </a:extLst>
          </p:cNvPr>
          <p:cNvSpPr txBox="1"/>
          <p:nvPr/>
        </p:nvSpPr>
        <p:spPr>
          <a:xfrm>
            <a:off x="277091" y="667253"/>
            <a:ext cx="11999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42900" algn="ctr">
              <a:spcBef>
                <a:spcPts val="400"/>
              </a:spcBef>
              <a:spcAft>
                <a:spcPts val="100"/>
              </a:spcAft>
            </a:pPr>
            <a:r>
              <a:rPr lang="en-US" sz="3600" b="1" dirty="0">
                <a:solidFill>
                  <a:schemeClr val="accent1"/>
                </a:solidFill>
                <a:latin typeface="Montserrat" pitchFamily="2" charset="77"/>
              </a:rPr>
              <a:t>Unusual Carbonate Slopes in the Gulf of Aqaba</a:t>
            </a:r>
            <a:endParaRPr lang="en-US" sz="2400" b="1" u="none" strike="noStrike" dirty="0">
              <a:solidFill>
                <a:schemeClr val="accent1"/>
              </a:solidFill>
              <a:effectLst/>
              <a:latin typeface="Montserrat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D3D793-6156-BCBF-A964-656B49187533}"/>
              </a:ext>
            </a:extLst>
          </p:cNvPr>
          <p:cNvSpPr txBox="1"/>
          <p:nvPr/>
        </p:nvSpPr>
        <p:spPr>
          <a:xfrm>
            <a:off x="2660698" y="5086518"/>
            <a:ext cx="8298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Ellie Barkyoumb, </a:t>
            </a:r>
            <a:r>
              <a:rPr lang="en-US" sz="20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Gregor P. Eberli, Morgan I. Chakraborty, Mara R. Diaz, Amanda Oehlert</a:t>
            </a:r>
            <a:r>
              <a:rPr lang="en-US" sz="2000" i="1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Peter K. Swart, </a:t>
            </a:r>
            <a:r>
              <a:rPr lang="en-US" sz="2000" i="1" dirty="0">
                <a:solidFill>
                  <a:schemeClr val="bg1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Sam Purkis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CA11A-08E9-BE4E-C16B-1CB56E65FA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685" y="6048558"/>
            <a:ext cx="1468623" cy="67141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8" descr="Ellie Barkyoumb | National Oceanic and Atmospheric Administration">
            <a:extLst>
              <a:ext uri="{FF2B5EF4-FFF2-40B4-BE49-F238E27FC236}">
                <a16:creationId xmlns:a16="http://schemas.microsoft.com/office/drawing/2014/main" id="{27645C0D-3939-74CB-F1EA-A7809E9A9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1" r="26392" b="-251"/>
          <a:stretch>
            <a:fillRect/>
          </a:stretch>
        </p:blipFill>
        <p:spPr bwMode="auto">
          <a:xfrm>
            <a:off x="481134" y="4093756"/>
            <a:ext cx="2179564" cy="247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52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rock&#10;&#10;AI-generated content may be incorrect.">
            <a:extLst>
              <a:ext uri="{FF2B5EF4-FFF2-40B4-BE49-F238E27FC236}">
                <a16:creationId xmlns:a16="http://schemas.microsoft.com/office/drawing/2014/main" id="{E0C18966-6989-74E6-6663-957D9ABCD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020" y="1126630"/>
            <a:ext cx="5715179" cy="3821146"/>
          </a:xfrm>
          <a:prstGeom prst="rect">
            <a:avLst/>
          </a:prstGeom>
        </p:spPr>
      </p:pic>
      <p:pic>
        <p:nvPicPr>
          <p:cNvPr id="6" name="Picture 5" descr="A close up of a rock&#10;&#10;AI-generated content may be incorrect.">
            <a:extLst>
              <a:ext uri="{FF2B5EF4-FFF2-40B4-BE49-F238E27FC236}">
                <a16:creationId xmlns:a16="http://schemas.microsoft.com/office/drawing/2014/main" id="{4C2DB7F1-74B8-F7D5-C43F-979C7E710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702" y="1022240"/>
            <a:ext cx="5797318" cy="382114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D07DD3E-C20D-2FEB-FB44-D6A13BBDB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Lexend Medium"/>
                <a:ea typeface="Lexend Medium"/>
                <a:cs typeface="Lexend Medium"/>
                <a:sym typeface="Lexend Medium"/>
              </a:rPr>
              <a:t>Micritic Skeletal Packstone (222-722 m)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EE072A-FC69-E515-F51E-C9EDBA36F4D4}"/>
              </a:ext>
            </a:extLst>
          </p:cNvPr>
          <p:cNvSpPr txBox="1"/>
          <p:nvPr/>
        </p:nvSpPr>
        <p:spPr>
          <a:xfrm>
            <a:off x="508000" y="4903619"/>
            <a:ext cx="11408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800" u="sng" dirty="0">
              <a:solidFill>
                <a:srgbClr val="562709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00" u="sng" dirty="0">
              <a:solidFill>
                <a:srgbClr val="562709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562709"/>
              </a:buClr>
              <a:buSzPts val="2300"/>
              <a:buFont typeface="Arial"/>
              <a:buChar char="•"/>
            </a:pPr>
            <a:r>
              <a:rPr lang="en-US" sz="2300" dirty="0">
                <a:solidFill>
                  <a:srgbClr val="562709"/>
                </a:solidFill>
                <a:latin typeface="Lexend"/>
                <a:ea typeface="Lexend"/>
                <a:cs typeface="Lexend"/>
                <a:sym typeface="Lexend"/>
              </a:rPr>
              <a:t>Micritic matrix with diverse skeletal grains (bryozoans, pteropods , bivalve fragments, planktonic foraminifera, ostracods, sponges) </a:t>
            </a:r>
            <a:endParaRPr lang="en-US"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" b="0" i="0" u="none" strike="noStrike" cap="none" dirty="0">
              <a:solidFill>
                <a:srgbClr val="562709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562709"/>
              </a:buClr>
              <a:buSzPts val="2300"/>
              <a:buFont typeface="Arial"/>
              <a:buChar char="•"/>
            </a:pPr>
            <a:r>
              <a:rPr lang="en-US" sz="2300" dirty="0">
                <a:solidFill>
                  <a:srgbClr val="562709"/>
                </a:solidFill>
                <a:latin typeface="Lexend"/>
                <a:ea typeface="Lexend"/>
                <a:cs typeface="Lexend"/>
                <a:sym typeface="Lexend"/>
              </a:rPr>
              <a:t>Some samples contain detrital fragments including quartz, potassium feldspar, biotite, &amp; muscovite </a:t>
            </a:r>
            <a:endParaRPr lang="en-US" dirty="0"/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D44A00-F94F-DFC0-A3FB-389C555E0F6A}"/>
              </a:ext>
            </a:extLst>
          </p:cNvPr>
          <p:cNvGrpSpPr/>
          <p:nvPr/>
        </p:nvGrpSpPr>
        <p:grpSpPr>
          <a:xfrm>
            <a:off x="10026601" y="235394"/>
            <a:ext cx="1761697" cy="935392"/>
            <a:chOff x="10024412" y="-12219"/>
            <a:chExt cx="1921434" cy="111570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3CF04E9-36A9-2374-2D0F-585D471DF9AC}"/>
                </a:ext>
              </a:extLst>
            </p:cNvPr>
            <p:cNvSpPr txBox="1"/>
            <p:nvPr/>
          </p:nvSpPr>
          <p:spPr>
            <a:xfrm>
              <a:off x="10024412" y="791447"/>
              <a:ext cx="1921434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/>
                <a:t>Barkyoumb</a:t>
              </a:r>
              <a:r>
                <a:rPr lang="en-US" sz="1100" dirty="0"/>
                <a:t> et al. 2025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F62C518-5972-A569-CB85-1354A12B4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-12219"/>
              <a:ext cx="1557988" cy="8176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253476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rock&#10;&#10;AI-generated content may be incorrect.">
            <a:extLst>
              <a:ext uri="{FF2B5EF4-FFF2-40B4-BE49-F238E27FC236}">
                <a16:creationId xmlns:a16="http://schemas.microsoft.com/office/drawing/2014/main" id="{A394B1BF-6315-71B0-482E-6821ADD65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64" y="1070947"/>
            <a:ext cx="5666442" cy="3616032"/>
          </a:xfrm>
          <a:prstGeom prst="rect">
            <a:avLst/>
          </a:prstGeom>
        </p:spPr>
      </p:pic>
      <p:pic>
        <p:nvPicPr>
          <p:cNvPr id="6" name="Picture 5" descr="A close-up of a microscope&#10;&#10;AI-generated content may be incorrect.">
            <a:extLst>
              <a:ext uri="{FF2B5EF4-FFF2-40B4-BE49-F238E27FC236}">
                <a16:creationId xmlns:a16="http://schemas.microsoft.com/office/drawing/2014/main" id="{3B1EE5EB-19E7-9543-CC7F-80AF77177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006" y="1070947"/>
            <a:ext cx="5484182" cy="361603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BBD16F0-45D0-5FBD-5E0E-949533C60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781" y="235394"/>
            <a:ext cx="8999019" cy="498598"/>
          </a:xfrm>
        </p:spPr>
        <p:txBody>
          <a:bodyPr/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Lexend Medium"/>
                <a:ea typeface="Lexend Medium"/>
                <a:cs typeface="Lexend Medium"/>
                <a:sym typeface="Lexend Medium"/>
              </a:rPr>
              <a:t>Micritic Foraminiferal </a:t>
            </a:r>
            <a:r>
              <a:rPr lang="en-US" sz="3600" dirty="0" err="1">
                <a:latin typeface="Lexend Medium"/>
                <a:ea typeface="Lexend Medium"/>
                <a:cs typeface="Lexend Medium"/>
                <a:sym typeface="Lexend Medium"/>
              </a:rPr>
              <a:t>Wackestones</a:t>
            </a:r>
            <a:r>
              <a:rPr lang="en-US" sz="3600" dirty="0">
                <a:latin typeface="Lexend Medium"/>
                <a:ea typeface="Lexend Medium"/>
                <a:cs typeface="Lexend Medium"/>
                <a:sym typeface="Lexend Medium"/>
              </a:rPr>
              <a:t> (313-597 m)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6F97F9-A602-D815-1D40-60AEE62F9614}"/>
              </a:ext>
            </a:extLst>
          </p:cNvPr>
          <p:cNvSpPr txBox="1"/>
          <p:nvPr/>
        </p:nvSpPr>
        <p:spPr>
          <a:xfrm>
            <a:off x="314564" y="4686979"/>
            <a:ext cx="112805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800" u="sng" dirty="0">
              <a:solidFill>
                <a:srgbClr val="562709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562709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562709"/>
                </a:solidFill>
                <a:latin typeface="Lexend"/>
                <a:ea typeface="Lexend"/>
                <a:cs typeface="Lexend"/>
                <a:sym typeface="Lexend"/>
              </a:rPr>
              <a:t>A </a:t>
            </a:r>
            <a:r>
              <a:rPr lang="en-US" sz="2400" b="0" i="0" u="none" strike="noStrike" cap="none" dirty="0">
                <a:solidFill>
                  <a:srgbClr val="562709"/>
                </a:solidFill>
                <a:latin typeface="Lexend"/>
                <a:ea typeface="Lexend"/>
                <a:cs typeface="Lexend"/>
                <a:sym typeface="Lexend"/>
              </a:rPr>
              <a:t>structureless pteropod-globigerina-nano-ooze that contains 70-80% biogenic calcium carbonate (Tavani, 1998)</a:t>
            </a:r>
            <a:r>
              <a:rPr lang="en-US" sz="1050" b="0" i="0" u="none" strike="noStrike" cap="none" dirty="0">
                <a:solidFill>
                  <a:srgbClr val="562709"/>
                </a:solidFill>
                <a:latin typeface="Lexend"/>
                <a:ea typeface="Lexend"/>
                <a:cs typeface="Lexend"/>
                <a:sym typeface="Lexend"/>
              </a:rPr>
              <a:t>.</a:t>
            </a:r>
            <a:endParaRPr lang="en-US" sz="1050" dirty="0">
              <a:solidFill>
                <a:srgbClr val="562709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lang="en-US" sz="800" dirty="0">
              <a:solidFill>
                <a:srgbClr val="562709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562709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562709"/>
                </a:solidFill>
                <a:latin typeface="Lexend"/>
                <a:ea typeface="Lexend"/>
                <a:cs typeface="Lexend"/>
                <a:sym typeface="Lexend"/>
              </a:rPr>
              <a:t>Borings and Mn-Fe staining is prominent on the exterior of the samples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CEA163-1058-2129-A120-BC06BA56D1C6}"/>
              </a:ext>
            </a:extLst>
          </p:cNvPr>
          <p:cNvGrpSpPr/>
          <p:nvPr/>
        </p:nvGrpSpPr>
        <p:grpSpPr>
          <a:xfrm>
            <a:off x="9885751" y="135555"/>
            <a:ext cx="1761697" cy="935392"/>
            <a:chOff x="10024412" y="-12219"/>
            <a:chExt cx="1921434" cy="111570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8E8B25-1EBB-12E7-5352-2E0F797198DD}"/>
                </a:ext>
              </a:extLst>
            </p:cNvPr>
            <p:cNvSpPr txBox="1"/>
            <p:nvPr/>
          </p:nvSpPr>
          <p:spPr>
            <a:xfrm>
              <a:off x="10024412" y="791447"/>
              <a:ext cx="1921434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/>
                <a:t>Barkyoumb</a:t>
              </a:r>
              <a:r>
                <a:rPr lang="en-US" sz="1100" dirty="0"/>
                <a:t> et al. 2025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81A30E-9D17-BBC7-20FD-F4AF17874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-12219"/>
              <a:ext cx="1557988" cy="8176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254971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DD18F-85FB-5500-478F-049F0A249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Micritic cements covering coral frame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BA8A72-C3F5-33B9-8C20-F7483179A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0169" y="948516"/>
            <a:ext cx="7651660" cy="56191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F6D730-19DF-50CB-50AA-C3540F05121F}"/>
              </a:ext>
            </a:extLst>
          </p:cNvPr>
          <p:cNvSpPr txBox="1"/>
          <p:nvPr/>
        </p:nvSpPr>
        <p:spPr>
          <a:xfrm>
            <a:off x="9921829" y="1614488"/>
            <a:ext cx="22279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Dark micritic cement is abundant in all lithofacies of the slopes in the Gulf of Aqaba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8F28E8-B8AB-6FF5-356A-00E368F10418}"/>
              </a:ext>
            </a:extLst>
          </p:cNvPr>
          <p:cNvGrpSpPr/>
          <p:nvPr/>
        </p:nvGrpSpPr>
        <p:grpSpPr>
          <a:xfrm>
            <a:off x="10072064" y="235394"/>
            <a:ext cx="1761697" cy="935392"/>
            <a:chOff x="10024412" y="-12219"/>
            <a:chExt cx="1921434" cy="11157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6AE3F8E-93B3-2EB1-C476-ACEB78D92E11}"/>
                </a:ext>
              </a:extLst>
            </p:cNvPr>
            <p:cNvSpPr txBox="1"/>
            <p:nvPr/>
          </p:nvSpPr>
          <p:spPr>
            <a:xfrm>
              <a:off x="10024412" y="791447"/>
              <a:ext cx="1921434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/>
                <a:t>Barkyoumb</a:t>
              </a:r>
              <a:r>
                <a:rPr lang="en-US" sz="1100" dirty="0"/>
                <a:t> et al. 2025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3448709-5D49-317D-E75F-C94DDC16C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-12219"/>
              <a:ext cx="1557988" cy="8176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8" name="image22.png">
            <a:extLst>
              <a:ext uri="{FF2B5EF4-FFF2-40B4-BE49-F238E27FC236}">
                <a16:creationId xmlns:a16="http://schemas.microsoft.com/office/drawing/2014/main" id="{4B3EB2F5-5A01-393F-87FE-B61750B2F339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2000"/>
                    </a14:imgEffect>
                  </a14:imgLayer>
                </a14:imgProps>
              </a:ext>
            </a:extLst>
          </a:blip>
          <a:srcRect l="461" r="50848"/>
          <a:stretch/>
        </p:blipFill>
        <p:spPr>
          <a:xfrm>
            <a:off x="422319" y="948516"/>
            <a:ext cx="3695700" cy="5563879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2784410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A46B-0FFF-57F8-5C38-4E9CC820E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Micritic and botryoidal cements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558A1A6-C0CD-35B9-F90F-F0C5B900F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7183" y="1282656"/>
            <a:ext cx="5648817" cy="414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EC4C3E-89E4-A884-DD24-8C6E3759A5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2630" y="1282656"/>
            <a:ext cx="5648817" cy="4148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C211B1-84FE-4894-56FB-6D50C5B54639}"/>
              </a:ext>
            </a:extLst>
          </p:cNvPr>
          <p:cNvSpPr txBox="1"/>
          <p:nvPr/>
        </p:nvSpPr>
        <p:spPr>
          <a:xfrm>
            <a:off x="373867" y="5431006"/>
            <a:ext cx="114442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/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two most common types of cements that were documented in analysis of petrographic thin sections were microbially mediated </a:t>
            </a:r>
            <a:r>
              <a:rPr lang="en-US" sz="2000" dirty="0" err="1">
                <a:effectLst/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micritc</a:t>
            </a:r>
            <a:r>
              <a:rPr lang="en-US" sz="2000" dirty="0">
                <a:effectLst/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cement and acicular splays. At least one instance of microbially mediated cementation is visible in 86% of the thin sections analyzed. </a:t>
            </a:r>
            <a:endParaRPr lang="en-US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80DAD3-68E9-8C06-60F0-CFA23EC79F98}"/>
              </a:ext>
            </a:extLst>
          </p:cNvPr>
          <p:cNvGrpSpPr/>
          <p:nvPr/>
        </p:nvGrpSpPr>
        <p:grpSpPr>
          <a:xfrm>
            <a:off x="9693700" y="154428"/>
            <a:ext cx="1761697" cy="935392"/>
            <a:chOff x="10024412" y="-12219"/>
            <a:chExt cx="1921434" cy="11157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3EE99D-A13E-4040-2B14-5B6CDC36C82A}"/>
                </a:ext>
              </a:extLst>
            </p:cNvPr>
            <p:cNvSpPr txBox="1"/>
            <p:nvPr/>
          </p:nvSpPr>
          <p:spPr>
            <a:xfrm>
              <a:off x="10024412" y="791447"/>
              <a:ext cx="1921434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/>
                <a:t>Barkyoumb</a:t>
              </a:r>
              <a:r>
                <a:rPr lang="en-US" sz="1100" dirty="0"/>
                <a:t> et al. 2025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CE9B44-1D99-7411-21AB-ED9C428C8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-12219"/>
              <a:ext cx="1557988" cy="8176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981342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BB145-CF02-BCB5-D564-5EBB17A13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A6127-DAC4-C115-A00D-C9CE94321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Acicular cement splays</a:t>
            </a:r>
          </a:p>
        </p:txBody>
      </p:sp>
      <p:pic>
        <p:nvPicPr>
          <p:cNvPr id="6" name="image25.png">
            <a:extLst>
              <a:ext uri="{FF2B5EF4-FFF2-40B4-BE49-F238E27FC236}">
                <a16:creationId xmlns:a16="http://schemas.microsoft.com/office/drawing/2014/main" id="{F69FDFD3-A541-640B-1F88-3BB4E10CAF6E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42412" y="1111894"/>
            <a:ext cx="7148449" cy="5237839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B84C8F-C662-0F09-0C7F-A6A52B77B79D}"/>
              </a:ext>
            </a:extLst>
          </p:cNvPr>
          <p:cNvSpPr txBox="1"/>
          <p:nvPr/>
        </p:nvSpPr>
        <p:spPr>
          <a:xfrm>
            <a:off x="8229600" y="1371600"/>
            <a:ext cx="3581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</a:t>
            </a:r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cicular cement splay (1) with visible dissolution of </a:t>
            </a:r>
            <a:r>
              <a:rPr lang="en-US" sz="2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corralite</a:t>
            </a:r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grains (b.) Dense acicular cements </a:t>
            </a:r>
          </a:p>
          <a:p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(2) forming a series of splays along coated grains </a:t>
            </a:r>
          </a:p>
          <a:p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(c.) Acicular cements forming along a fragmented bivalve skeletal grain (3) as well as pteropod test fragments (4) </a:t>
            </a:r>
          </a:p>
          <a:p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(d.) Acicular cements separating two phases of micrite deposition (5)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83230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A0564-B75D-004B-3482-618A6AE22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Mineral composition</a:t>
            </a:r>
          </a:p>
        </p:txBody>
      </p:sp>
      <p:pic>
        <p:nvPicPr>
          <p:cNvPr id="4" name="image6.png">
            <a:extLst>
              <a:ext uri="{FF2B5EF4-FFF2-40B4-BE49-F238E27FC236}">
                <a16:creationId xmlns:a16="http://schemas.microsoft.com/office/drawing/2014/main" id="{4C8D64E9-734F-D233-70C6-49736C2D9BA1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3"/>
          <a:srcRect l="1185" t="1729" r="1976" b="2305"/>
          <a:stretch>
            <a:fillRect/>
          </a:stretch>
        </p:blipFill>
        <p:spPr>
          <a:xfrm>
            <a:off x="2952189" y="940322"/>
            <a:ext cx="7767119" cy="4977356"/>
          </a:xfrm>
          <a:prstGeom prst="rect">
            <a:avLst/>
          </a:prstGeom>
          <a:ln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196E17-EB5D-7793-88F4-29E9A1DCF4FB}"/>
              </a:ext>
            </a:extLst>
          </p:cNvPr>
          <p:cNvSpPr txBox="1"/>
          <p:nvPr/>
        </p:nvSpPr>
        <p:spPr>
          <a:xfrm>
            <a:off x="355039" y="1584118"/>
            <a:ext cx="26797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High magnesium calcite is the typical mineral of microbialites.</a:t>
            </a:r>
          </a:p>
          <a:p>
            <a:endParaRPr lang="en-US" sz="2400" dirty="0"/>
          </a:p>
          <a:p>
            <a:r>
              <a:rPr lang="en-US" sz="2400" dirty="0"/>
              <a:t>Is all the micritic cement microbialite?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BABDF8-1332-A22F-DFA6-0A02AC388CB4}"/>
              </a:ext>
            </a:extLst>
          </p:cNvPr>
          <p:cNvSpPr txBox="1"/>
          <p:nvPr/>
        </p:nvSpPr>
        <p:spPr>
          <a:xfrm>
            <a:off x="3034739" y="5917678"/>
            <a:ext cx="7995719" cy="687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highlight>
                  <a:srgbClr val="FFFFFF"/>
                </a:highlight>
                <a:ea typeface="Times New Roman" panose="02020603050405020304" pitchFamily="18" charset="0"/>
              </a:rPr>
              <a:t>B is encrusted baffle/</a:t>
            </a:r>
            <a:r>
              <a:rPr lang="en-US" sz="1800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</a:rPr>
              <a:t>bindstone</a:t>
            </a:r>
            <a:r>
              <a:rPr lang="en-US" sz="1800" dirty="0">
                <a:effectLst/>
                <a:highlight>
                  <a:srgbClr val="FFFFFF"/>
                </a:highlight>
                <a:ea typeface="Times New Roman" panose="02020603050405020304" pitchFamily="18" charset="0"/>
              </a:rPr>
              <a:t>, F is mesophotic coral </a:t>
            </a:r>
            <a:r>
              <a:rPr lang="en-US" sz="1800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</a:rPr>
              <a:t>framestone</a:t>
            </a:r>
            <a:r>
              <a:rPr lang="en-US" sz="1800" dirty="0">
                <a:effectLst/>
                <a:highlight>
                  <a:srgbClr val="FFFFFF"/>
                </a:highlight>
                <a:ea typeface="Times New Roman" panose="02020603050405020304" pitchFamily="18" charset="0"/>
              </a:rPr>
              <a:t>,</a:t>
            </a:r>
            <a:endParaRPr lang="en-US" sz="1800" dirty="0">
              <a:effectLst/>
              <a:ea typeface="Arial" panose="020B0604020202020204" pitchFamily="34" charset="0"/>
            </a:endParaRPr>
          </a:p>
          <a:p>
            <a:r>
              <a:rPr lang="en-US" sz="1800" dirty="0">
                <a:effectLst/>
                <a:highlight>
                  <a:srgbClr val="FFFFFF"/>
                </a:highlight>
                <a:ea typeface="Times New Roman" panose="02020603050405020304" pitchFamily="18" charset="0"/>
              </a:rPr>
              <a:t>P is micritic skeletal packstone, and W is micritic foraminiferal wackestone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4DE936-FB8E-B6D7-C1EF-4702775445DC}"/>
              </a:ext>
            </a:extLst>
          </p:cNvPr>
          <p:cNvSpPr/>
          <p:nvPr/>
        </p:nvSpPr>
        <p:spPr>
          <a:xfrm>
            <a:off x="8302752" y="1917953"/>
            <a:ext cx="2109216" cy="31699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240EAA-93B8-F6B9-1D66-DA1F1EE94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07" y="1584118"/>
            <a:ext cx="7772400" cy="383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7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98FA8-ED6E-4D05-1F68-221B0BDEA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C44C6-33D0-699D-B4CF-570FEBACD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 inspection of potential </a:t>
            </a:r>
            <a:r>
              <a:rPr lang="en-US" dirty="0" err="1"/>
              <a:t>microbialite</a:t>
            </a:r>
            <a:endParaRPr lang="en-US" dirty="0"/>
          </a:p>
        </p:txBody>
      </p:sp>
      <p:pic>
        <p:nvPicPr>
          <p:cNvPr id="11" name="Picture 10" descr="Close-up of a rock formation&#10;&#10;Description automatically generated">
            <a:extLst>
              <a:ext uri="{FF2B5EF4-FFF2-40B4-BE49-F238E27FC236}">
                <a16:creationId xmlns:a16="http://schemas.microsoft.com/office/drawing/2014/main" id="{A8F48EC8-DD49-8F9F-6E85-92A0B4599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86" y="939251"/>
            <a:ext cx="3601970" cy="2881576"/>
          </a:xfrm>
          <a:prstGeom prst="rect">
            <a:avLst/>
          </a:prstGeom>
        </p:spPr>
      </p:pic>
      <p:pic>
        <p:nvPicPr>
          <p:cNvPr id="13" name="Picture 12" descr="A close-up of a microscope&#10;&#10;Description automatically generated">
            <a:extLst>
              <a:ext uri="{FF2B5EF4-FFF2-40B4-BE49-F238E27FC236}">
                <a16:creationId xmlns:a16="http://schemas.microsoft.com/office/drawing/2014/main" id="{51561DB3-8BAA-0313-AF23-1947EB71D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4734" y="930579"/>
            <a:ext cx="3601970" cy="2881576"/>
          </a:xfrm>
          <a:prstGeom prst="rect">
            <a:avLst/>
          </a:prstGeom>
        </p:spPr>
      </p:pic>
      <p:pic>
        <p:nvPicPr>
          <p:cNvPr id="15" name="Picture 14" descr="A close-up of a microscope&#10;&#10;Description automatically generated">
            <a:extLst>
              <a:ext uri="{FF2B5EF4-FFF2-40B4-BE49-F238E27FC236}">
                <a16:creationId xmlns:a16="http://schemas.microsoft.com/office/drawing/2014/main" id="{A24D4769-E83C-1BED-7B19-6D28922E0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0108" y="3882822"/>
            <a:ext cx="3601970" cy="2881576"/>
          </a:xfrm>
          <a:prstGeom prst="rect">
            <a:avLst/>
          </a:prstGeom>
        </p:spPr>
      </p:pic>
      <p:pic>
        <p:nvPicPr>
          <p:cNvPr id="17" name="Picture 16" descr="A close-up of a rock&#10;&#10;Description automatically generated">
            <a:extLst>
              <a:ext uri="{FF2B5EF4-FFF2-40B4-BE49-F238E27FC236}">
                <a16:creationId xmlns:a16="http://schemas.microsoft.com/office/drawing/2014/main" id="{0E88809C-A4A6-1EC3-0C84-8C03C3531C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912" y="3884077"/>
            <a:ext cx="3601970" cy="2881576"/>
          </a:xfrm>
          <a:prstGeom prst="rect">
            <a:avLst/>
          </a:prstGeom>
        </p:spPr>
      </p:pic>
      <p:pic>
        <p:nvPicPr>
          <p:cNvPr id="25" name="Picture 24" descr="A close-up of a rock and a ball&#10;&#10;Description automatically generated">
            <a:extLst>
              <a:ext uri="{FF2B5EF4-FFF2-40B4-BE49-F238E27FC236}">
                <a16:creationId xmlns:a16="http://schemas.microsoft.com/office/drawing/2014/main" id="{7633A022-591F-89C5-4698-F00ECB2201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5014" y="934986"/>
            <a:ext cx="3601970" cy="2881576"/>
          </a:xfrm>
          <a:prstGeom prst="rect">
            <a:avLst/>
          </a:prstGeom>
        </p:spPr>
      </p:pic>
      <p:pic>
        <p:nvPicPr>
          <p:cNvPr id="27" name="Picture 26" descr="A close-up of a rock&#10;&#10;Description automatically generated">
            <a:extLst>
              <a:ext uri="{FF2B5EF4-FFF2-40B4-BE49-F238E27FC236}">
                <a16:creationId xmlns:a16="http://schemas.microsoft.com/office/drawing/2014/main" id="{599815CD-0FE7-2434-5D64-A71164CF9B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8510" y="3882822"/>
            <a:ext cx="3601970" cy="288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69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6296B-AF94-31BA-E609-EE3BFFD6C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47C49-11D1-5855-4360-8AABDCFD3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Stable isotope geochemistry</a:t>
            </a:r>
          </a:p>
        </p:txBody>
      </p:sp>
      <p:pic>
        <p:nvPicPr>
          <p:cNvPr id="6" name="image12.png">
            <a:extLst>
              <a:ext uri="{FF2B5EF4-FFF2-40B4-BE49-F238E27FC236}">
                <a16:creationId xmlns:a16="http://schemas.microsoft.com/office/drawing/2014/main" id="{ECAD26B3-CD5D-6A38-9608-7637D6A97B5A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3"/>
          <a:srcRect b="6305"/>
          <a:stretch/>
        </p:blipFill>
        <p:spPr>
          <a:xfrm>
            <a:off x="1554681" y="968916"/>
            <a:ext cx="8605319" cy="4564620"/>
          </a:xfrm>
          <a:prstGeom prst="rect">
            <a:avLst/>
          </a:prstGeom>
          <a:ln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74309E-327D-0748-FBE5-C1E2152A109F}"/>
              </a:ext>
            </a:extLst>
          </p:cNvPr>
          <p:cNvSpPr txBox="1"/>
          <p:nvPr/>
        </p:nvSpPr>
        <p:spPr>
          <a:xfrm>
            <a:off x="1554681" y="5533536"/>
            <a:ext cx="105304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ea typeface="Times New Roman" panose="02020603050405020304" pitchFamily="18" charset="0"/>
              </a:rPr>
              <a:t>With depth an overall increase in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δ</a:t>
            </a:r>
            <a:r>
              <a:rPr lang="en-US" sz="24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18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 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values of 3.4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‰ </a:t>
            </a:r>
          </a:p>
          <a:p>
            <a:r>
              <a:rPr lang="en-US" sz="2400" dirty="0">
                <a:effectLst/>
                <a:ea typeface="Times New Roman" panose="02020603050405020304" pitchFamily="18" charset="0"/>
              </a:rPr>
              <a:t>Modern temperature gradient and salinity do not explain the enrichment of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δ</a:t>
            </a:r>
            <a:r>
              <a:rPr lang="en-US" sz="24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18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O,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Residual values from the last glacial maximum? </a:t>
            </a:r>
            <a:endParaRPr lang="en-US" sz="2400" dirty="0">
              <a:effectLst/>
              <a:ea typeface="Times New Roman" panose="02020603050405020304" pitchFamily="18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4960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0475" y="962025"/>
            <a:ext cx="4052888" cy="5686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5540" name="Rectangle 3"/>
          <p:cNvSpPr>
            <a:spLocks/>
          </p:cNvSpPr>
          <p:nvPr/>
        </p:nvSpPr>
        <p:spPr bwMode="auto">
          <a:xfrm>
            <a:off x="2649538" y="6632575"/>
            <a:ext cx="2919412" cy="258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1300">
                <a:solidFill>
                  <a:schemeClr val="bg1"/>
                </a:solidFill>
                <a:ea typeface="Gill Sans" charset="0"/>
                <a:cs typeface="Gill Sans" charset="0"/>
              </a:rPr>
              <a:t>drawing from Ginsburg et al. 1991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E84417-FDD0-5753-F6D3-A12743B61DAE}"/>
              </a:ext>
            </a:extLst>
          </p:cNvPr>
          <p:cNvSpPr txBox="1"/>
          <p:nvPr/>
        </p:nvSpPr>
        <p:spPr>
          <a:xfrm>
            <a:off x="13981" y="2579491"/>
            <a:ext cx="1560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Ledges and horizontal surfaces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CA77D2-DAE7-0FF5-4435-7031356C6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087" y="962025"/>
            <a:ext cx="7315932" cy="5081592"/>
          </a:xfrm>
          <a:prstGeom prst="rect">
            <a:avLst/>
          </a:prstGeom>
        </p:spPr>
      </p:pic>
      <p:pic>
        <p:nvPicPr>
          <p:cNvPr id="65538" name="Picture 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765"/>
          <a:stretch>
            <a:fillRect/>
          </a:stretch>
        </p:blipFill>
        <p:spPr bwMode="auto">
          <a:xfrm>
            <a:off x="4109244" y="4461453"/>
            <a:ext cx="3221482" cy="21711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BD320D6-FFF8-A99A-F12C-43D335B67927}"/>
              </a:ext>
            </a:extLst>
          </p:cNvPr>
          <p:cNvCxnSpPr>
            <a:cxnSpLocks/>
          </p:cNvCxnSpPr>
          <p:nvPr/>
        </p:nvCxnSpPr>
        <p:spPr>
          <a:xfrm flipH="1" flipV="1">
            <a:off x="2922104" y="3683950"/>
            <a:ext cx="1187140" cy="79927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2">
            <a:extLst>
              <a:ext uri="{FF2B5EF4-FFF2-40B4-BE49-F238E27FC236}">
                <a16:creationId xmlns:a16="http://schemas.microsoft.com/office/drawing/2014/main" id="{8E99D103-8775-07F0-70E4-5D5C9F64FB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596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dirty="0">
                <a:solidFill>
                  <a:schemeClr val="accent1"/>
                </a:solidFill>
                <a:latin typeface="Montserrat" pitchFamily="2" charset="77"/>
                <a:ea typeface="ＭＳ Ｐゴシック" panose="020B0600070205080204" pitchFamily="34" charset="-128"/>
              </a:rPr>
              <a:t>Chub Cay Wall Bahamas</a:t>
            </a:r>
          </a:p>
        </p:txBody>
      </p:sp>
    </p:spTree>
    <p:extLst>
      <p:ext uri="{BB962C8B-B14F-4D97-AF65-F5344CB8AC3E}">
        <p14:creationId xmlns:p14="http://schemas.microsoft.com/office/powerpoint/2010/main" val="175454225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FB22A-5D0D-C51E-A503-ED7F251FA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EBEA-85F4-56BD-7F37-CFC4C886C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178" y="232938"/>
            <a:ext cx="10530437" cy="498598"/>
          </a:xfrm>
        </p:spPr>
        <p:txBody>
          <a:bodyPr/>
          <a:lstStyle/>
          <a:p>
            <a:r>
              <a:rPr lang="en-US" dirty="0"/>
              <a:t>Cemented slope is a transgressive deposit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B105EC-A3CF-AE1A-EE3E-C94C0F649462}"/>
              </a:ext>
            </a:extLst>
          </p:cNvPr>
          <p:cNvSpPr txBox="1"/>
          <p:nvPr/>
        </p:nvSpPr>
        <p:spPr>
          <a:xfrm>
            <a:off x="4263242" y="5118266"/>
            <a:ext cx="1289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EA9527-3B2C-F6B7-D686-0F362E433D91}"/>
              </a:ext>
            </a:extLst>
          </p:cNvPr>
          <p:cNvSpPr txBox="1"/>
          <p:nvPr/>
        </p:nvSpPr>
        <p:spPr>
          <a:xfrm>
            <a:off x="4384879" y="4741971"/>
            <a:ext cx="851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97CD31-3FC4-337E-ACF7-1B2802229690}"/>
              </a:ext>
            </a:extLst>
          </p:cNvPr>
          <p:cNvSpPr txBox="1"/>
          <p:nvPr/>
        </p:nvSpPr>
        <p:spPr>
          <a:xfrm rot="3914276">
            <a:off x="2223077" y="4105256"/>
            <a:ext cx="2345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Tongue of the Ocean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84FB51-5E66-100C-6514-9AF6AAE30B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178" y="1439627"/>
            <a:ext cx="6181969" cy="37640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9C3AD3-8025-5F58-B004-23EA2E426BE9}"/>
              </a:ext>
            </a:extLst>
          </p:cNvPr>
          <p:cNvSpPr txBox="1"/>
          <p:nvPr/>
        </p:nvSpPr>
        <p:spPr>
          <a:xfrm>
            <a:off x="400858" y="1047639"/>
            <a:ext cx="4618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Ages from Grammer et al. 1993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C27170F-65D9-A310-7586-64B3F95AD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10" y="1447749"/>
            <a:ext cx="4783898" cy="396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CBBAC1-E70C-C3D5-5ECE-34CE55F89C08}"/>
              </a:ext>
            </a:extLst>
          </p:cNvPr>
          <p:cNvSpPr txBox="1"/>
          <p:nvPr/>
        </p:nvSpPr>
        <p:spPr>
          <a:xfrm>
            <a:off x="400858" y="5492318"/>
            <a:ext cx="6855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Slope accumulated mainly after Meltwater Pulse 1A</a:t>
            </a:r>
          </a:p>
          <a:p>
            <a:r>
              <a:rPr lang="en-US" sz="2400" dirty="0"/>
              <a:t>Ages of slope abruptly end at ~10,500 yrs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A4EE8-4A60-6B06-5BDD-5595B195AB17}"/>
              </a:ext>
            </a:extLst>
          </p:cNvPr>
          <p:cNvSpPr txBox="1"/>
          <p:nvPr/>
        </p:nvSpPr>
        <p:spPr>
          <a:xfrm>
            <a:off x="7215656" y="2381577"/>
            <a:ext cx="1748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TST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AD5B04-5314-6D09-AC77-57315667CAF5}"/>
              </a:ext>
            </a:extLst>
          </p:cNvPr>
          <p:cNvSpPr txBox="1"/>
          <p:nvPr/>
        </p:nvSpPr>
        <p:spPr>
          <a:xfrm>
            <a:off x="7188748" y="3138815"/>
            <a:ext cx="1748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HST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B81039-69DB-FA7A-D253-56DCF31ADCEF}"/>
              </a:ext>
            </a:extLst>
          </p:cNvPr>
          <p:cNvSpPr/>
          <p:nvPr/>
        </p:nvSpPr>
        <p:spPr>
          <a:xfrm>
            <a:off x="7360591" y="1863524"/>
            <a:ext cx="1748685" cy="243068"/>
          </a:xfrm>
          <a:prstGeom prst="rect">
            <a:avLst/>
          </a:prstGeom>
          <a:solidFill>
            <a:srgbClr val="84D0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54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6C66369E-1423-8B49-9775-0A02F2A808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7632700" cy="596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dirty="0">
                <a:solidFill>
                  <a:schemeClr val="accent1"/>
                </a:solidFill>
                <a:latin typeface="Montserrat" pitchFamily="2" charset="77"/>
                <a:ea typeface="ＭＳ Ｐゴシック" panose="020B0600070205080204" pitchFamily="34" charset="-128"/>
              </a:rPr>
              <a:t>Key Points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18E5C832-639D-434C-A6D5-BC465B2C97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09600" y="1384301"/>
            <a:ext cx="109728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</a:pPr>
            <a:endParaRPr lang="en-US" sz="2800" dirty="0">
              <a:solidFill>
                <a:schemeClr val="tx2">
                  <a:lumMod val="50000"/>
                </a:schemeClr>
              </a:solidFill>
              <a:latin typeface="Montserrat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</a:pPr>
            <a:endParaRPr lang="en-US" sz="2800" dirty="0">
              <a:solidFill>
                <a:schemeClr val="tx2">
                  <a:lumMod val="50000"/>
                </a:schemeClr>
              </a:solidFill>
              <a:latin typeface="Montserrat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</a:pPr>
            <a:endParaRPr lang="en-US" altLang="en-US" dirty="0">
              <a:latin typeface="Montserrat" pitchFamily="2" charset="77"/>
              <a:ea typeface="ＭＳ Ｐゴシック" panose="020B060007020508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43A649-63E1-F438-5A38-A490426955FB}"/>
              </a:ext>
            </a:extLst>
          </p:cNvPr>
          <p:cNvSpPr txBox="1"/>
          <p:nvPr/>
        </p:nvSpPr>
        <p:spPr>
          <a:xfrm>
            <a:off x="838200" y="1104900"/>
            <a:ext cx="9982200" cy="562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"/>
            </a:pP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very steep slopes in the Gulf of Aqaba are unusual: they have a wide mesophotic reef zone down to -150m followed downslope by </a:t>
            </a:r>
            <a:r>
              <a:rPr lang="en-US" sz="3200" dirty="0"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undulating ledges with a regular spacing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"/>
            </a:pPr>
            <a:r>
              <a:rPr lang="en-US" sz="3200" dirty="0"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These ledges consist of micritic limestone with fossils; with their hardness, their iron stained and 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borings by sponges and </a:t>
            </a:r>
            <a:r>
              <a:rPr lang="en-US" sz="3200" i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lithophaga</a:t>
            </a:r>
            <a:r>
              <a:rPr lang="en-US" sz="3200" dirty="0"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they are reminiscent of hardgrounds. 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"/>
            </a:pPr>
            <a:r>
              <a:rPr lang="en-US" sz="3200" dirty="0"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SEM images reveal microbes, but no there is no evidence that these microbes induce the micritic cementation.</a:t>
            </a:r>
            <a:endParaRPr lang="en-US" sz="32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+mj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243B3BF-9CA0-B1C1-0D52-32FB3A284E7E}"/>
              </a:ext>
            </a:extLst>
          </p:cNvPr>
          <p:cNvGrpSpPr/>
          <p:nvPr/>
        </p:nvGrpSpPr>
        <p:grpSpPr>
          <a:xfrm>
            <a:off x="9058700" y="192528"/>
            <a:ext cx="1761697" cy="935392"/>
            <a:chOff x="10024412" y="-12219"/>
            <a:chExt cx="1921434" cy="11157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CFA90D5-0362-F087-DCB4-BF5FF15FF0FD}"/>
                </a:ext>
              </a:extLst>
            </p:cNvPr>
            <p:cNvSpPr txBox="1"/>
            <p:nvPr/>
          </p:nvSpPr>
          <p:spPr>
            <a:xfrm>
              <a:off x="10024412" y="791447"/>
              <a:ext cx="1921434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/>
                <a:t>Barkyoumb</a:t>
              </a:r>
              <a:r>
                <a:rPr lang="en-US" sz="1100" dirty="0"/>
                <a:t> et al. 2025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0C82A56-1951-4CA4-9E60-09948B08B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-12219"/>
              <a:ext cx="1557988" cy="8176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553080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3BDAC-1AE7-4FDC-F006-D7AF1FFBB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857EA-2BEF-F1BC-DB35-0508D5DC7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Microbial Binding: TOTO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BBF419-43BE-10A2-E90E-FB50C79C54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018" y="1739601"/>
            <a:ext cx="3594590" cy="487396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B76328-8647-68C2-463F-BEE348286A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5" r="-553"/>
          <a:stretch>
            <a:fillRect/>
          </a:stretch>
        </p:blipFill>
        <p:spPr>
          <a:xfrm>
            <a:off x="8105619" y="1748643"/>
            <a:ext cx="3062170" cy="48739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EDDD81-A56D-A43B-98A7-915EB4EC7940}"/>
              </a:ext>
            </a:extLst>
          </p:cNvPr>
          <p:cNvSpPr txBox="1"/>
          <p:nvPr/>
        </p:nvSpPr>
        <p:spPr>
          <a:xfrm>
            <a:off x="8113822" y="564715"/>
            <a:ext cx="2779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Reolid</a:t>
            </a:r>
            <a:r>
              <a:rPr lang="en-US" sz="1600" dirty="0"/>
              <a:t> et al. 2017, JSR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ACF95F-1E87-2776-859B-C26CD9255847}"/>
              </a:ext>
            </a:extLst>
          </p:cNvPr>
          <p:cNvSpPr txBox="1"/>
          <p:nvPr/>
        </p:nvSpPr>
        <p:spPr>
          <a:xfrm>
            <a:off x="595018" y="963037"/>
            <a:ext cx="3594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Slope at Palmer Point: field of microbial dome structures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3D628B-57AD-1422-E7E4-B8F040DF86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19814" y="1738512"/>
            <a:ext cx="3255599" cy="48660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0F1726-1BEA-83F7-517E-D33E3044D2EF}"/>
              </a:ext>
            </a:extLst>
          </p:cNvPr>
          <p:cNvSpPr txBox="1"/>
          <p:nvPr/>
        </p:nvSpPr>
        <p:spPr>
          <a:xfrm>
            <a:off x="4328900" y="963037"/>
            <a:ext cx="35341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Halimeda plates in a laminated dense to clotted micritic matrix</a:t>
            </a:r>
          </a:p>
          <a:p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D86EEE-E4BE-6CF8-F798-6DB5B3899987}"/>
              </a:ext>
            </a:extLst>
          </p:cNvPr>
          <p:cNvSpPr txBox="1"/>
          <p:nvPr/>
        </p:nvSpPr>
        <p:spPr>
          <a:xfrm>
            <a:off x="8079098" y="1020910"/>
            <a:ext cx="3946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stromatolite-like irregular layering of the clotted to dense micrite</a:t>
            </a:r>
          </a:p>
        </p:txBody>
      </p:sp>
    </p:spTree>
    <p:extLst>
      <p:ext uri="{BB962C8B-B14F-4D97-AF65-F5344CB8AC3E}">
        <p14:creationId xmlns:p14="http://schemas.microsoft.com/office/powerpoint/2010/main" val="1997317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B4BCE-BD40-E7FB-C8B8-6EE2F120D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E051D-BB2B-B8F5-0CCC-F14AF853F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Botryoidal cements: TOTO Slope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7088A1-74EF-7AA3-09FC-8D10CC2CE683}"/>
              </a:ext>
            </a:extLst>
          </p:cNvPr>
          <p:cNvSpPr txBox="1"/>
          <p:nvPr/>
        </p:nvSpPr>
        <p:spPr>
          <a:xfrm>
            <a:off x="6096000" y="4787330"/>
            <a:ext cx="55526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“…</a:t>
            </a:r>
            <a:r>
              <a:rPr lang="en-US" sz="2000" b="1" i="1" dirty="0"/>
              <a:t>botryoidal aragonite </a:t>
            </a:r>
            <a:r>
              <a:rPr lang="en-US" sz="2000" i="1" dirty="0"/>
              <a:t>(BA) cement terminating against isopachous bladed Mg-calcite (BMC)</a:t>
            </a:r>
            <a:r>
              <a:rPr lang="en-US" sz="2000" dirty="0"/>
              <a:t> </a:t>
            </a:r>
            <a:r>
              <a:rPr lang="en-US" sz="2000" i="1" dirty="0"/>
              <a:t>cement. The thin dark line (arrows) is </a:t>
            </a:r>
            <a:r>
              <a:rPr lang="en-US" sz="2000" b="1" i="1" dirty="0"/>
              <a:t>a layer of Mg-calcite micrite</a:t>
            </a:r>
            <a:r>
              <a:rPr lang="en-US" sz="2000" i="1" dirty="0"/>
              <a:t>. </a:t>
            </a:r>
          </a:p>
          <a:p>
            <a:r>
              <a:rPr lang="en-US" sz="2000" i="1" dirty="0"/>
              <a:t>Privitt Place,</a:t>
            </a:r>
            <a:r>
              <a:rPr lang="en-US" sz="2000" dirty="0"/>
              <a:t> </a:t>
            </a:r>
            <a:r>
              <a:rPr lang="en-US" sz="2000" i="1" dirty="0"/>
              <a:t>168 m (550 ft).”  Grammer et al. 1993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D59981-9923-F98D-E940-1D3119804B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1080184"/>
            <a:ext cx="5552662" cy="37071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B696CB-4CC6-3D58-890D-0A6F17357628}"/>
              </a:ext>
            </a:extLst>
          </p:cNvPr>
          <p:cNvSpPr txBox="1"/>
          <p:nvPr/>
        </p:nvSpPr>
        <p:spPr>
          <a:xfrm>
            <a:off x="437320" y="4808320"/>
            <a:ext cx="55526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“Peloidal micrite, consisting of rounded, "clotted” grains of micrite that average </a:t>
            </a:r>
            <a:r>
              <a:rPr lang="en-US" sz="2000" b="1" dirty="0"/>
              <a:t>20-40 </a:t>
            </a:r>
            <a:r>
              <a:rPr lang="el-GR" sz="2000" b="1" dirty="0"/>
              <a:t>μ</a:t>
            </a:r>
            <a:r>
              <a:rPr lang="en-US" sz="2000" b="1" dirty="0"/>
              <a:t>m</a:t>
            </a:r>
            <a:r>
              <a:rPr lang="en-US" sz="2000" dirty="0"/>
              <a:t> in diameter, …. composed of </a:t>
            </a:r>
            <a:r>
              <a:rPr lang="en-US" sz="2000" b="1" dirty="0"/>
              <a:t>Mg-calcite</a:t>
            </a:r>
            <a:r>
              <a:rPr lang="en-US" sz="2000" dirty="0"/>
              <a:t> and are typically </a:t>
            </a:r>
            <a:r>
              <a:rPr lang="en-US" sz="2000" b="1" dirty="0"/>
              <a:t>cemented with finely crystalline (20-75 </a:t>
            </a:r>
            <a:r>
              <a:rPr lang="el-GR" sz="2000" b="1" dirty="0"/>
              <a:t>μ</a:t>
            </a:r>
            <a:r>
              <a:rPr lang="en-US" sz="2000" b="1" dirty="0"/>
              <a:t>m) bladed Mg-calcite</a:t>
            </a:r>
            <a:r>
              <a:rPr lang="en-US" sz="2000" dirty="0"/>
              <a:t>.”  Grammer 1993</a:t>
            </a:r>
          </a:p>
          <a:p>
            <a:r>
              <a:rPr lang="en-US" sz="2000" i="1" dirty="0"/>
              <a:t>Rock Range,</a:t>
            </a:r>
            <a:r>
              <a:rPr lang="en-US" sz="2000" dirty="0"/>
              <a:t> </a:t>
            </a:r>
            <a:r>
              <a:rPr lang="en-US" sz="2000" i="1" dirty="0"/>
              <a:t>152 m (500 ft).”  Grammer et al. 1993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8ED6A8-0474-98E2-DDB2-D1AC83E94C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55652" y="267870"/>
            <a:ext cx="3526542" cy="51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44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E92D1-A083-148E-E474-6B9FB8324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6E56C5AD-2E2E-1091-9A73-3EC6328A6A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dirty="0">
                <a:solidFill>
                  <a:schemeClr val="accent1"/>
                </a:solidFill>
                <a:latin typeface="Montserrat" pitchFamily="2" charset="77"/>
                <a:ea typeface="ＭＳ Ｐゴシック" panose="020B0600070205080204" pitchFamily="34" charset="-128"/>
              </a:rPr>
              <a:t>Conclusions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F0C43378-A7D9-3033-FE1A-0D5EC1B842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09600" y="1384301"/>
            <a:ext cx="109728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</a:pPr>
            <a:r>
              <a:rPr lang="en-US" altLang="en-US" dirty="0">
                <a:latin typeface="Montserrat" pitchFamily="2" charset="77"/>
                <a:ea typeface="ＭＳ Ｐゴシック" panose="020B0600070205080204" pitchFamily="34" charset="-128"/>
              </a:rPr>
              <a:t>The slope in the Gulf of Aqaba has a unique long mesophotic reef zone.</a:t>
            </a:r>
          </a:p>
          <a:p>
            <a:pPr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</a:pPr>
            <a:r>
              <a:rPr lang="en-US" altLang="en-US" dirty="0">
                <a:latin typeface="Montserrat" pitchFamily="2" charset="77"/>
                <a:ea typeface="ＭＳ Ｐゴシック" panose="020B0600070205080204" pitchFamily="34" charset="-128"/>
              </a:rPr>
              <a:t>The ledges of micritic crusts are reminiscent of microbialites in regard to mineralogy but neither microscopic nor SEM images do resemble microbialites texture.</a:t>
            </a:r>
          </a:p>
          <a:p>
            <a:pPr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</a:pPr>
            <a:r>
              <a:rPr lang="en-US" altLang="en-US" dirty="0">
                <a:latin typeface="Montserrat" pitchFamily="2" charset="77"/>
                <a:ea typeface="ＭＳ Ｐゴシック" panose="020B0600070205080204" pitchFamily="34" charset="-128"/>
              </a:rPr>
              <a:t>The slope in the Gulf of Aqaba is reminiscent to the near-vertical walls off Chub Cay and the Belize Barrier Reef and the cemented slope in the TOTO.</a:t>
            </a:r>
            <a:endParaRPr lang="en-US" sz="2800" dirty="0">
              <a:solidFill>
                <a:schemeClr val="tx2">
                  <a:lumMod val="50000"/>
                </a:schemeClr>
              </a:solidFill>
              <a:latin typeface="Montserrat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</a:pPr>
            <a:endParaRPr lang="en-US" sz="2800" dirty="0">
              <a:solidFill>
                <a:schemeClr val="tx2">
                  <a:lumMod val="50000"/>
                </a:schemeClr>
              </a:solidFill>
              <a:latin typeface="Montserrat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</a:pPr>
            <a:endParaRPr lang="en-US" sz="2800" dirty="0">
              <a:solidFill>
                <a:schemeClr val="tx2">
                  <a:lumMod val="50000"/>
                </a:schemeClr>
              </a:solidFill>
              <a:latin typeface="Montserrat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</a:pPr>
            <a:endParaRPr lang="en-US" altLang="en-US" dirty="0">
              <a:latin typeface="Montserrat" pitchFamily="2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093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53241-12EF-015E-EBC3-DAA7C642B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Slopes in the Gulf of Aqaba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23992E-50D6-014A-14E6-DE287DC77E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2499" y="1292987"/>
            <a:ext cx="4075643" cy="45168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2C5B3F-5246-AA45-268C-5A03AE94C7D5}"/>
              </a:ext>
            </a:extLst>
          </p:cNvPr>
          <p:cNvSpPr txBox="1"/>
          <p:nvPr/>
        </p:nvSpPr>
        <p:spPr>
          <a:xfrm>
            <a:off x="609599" y="5916706"/>
            <a:ext cx="10960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Slope in a warm ocean, analogue to the Cretaceous oceans </a:t>
            </a:r>
          </a:p>
        </p:txBody>
      </p:sp>
      <p:pic>
        <p:nvPicPr>
          <p:cNvPr id="7" name="Picture 6" descr="A graph showing the temperature of a function of depth&#10;&#10;AI-generated content may be incorrect.">
            <a:extLst>
              <a:ext uri="{FF2B5EF4-FFF2-40B4-BE49-F238E27FC236}">
                <a16:creationId xmlns:a16="http://schemas.microsoft.com/office/drawing/2014/main" id="{999B5A44-1492-7E23-869F-DDD6104B9D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2" b="4153"/>
          <a:stretch/>
        </p:blipFill>
        <p:spPr bwMode="auto">
          <a:xfrm>
            <a:off x="5128118" y="1076045"/>
            <a:ext cx="6245143" cy="48342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EB073D2-1A8C-D8C7-ED53-1AEF02C1130E}"/>
              </a:ext>
            </a:extLst>
          </p:cNvPr>
          <p:cNvGrpSpPr/>
          <p:nvPr/>
        </p:nvGrpSpPr>
        <p:grpSpPr>
          <a:xfrm>
            <a:off x="9808349" y="105392"/>
            <a:ext cx="1761697" cy="935392"/>
            <a:chOff x="10024412" y="-12219"/>
            <a:chExt cx="1921434" cy="111570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6A13129-C33D-9912-DBF6-325488E2DDBB}"/>
                </a:ext>
              </a:extLst>
            </p:cNvPr>
            <p:cNvSpPr txBox="1"/>
            <p:nvPr/>
          </p:nvSpPr>
          <p:spPr>
            <a:xfrm>
              <a:off x="10024412" y="791447"/>
              <a:ext cx="1921434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/>
                <a:t>Barkyoumb</a:t>
              </a:r>
              <a:r>
                <a:rPr lang="en-US" sz="1100" dirty="0"/>
                <a:t> et al. 2025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EC0CC60-5EFE-F5D2-3815-143D968D4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-12219"/>
              <a:ext cx="1557988" cy="8176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468768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203A3-629D-2DAB-607C-84EDD24FE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200 m: Gulf of Aqaba</a:t>
            </a:r>
          </a:p>
        </p:txBody>
      </p:sp>
      <p:pic>
        <p:nvPicPr>
          <p:cNvPr id="6" name="image7.png">
            <a:extLst>
              <a:ext uri="{FF2B5EF4-FFF2-40B4-BE49-F238E27FC236}">
                <a16:creationId xmlns:a16="http://schemas.microsoft.com/office/drawing/2014/main" id="{CFC840F3-2699-EAC5-90FF-F5F8C4FC95DF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096000" y="1035393"/>
            <a:ext cx="4426522" cy="5752414"/>
          </a:xfrm>
          <a:prstGeom prst="rect">
            <a:avLst/>
          </a:prstGeom>
          <a:ln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4CE28A-5D17-9904-B7F4-B884FEC44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3000"/>
                    </a14:imgEffect>
                  </a14:imgLayer>
                </a14:imgProps>
              </a:ext>
            </a:extLst>
          </a:blip>
          <a:srcRect t="29473"/>
          <a:stretch/>
        </p:blipFill>
        <p:spPr>
          <a:xfrm>
            <a:off x="643330" y="2502803"/>
            <a:ext cx="4525087" cy="201173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4283B0-7F9C-D1BA-E9E5-42D03F1A6518}"/>
              </a:ext>
            </a:extLst>
          </p:cNvPr>
          <p:cNvCxnSpPr>
            <a:cxnSpLocks/>
          </p:cNvCxnSpPr>
          <p:nvPr/>
        </p:nvCxnSpPr>
        <p:spPr>
          <a:xfrm>
            <a:off x="5308600" y="1841500"/>
            <a:ext cx="3733800" cy="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deep sea diver exploring the coral reef&#10;&#10;AI-generated content may be incorrect.">
            <a:extLst>
              <a:ext uri="{FF2B5EF4-FFF2-40B4-BE49-F238E27FC236}">
                <a16:creationId xmlns:a16="http://schemas.microsoft.com/office/drawing/2014/main" id="{724F5843-4236-056C-C6D9-CE9297D79B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rcRect l="34891" t="40756" r="1616" b="8320"/>
          <a:stretch/>
        </p:blipFill>
        <p:spPr>
          <a:xfrm>
            <a:off x="598970" y="4553715"/>
            <a:ext cx="4554020" cy="210426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5692045-B0A1-B107-0B78-E60CCB34AC9D}"/>
              </a:ext>
            </a:extLst>
          </p:cNvPr>
          <p:cNvCxnSpPr>
            <a:cxnSpLocks/>
          </p:cNvCxnSpPr>
          <p:nvPr/>
        </p:nvCxnSpPr>
        <p:spPr>
          <a:xfrm>
            <a:off x="5308599" y="5029200"/>
            <a:ext cx="1905000" cy="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oogle Shape;147;p1" descr="A coral reef in the water&#10;&#10;AI-generated content may be incorrect.">
            <a:extLst>
              <a:ext uri="{FF2B5EF4-FFF2-40B4-BE49-F238E27FC236}">
                <a16:creationId xmlns:a16="http://schemas.microsoft.com/office/drawing/2014/main" id="{D1221BD7-60F0-1655-70E4-56BE02169E48}"/>
              </a:ext>
            </a:extLst>
          </p:cNvPr>
          <p:cNvPicPr preferRelativeResize="0">
            <a:picLocks noGrp="1"/>
          </p:cNvPicPr>
          <p:nvPr>
            <p:ph sz="quarter" idx="4"/>
          </p:nvPr>
        </p:nvPicPr>
        <p:blipFill rotWithShape="1">
          <a:blip r:embed="rId8">
            <a:alphaModFix/>
          </a:blip>
          <a:srcRect t="7800" b="27192"/>
          <a:stretch/>
        </p:blipFill>
        <p:spPr>
          <a:xfrm>
            <a:off x="658759" y="949666"/>
            <a:ext cx="4494231" cy="1545483"/>
          </a:xfrm>
          <a:prstGeom prst="rect">
            <a:avLst/>
          </a:prstGeom>
          <a:noFill/>
          <a:ln w="28575" cap="flat" cmpd="sng">
            <a:solidFill>
              <a:srgbClr val="562709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BA7B46A-8270-9011-2AD3-1D162A223631}"/>
              </a:ext>
            </a:extLst>
          </p:cNvPr>
          <p:cNvGrpSpPr/>
          <p:nvPr/>
        </p:nvGrpSpPr>
        <p:grpSpPr>
          <a:xfrm>
            <a:off x="9703835" y="100001"/>
            <a:ext cx="1761697" cy="935392"/>
            <a:chOff x="10024412" y="-12219"/>
            <a:chExt cx="1921434" cy="111570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BA68739-FD85-9D83-5C11-D4E3A7666E4D}"/>
                </a:ext>
              </a:extLst>
            </p:cNvPr>
            <p:cNvSpPr txBox="1"/>
            <p:nvPr/>
          </p:nvSpPr>
          <p:spPr>
            <a:xfrm>
              <a:off x="10024412" y="791447"/>
              <a:ext cx="1921434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/>
                <a:t>Barkyoumb</a:t>
              </a:r>
              <a:r>
                <a:rPr lang="en-US" sz="1100" dirty="0"/>
                <a:t> et al. 2025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D16B4E-3D0C-F086-5D4E-85AD4B495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-12219"/>
              <a:ext cx="1557988" cy="8176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007410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FA8D3-D4B3-F172-7591-16F35FBB2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  <a:latin typeface="Helvetica" pitchFamily="2" charset="0"/>
              </a:rPr>
              <a:t>Foraminiferal-algal nodules (FAN)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01AA86-A252-D228-D793-15E638769FAC}"/>
              </a:ext>
            </a:extLst>
          </p:cNvPr>
          <p:cNvSpPr txBox="1"/>
          <p:nvPr/>
        </p:nvSpPr>
        <p:spPr>
          <a:xfrm>
            <a:off x="7730707" y="3834970"/>
            <a:ext cx="372469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Helvetica" pitchFamily="2" charset="0"/>
              </a:rPr>
              <a:t>Half of the FAN NTN0035-17A after the cutting. The evident nucleus is recognizable at the core. The layering structure is evident around the core. Radiocarbon dating as years BP are reported Scale bar = 1 cm.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FFAE30-8C9E-F9E7-85D3-D12F2561C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81" y="968501"/>
            <a:ext cx="3333788" cy="5654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E8CE9D-41F0-2355-F0D4-059DC42F51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3562" r="56764"/>
          <a:stretch/>
        </p:blipFill>
        <p:spPr>
          <a:xfrm>
            <a:off x="4267404" y="3708400"/>
            <a:ext cx="3360468" cy="29142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B737FD-9C06-9D8A-82D8-8451FCAE5EF0}"/>
              </a:ext>
            </a:extLst>
          </p:cNvPr>
          <p:cNvSpPr txBox="1"/>
          <p:nvPr/>
        </p:nvSpPr>
        <p:spPr>
          <a:xfrm>
            <a:off x="965200" y="2831670"/>
            <a:ext cx="109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/>
                <a:latin typeface="Helvetica" pitchFamily="2" charset="0"/>
              </a:rPr>
              <a:t>140 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5BCFC5-A4B4-20FE-37AB-B9D21B455497}"/>
              </a:ext>
            </a:extLst>
          </p:cNvPr>
          <p:cNvSpPr txBox="1"/>
          <p:nvPr/>
        </p:nvSpPr>
        <p:spPr>
          <a:xfrm>
            <a:off x="965200" y="990170"/>
            <a:ext cx="109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/>
                <a:latin typeface="Helvetica" pitchFamily="2" charset="0"/>
              </a:rPr>
              <a:t>94 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3662E8-C529-1F23-23C7-29F6B20AD3FC}"/>
              </a:ext>
            </a:extLst>
          </p:cNvPr>
          <p:cNvSpPr txBox="1"/>
          <p:nvPr/>
        </p:nvSpPr>
        <p:spPr>
          <a:xfrm>
            <a:off x="965200" y="4787470"/>
            <a:ext cx="109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/>
                <a:latin typeface="Helvetica" pitchFamily="2" charset="0"/>
              </a:rPr>
              <a:t>425 m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5E3C0E-5CDE-8EB3-4209-99185F921065}"/>
              </a:ext>
            </a:extLst>
          </p:cNvPr>
          <p:cNvGrpSpPr/>
          <p:nvPr/>
        </p:nvGrpSpPr>
        <p:grpSpPr>
          <a:xfrm>
            <a:off x="10112800" y="219659"/>
            <a:ext cx="1761697" cy="935392"/>
            <a:chOff x="10024412" y="-12219"/>
            <a:chExt cx="1921434" cy="111570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322343-33FE-5E01-3A06-DE63907FA90A}"/>
                </a:ext>
              </a:extLst>
            </p:cNvPr>
            <p:cNvSpPr txBox="1"/>
            <p:nvPr/>
          </p:nvSpPr>
          <p:spPr>
            <a:xfrm>
              <a:off x="10024412" y="791447"/>
              <a:ext cx="1921434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/>
                <a:t>Barkyoumb</a:t>
              </a:r>
              <a:r>
                <a:rPr lang="en-US" sz="1100" dirty="0"/>
                <a:t> et al. 2025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C318917-A9FF-0864-0242-92B132BB9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-12219"/>
              <a:ext cx="1557988" cy="8176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DA2E528-64BE-C709-7F5B-78B04F00014B}"/>
              </a:ext>
            </a:extLst>
          </p:cNvPr>
          <p:cNvSpPr txBox="1"/>
          <p:nvPr/>
        </p:nvSpPr>
        <p:spPr>
          <a:xfrm>
            <a:off x="7900416" y="6047232"/>
            <a:ext cx="321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Bracchi et al.,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1500EF-F997-7E25-3C16-3847F28724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8988" y="1283073"/>
            <a:ext cx="7772400" cy="173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90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EB90E-CE27-22D6-D730-F8B92361E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D3FC6-208D-19A2-E81A-0490DB33D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85234-8C5D-0D36-6347-A668043DF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5156200"/>
          </a:xfrm>
        </p:spPr>
        <p:txBody>
          <a:bodyPr/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562709"/>
              </a:buClr>
              <a:buSzPts val="2400"/>
              <a:buFont typeface="Arial"/>
              <a:buChar char="•"/>
            </a:pPr>
            <a:r>
              <a:rPr lang="en-US" sz="2800" b="0" i="0" u="none" strike="noStrike" dirty="0">
                <a:solidFill>
                  <a:srgbClr val="562709"/>
                </a:solidFill>
                <a:latin typeface="Lexend"/>
                <a:ea typeface="Lexend"/>
                <a:cs typeface="Lexend"/>
                <a:sym typeface="Lexend"/>
              </a:rPr>
              <a:t>Remotely Operated Vehicles (ROVs) as well as human-occupied submersibles were used to collect samples of the slope at a variety of depths, ranging from 30 to 700 meters water dept</a:t>
            </a:r>
            <a:r>
              <a:rPr lang="en-US" sz="2000" b="0" i="0" u="none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</a:t>
            </a:r>
            <a:endParaRPr lang="en-US" dirty="0"/>
          </a:p>
          <a:p>
            <a:pPr marL="3429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lang="en-US" sz="900" dirty="0">
              <a:solidFill>
                <a:srgbClr val="562709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562709"/>
              </a:buClr>
              <a:buSzPts val="2400"/>
              <a:buFont typeface="Arial"/>
              <a:buChar char="•"/>
            </a:pPr>
            <a:r>
              <a:rPr lang="en-US" sz="2800" dirty="0">
                <a:solidFill>
                  <a:srgbClr val="562709"/>
                </a:solidFill>
                <a:latin typeface="Lexend"/>
                <a:ea typeface="Lexend"/>
                <a:cs typeface="Lexend"/>
                <a:sym typeface="Lexend"/>
              </a:rPr>
              <a:t>32 slope samples were first organized &amp; classified, followed by cutting &amp; polishing of a subset of 14 samples for petrographic thin section analysis</a:t>
            </a:r>
            <a:endParaRPr lang="en-US" sz="900" dirty="0">
              <a:solidFill>
                <a:srgbClr val="562709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marR="0" lvl="0" indent="-2921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lang="en-US" sz="900" u="none" strike="noStrike" dirty="0">
              <a:solidFill>
                <a:srgbClr val="562709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562709"/>
              </a:buClr>
              <a:buSzPts val="2400"/>
              <a:buFont typeface="Arial"/>
              <a:buChar char="•"/>
            </a:pPr>
            <a:r>
              <a:rPr lang="en-US" sz="2800" u="none" strike="noStrike" dirty="0">
                <a:solidFill>
                  <a:srgbClr val="562709"/>
                </a:solidFill>
                <a:latin typeface="Lexend"/>
                <a:ea typeface="Lexend"/>
                <a:cs typeface="Lexend"/>
                <a:sym typeface="Lexend"/>
              </a:rPr>
              <a:t>Stable isotope analysis of oxygen &amp; carbon was </a:t>
            </a:r>
            <a:r>
              <a:rPr lang="en-US" dirty="0">
                <a:solidFill>
                  <a:srgbClr val="562709"/>
                </a:solidFill>
                <a:latin typeface="Lexend"/>
                <a:ea typeface="Lexend"/>
                <a:cs typeface="Lexend"/>
                <a:sym typeface="Lexend"/>
              </a:rPr>
              <a:t>by done by Peter Swart</a:t>
            </a:r>
            <a:endParaRPr lang="en-US" dirty="0"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en-US" sz="900" dirty="0">
              <a:solidFill>
                <a:srgbClr val="562709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562709"/>
              </a:buClr>
              <a:buSzPts val="2400"/>
              <a:buFont typeface="Arial"/>
              <a:buChar char="•"/>
            </a:pPr>
            <a:r>
              <a:rPr lang="en-US" sz="2800" u="none" strike="noStrike" dirty="0">
                <a:solidFill>
                  <a:srgbClr val="562709"/>
                </a:solidFill>
                <a:latin typeface="Lexend"/>
                <a:ea typeface="Lexend"/>
                <a:cs typeface="Lexend"/>
                <a:sym typeface="Lexend"/>
              </a:rPr>
              <a:t>X-ray Diffraction (XRD) analysis was done by Oklahoma State (Mike Grammer) 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FC209DF-A465-0602-24BF-19BEDCB07CF9}"/>
              </a:ext>
            </a:extLst>
          </p:cNvPr>
          <p:cNvGrpSpPr/>
          <p:nvPr/>
        </p:nvGrpSpPr>
        <p:grpSpPr>
          <a:xfrm>
            <a:off x="9985800" y="120296"/>
            <a:ext cx="1761697" cy="935392"/>
            <a:chOff x="10024412" y="-12219"/>
            <a:chExt cx="1921434" cy="111570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6995F1-5E4F-9438-588C-C44585040617}"/>
                </a:ext>
              </a:extLst>
            </p:cNvPr>
            <p:cNvSpPr txBox="1"/>
            <p:nvPr/>
          </p:nvSpPr>
          <p:spPr>
            <a:xfrm>
              <a:off x="10024412" y="791447"/>
              <a:ext cx="1921434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/>
                <a:t>Barkyoumb</a:t>
              </a:r>
              <a:r>
                <a:rPr lang="en-US" sz="1100" dirty="0"/>
                <a:t> et al. 2025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D1C308F-2021-8ADF-C24A-9262E27F5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-12219"/>
              <a:ext cx="1557988" cy="8176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016709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8AB5C-BCAF-4E94-CCE4-D661C5F20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F14D7-5A9A-4A11-3B28-3E0FA3FE2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 of the slope</a:t>
            </a:r>
          </a:p>
        </p:txBody>
      </p:sp>
      <p:pic>
        <p:nvPicPr>
          <p:cNvPr id="4" name="image9.png">
            <a:extLst>
              <a:ext uri="{FF2B5EF4-FFF2-40B4-BE49-F238E27FC236}">
                <a16:creationId xmlns:a16="http://schemas.microsoft.com/office/drawing/2014/main" id="{65FF6FF8-0E82-E173-6B92-0999A73B3828}"/>
              </a:ext>
            </a:extLst>
          </p:cNvPr>
          <p:cNvPicPr/>
          <p:nvPr/>
        </p:nvPicPr>
        <p:blipFill>
          <a:blip r:embed="rId3"/>
          <a:srcRect b="7359"/>
          <a:stretch/>
        </p:blipFill>
        <p:spPr>
          <a:xfrm>
            <a:off x="830781" y="1340494"/>
            <a:ext cx="10108521" cy="4996806"/>
          </a:xfrm>
          <a:prstGeom prst="rect">
            <a:avLst/>
          </a:prstGeom>
          <a:ln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F38CF53-CF7B-3746-6741-BCC4F8E6797E}"/>
              </a:ext>
            </a:extLst>
          </p:cNvPr>
          <p:cNvGrpSpPr/>
          <p:nvPr/>
        </p:nvGrpSpPr>
        <p:grpSpPr>
          <a:xfrm>
            <a:off x="10265200" y="130426"/>
            <a:ext cx="1761697" cy="935392"/>
            <a:chOff x="10024412" y="-12219"/>
            <a:chExt cx="1921434" cy="11157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AFBC86-36DC-B45E-2AE6-5FE26CF65887}"/>
                </a:ext>
              </a:extLst>
            </p:cNvPr>
            <p:cNvSpPr txBox="1"/>
            <p:nvPr/>
          </p:nvSpPr>
          <p:spPr>
            <a:xfrm>
              <a:off x="10024412" y="791447"/>
              <a:ext cx="1921434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/>
                <a:t>Barkyoumb</a:t>
              </a:r>
              <a:r>
                <a:rPr lang="en-US" sz="1100" dirty="0"/>
                <a:t> et al. 2025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5789D68-7CEE-F378-117F-DC2A13E1E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-12219"/>
              <a:ext cx="1557988" cy="8176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200955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5649D-8E42-DBBF-A0D6-A9E43A03D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281" y="273494"/>
            <a:ext cx="10530437" cy="498598"/>
          </a:xfrm>
        </p:spPr>
        <p:txBody>
          <a:bodyPr/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Lexend Medium"/>
                <a:ea typeface="Lexend Medium"/>
                <a:cs typeface="Lexend Medium"/>
                <a:sym typeface="Lexend Medium"/>
              </a:rPr>
              <a:t>Encrusted Baffle/</a:t>
            </a:r>
            <a:r>
              <a:rPr lang="en-US" sz="3600" dirty="0" err="1">
                <a:latin typeface="Lexend Medium"/>
                <a:ea typeface="Lexend Medium"/>
                <a:cs typeface="Lexend Medium"/>
                <a:sym typeface="Lexend Medium"/>
              </a:rPr>
              <a:t>Bindstones</a:t>
            </a:r>
            <a:r>
              <a:rPr lang="en-US" sz="3600" dirty="0">
                <a:latin typeface="Lexend Medium"/>
                <a:ea typeface="Lexend Medium"/>
                <a:cs typeface="Lexend Medium"/>
                <a:sym typeface="Lexend Medium"/>
              </a:rPr>
              <a:t> (30-150 m)</a:t>
            </a:r>
            <a:endParaRPr lang="en-US" dirty="0"/>
          </a:p>
        </p:txBody>
      </p:sp>
      <p:pic>
        <p:nvPicPr>
          <p:cNvPr id="5" name="Picture 4" descr="A rock with a white background&#10;&#10;AI-generated content may be incorrect.">
            <a:extLst>
              <a:ext uri="{FF2B5EF4-FFF2-40B4-BE49-F238E27FC236}">
                <a16:creationId xmlns:a16="http://schemas.microsoft.com/office/drawing/2014/main" id="{624EE711-044D-6FAD-095B-A6D2DECA1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568" y="1056066"/>
            <a:ext cx="6114627" cy="3987800"/>
          </a:xfrm>
          <a:prstGeom prst="rect">
            <a:avLst/>
          </a:prstGeom>
        </p:spPr>
      </p:pic>
      <p:pic>
        <p:nvPicPr>
          <p:cNvPr id="7" name="Picture 6" descr="A close up of a microscope&#10;&#10;AI-generated content may be incorrect.">
            <a:extLst>
              <a:ext uri="{FF2B5EF4-FFF2-40B4-BE49-F238E27FC236}">
                <a16:creationId xmlns:a16="http://schemas.microsoft.com/office/drawing/2014/main" id="{FD5A882F-92B5-7F91-F781-392AA6CCCE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5222" y="1056066"/>
            <a:ext cx="5118100" cy="398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3922B3-FB54-135E-6796-4DED95587362}"/>
              </a:ext>
            </a:extLst>
          </p:cNvPr>
          <p:cNvSpPr txBox="1"/>
          <p:nvPr/>
        </p:nvSpPr>
        <p:spPr>
          <a:xfrm>
            <a:off x="498829" y="5043866"/>
            <a:ext cx="111943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562709"/>
              </a:buClr>
              <a:buSzPts val="2400"/>
            </a:pPr>
            <a:r>
              <a:rPr lang="en-US" sz="2000" dirty="0">
                <a:solidFill>
                  <a:srgbClr val="562709"/>
                </a:solidFill>
                <a:latin typeface="Lexend"/>
                <a:ea typeface="Lexend"/>
                <a:cs typeface="Lexend"/>
                <a:sym typeface="Lexend"/>
              </a:rPr>
              <a:t>Present in both the photic &amp; mesophotic zones and encompasses both coralline bio-architects as well as Foraminiferal-Algal Nodules (FANs)</a:t>
            </a:r>
            <a:endParaRPr lang="en-US" sz="2000" dirty="0"/>
          </a:p>
          <a:p>
            <a:pPr marL="6985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sz="2000" dirty="0">
              <a:solidFill>
                <a:srgbClr val="562709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562709"/>
              </a:buClr>
              <a:buSzPts val="2400"/>
            </a:pPr>
            <a:r>
              <a:rPr lang="en-US" sz="2000" dirty="0">
                <a:solidFill>
                  <a:srgbClr val="562709"/>
                </a:solidFill>
                <a:latin typeface="Lexend"/>
                <a:ea typeface="Lexend"/>
                <a:cs typeface="Lexend"/>
                <a:sym typeface="Lexend"/>
              </a:rPr>
              <a:t>Exterior of samples are &gt;50% encrusted by a diverse suite of organism (crustose coralline algae, zooxanthellate </a:t>
            </a:r>
            <a:r>
              <a:rPr lang="en-US" sz="2000" dirty="0" err="1">
                <a:solidFill>
                  <a:srgbClr val="562709"/>
                </a:solidFill>
                <a:latin typeface="Lexend"/>
                <a:ea typeface="Lexend"/>
                <a:cs typeface="Lexend"/>
                <a:sym typeface="Lexend"/>
              </a:rPr>
              <a:t>Scleractinian</a:t>
            </a:r>
            <a:r>
              <a:rPr lang="en-US" sz="2000" dirty="0">
                <a:solidFill>
                  <a:srgbClr val="562709"/>
                </a:solidFill>
                <a:latin typeface="Lexend"/>
                <a:ea typeface="Lexend"/>
                <a:cs typeface="Lexend"/>
                <a:sym typeface="Lexend"/>
              </a:rPr>
              <a:t> corals, foraminifera, sponges, &amp; bryozoans) </a:t>
            </a:r>
            <a:endParaRPr lang="en-US" sz="2000" dirty="0"/>
          </a:p>
          <a:p>
            <a:pPr marL="6985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sz="2000" dirty="0">
              <a:solidFill>
                <a:srgbClr val="56270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B66A2F-F39F-C4BF-6EC6-B4C70F63B72B}"/>
              </a:ext>
            </a:extLst>
          </p:cNvPr>
          <p:cNvGrpSpPr/>
          <p:nvPr/>
        </p:nvGrpSpPr>
        <p:grpSpPr>
          <a:xfrm>
            <a:off x="9931473" y="120674"/>
            <a:ext cx="1761697" cy="935392"/>
            <a:chOff x="10024412" y="-12219"/>
            <a:chExt cx="1921434" cy="11157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48FF935-62B7-3B96-6AFC-E9007C24402A}"/>
                </a:ext>
              </a:extLst>
            </p:cNvPr>
            <p:cNvSpPr txBox="1"/>
            <p:nvPr/>
          </p:nvSpPr>
          <p:spPr>
            <a:xfrm>
              <a:off x="10024412" y="791447"/>
              <a:ext cx="1921434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/>
                <a:t>Barkyoumb</a:t>
              </a:r>
              <a:r>
                <a:rPr lang="en-US" sz="1100" dirty="0"/>
                <a:t> et al. 2025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5582AD1-7E37-C587-AB3F-B436B0A18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-12219"/>
              <a:ext cx="1557988" cy="8176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652679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rock&#10;&#10;AI-generated content may be incorrect.">
            <a:extLst>
              <a:ext uri="{FF2B5EF4-FFF2-40B4-BE49-F238E27FC236}">
                <a16:creationId xmlns:a16="http://schemas.microsoft.com/office/drawing/2014/main" id="{8D4A69E3-CFDB-7F89-6D1F-56758C84A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033" y="1076660"/>
            <a:ext cx="5793480" cy="3775159"/>
          </a:xfrm>
          <a:prstGeom prst="rect">
            <a:avLst/>
          </a:prstGeom>
        </p:spPr>
      </p:pic>
      <p:pic>
        <p:nvPicPr>
          <p:cNvPr id="6" name="Picture 5" descr="A close up of a microscope&#10;&#10;AI-generated content may be incorrect.">
            <a:extLst>
              <a:ext uri="{FF2B5EF4-FFF2-40B4-BE49-F238E27FC236}">
                <a16:creationId xmlns:a16="http://schemas.microsoft.com/office/drawing/2014/main" id="{AB1745BA-939C-0A63-BCD3-D3F19F8837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3865" y="1076661"/>
            <a:ext cx="5350396" cy="358507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58838A0-FACB-97C5-9EAF-A40FCA070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Lexend Medium"/>
                <a:ea typeface="Lexend Medium"/>
                <a:cs typeface="Lexend Medium"/>
                <a:sym typeface="Lexend Medium"/>
              </a:rPr>
              <a:t>Mesophotic Coral </a:t>
            </a:r>
            <a:r>
              <a:rPr lang="en-US" sz="3600" dirty="0" err="1">
                <a:latin typeface="Lexend Medium"/>
                <a:ea typeface="Lexend Medium"/>
                <a:cs typeface="Lexend Medium"/>
                <a:sym typeface="Lexend Medium"/>
              </a:rPr>
              <a:t>Framestones</a:t>
            </a:r>
            <a:r>
              <a:rPr lang="en-US" sz="3600" dirty="0">
                <a:latin typeface="Lexend Medium"/>
                <a:ea typeface="Lexend Medium"/>
                <a:cs typeface="Lexend Medium"/>
                <a:sym typeface="Lexend Medium"/>
              </a:rPr>
              <a:t> (93-396 m)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C48F3B-5E84-F09A-336B-1B574074D5ED}"/>
              </a:ext>
            </a:extLst>
          </p:cNvPr>
          <p:cNvSpPr txBox="1"/>
          <p:nvPr/>
        </p:nvSpPr>
        <p:spPr>
          <a:xfrm>
            <a:off x="256033" y="4851819"/>
            <a:ext cx="113882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u="sng" dirty="0">
              <a:solidFill>
                <a:srgbClr val="562709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562709"/>
              </a:buClr>
              <a:buSzPts val="2400"/>
              <a:buFont typeface="Arial"/>
              <a:buChar char="•"/>
            </a:pPr>
            <a:r>
              <a:rPr lang="en-US" sz="2000" dirty="0" err="1">
                <a:solidFill>
                  <a:srgbClr val="562709"/>
                </a:solidFill>
                <a:latin typeface="Lexend"/>
                <a:ea typeface="Lexend"/>
                <a:cs typeface="Lexend"/>
                <a:sym typeface="Lexend"/>
              </a:rPr>
              <a:t>Azooxanthelic</a:t>
            </a:r>
            <a:r>
              <a:rPr lang="en-US" sz="2000" dirty="0">
                <a:solidFill>
                  <a:srgbClr val="562709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000" dirty="0" err="1">
                <a:solidFill>
                  <a:srgbClr val="562709"/>
                </a:solidFill>
                <a:latin typeface="Lexend"/>
                <a:ea typeface="Lexend"/>
                <a:cs typeface="Lexend"/>
                <a:sym typeface="Lexend"/>
              </a:rPr>
              <a:t>Scleractinian</a:t>
            </a:r>
            <a:r>
              <a:rPr lang="en-US" sz="2000" dirty="0">
                <a:solidFill>
                  <a:srgbClr val="562709"/>
                </a:solidFill>
                <a:latin typeface="Lexend"/>
                <a:ea typeface="Lexend"/>
                <a:cs typeface="Lexend"/>
                <a:sym typeface="Lexend"/>
              </a:rPr>
              <a:t> corals (</a:t>
            </a:r>
            <a:r>
              <a:rPr lang="en-US" sz="2000" b="0" i="1" dirty="0" err="1">
                <a:solidFill>
                  <a:srgbClr val="562709"/>
                </a:solidFill>
                <a:latin typeface="Lexend"/>
                <a:ea typeface="Lexend"/>
                <a:cs typeface="Lexend"/>
                <a:sym typeface="Lexend"/>
              </a:rPr>
              <a:t>Madracis</a:t>
            </a:r>
            <a:r>
              <a:rPr lang="en-US" sz="2000" b="0" i="1" dirty="0">
                <a:solidFill>
                  <a:srgbClr val="562709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000" b="0" i="1" dirty="0" err="1">
                <a:solidFill>
                  <a:srgbClr val="562709"/>
                </a:solidFill>
                <a:latin typeface="Lexend"/>
                <a:ea typeface="Lexend"/>
                <a:cs typeface="Lexend"/>
                <a:sym typeface="Lexend"/>
              </a:rPr>
              <a:t>interjecta</a:t>
            </a:r>
            <a:r>
              <a:rPr lang="en-US" sz="2000" b="0" i="0" dirty="0">
                <a:solidFill>
                  <a:srgbClr val="562709"/>
                </a:solidFill>
                <a:latin typeface="Lexend"/>
                <a:ea typeface="Lexend"/>
                <a:cs typeface="Lexend"/>
                <a:sym typeface="Lexend"/>
              </a:rPr>
              <a:t>, </a:t>
            </a:r>
            <a:r>
              <a:rPr lang="en-US" sz="2000" b="0" i="1" dirty="0" err="1">
                <a:solidFill>
                  <a:srgbClr val="562709"/>
                </a:solidFill>
                <a:latin typeface="Lexend"/>
                <a:ea typeface="Lexend"/>
                <a:cs typeface="Lexend"/>
                <a:sym typeface="Lexend"/>
              </a:rPr>
              <a:t>Dendrophyllia</a:t>
            </a:r>
            <a:r>
              <a:rPr lang="en-US" sz="2000" b="0" i="1" dirty="0">
                <a:solidFill>
                  <a:srgbClr val="562709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000" b="0" i="1" dirty="0" err="1">
                <a:solidFill>
                  <a:srgbClr val="562709"/>
                </a:solidFill>
                <a:latin typeface="Lexend"/>
                <a:ea typeface="Lexend"/>
                <a:cs typeface="Lexend"/>
                <a:sym typeface="Lexend"/>
              </a:rPr>
              <a:t>minuscula</a:t>
            </a:r>
            <a:r>
              <a:rPr lang="en-US" sz="2000" b="0" i="0" dirty="0">
                <a:solidFill>
                  <a:srgbClr val="562709"/>
                </a:solidFill>
                <a:latin typeface="Lexend"/>
                <a:ea typeface="Lexend"/>
                <a:cs typeface="Lexend"/>
                <a:sym typeface="Lexend"/>
              </a:rPr>
              <a:t>, and </a:t>
            </a:r>
            <a:r>
              <a:rPr lang="en-US" sz="2000" b="0" i="1" dirty="0" err="1">
                <a:solidFill>
                  <a:srgbClr val="562709"/>
                </a:solidFill>
                <a:latin typeface="Lexend"/>
                <a:ea typeface="Lexend"/>
                <a:cs typeface="Lexend"/>
                <a:sym typeface="Lexend"/>
              </a:rPr>
              <a:t>Rhizopsammia</a:t>
            </a:r>
            <a:r>
              <a:rPr lang="en-US" sz="2000" b="0" i="1" dirty="0">
                <a:solidFill>
                  <a:srgbClr val="562709"/>
                </a:solidFill>
                <a:latin typeface="Lexend"/>
                <a:ea typeface="Lexend"/>
                <a:cs typeface="Lexend"/>
                <a:sym typeface="Lexend"/>
              </a:rPr>
              <a:t> compacta)</a:t>
            </a:r>
            <a:r>
              <a:rPr lang="en-US" sz="2000" dirty="0">
                <a:solidFill>
                  <a:srgbClr val="562709"/>
                </a:solidFill>
                <a:latin typeface="Lexend"/>
                <a:ea typeface="Lexend"/>
                <a:cs typeface="Lexend"/>
                <a:sym typeface="Lexend"/>
              </a:rPr>
              <a:t> provide an initial framework </a:t>
            </a:r>
            <a:endParaRPr lang="en-US" sz="2000" dirty="0"/>
          </a:p>
          <a:p>
            <a:pPr marL="3429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lang="en-US" sz="2000" dirty="0">
              <a:solidFill>
                <a:srgbClr val="562709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562709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rgbClr val="562709"/>
                </a:solidFill>
                <a:latin typeface="Lexend"/>
                <a:ea typeface="Lexend"/>
                <a:cs typeface="Lexend"/>
                <a:sym typeface="Lexend"/>
              </a:rPr>
              <a:t>Extensive microbial and acicular cementation visible in thin section, baffling of sediment &amp; diagenesis leads to accretionary growth around initial framework</a:t>
            </a:r>
            <a:endParaRPr lang="en-US" sz="200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562709"/>
              </a:buClr>
              <a:buSzPts val="2400"/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2355B-4D8E-692E-6CE2-BB4C073C044D}"/>
              </a:ext>
            </a:extLst>
          </p:cNvPr>
          <p:cNvGrpSpPr/>
          <p:nvPr/>
        </p:nvGrpSpPr>
        <p:grpSpPr>
          <a:xfrm>
            <a:off x="10174270" y="141268"/>
            <a:ext cx="1761697" cy="935392"/>
            <a:chOff x="10024412" y="-12219"/>
            <a:chExt cx="1921434" cy="111570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266262-A63C-567B-0839-13D475CC8949}"/>
                </a:ext>
              </a:extLst>
            </p:cNvPr>
            <p:cNvSpPr txBox="1"/>
            <p:nvPr/>
          </p:nvSpPr>
          <p:spPr>
            <a:xfrm>
              <a:off x="10024412" y="791447"/>
              <a:ext cx="1921434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/>
                <a:t>Barkyoumb</a:t>
              </a:r>
              <a:r>
                <a:rPr lang="en-US" sz="1100" dirty="0"/>
                <a:t> et al. 2025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AC64ADF-6AEF-5E0D-E783-EC57A539B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-12219"/>
              <a:ext cx="1557988" cy="8176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4279066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870E22CEF3734CA2AB17CF8CF571C9" ma:contentTypeVersion="20" ma:contentTypeDescription="Create a new document." ma:contentTypeScope="" ma:versionID="ae298a618a4f753ec79a38347f79484b">
  <xsd:schema xmlns:xsd="http://www.w3.org/2001/XMLSchema" xmlns:xs="http://www.w3.org/2001/XMLSchema" xmlns:p="http://schemas.microsoft.com/office/2006/metadata/properties" xmlns:ns2="1e5da3b9-1751-4b4a-93f4-7e0cef448b14" xmlns:ns3="2c7b8d70-2cb9-42ed-a36a-9e3315ec181e" targetNamespace="http://schemas.microsoft.com/office/2006/metadata/properties" ma:root="true" ma:fieldsID="d06b1673a5d4b1891d7a9602c70328fe" ns2:_="" ns3:_="">
    <xsd:import namespace="1e5da3b9-1751-4b4a-93f4-7e0cef448b14"/>
    <xsd:import namespace="2c7b8d70-2cb9-42ed-a36a-9e3315ec181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5da3b9-1751-4b4a-93f4-7e0cef448b14" elementFormDefault="qualified">
    <xsd:import namespace="http://schemas.microsoft.com/office/2006/documentManagement/types"/>
    <xsd:import namespace="http://schemas.microsoft.com/office/infopath/2007/PartnerControls"/>
    <xsd:element name="Description0" ma:index="6" nillable="true" ma:displayName="Description" ma:internalName="Description0" ma:readOnly="false">
      <xsd:simpleType>
        <xsd:restriction base="dms:Note">
          <xsd:maxLength value="255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ffb2afa-0461-4a25-b7e7-e28982f86d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7b8d70-2cb9-42ed-a36a-9e3315ec181e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8078818-1436-4741-a2d0-433705088af2}" ma:internalName="TaxCatchAll" ma:showField="CatchAllData" ma:web="2c7b8d70-2cb9-42ed-a36a-9e3315ec18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1e5da3b9-1751-4b4a-93f4-7e0cef448b14" xsi:nil="true"/>
    <TaxCatchAll xmlns="2c7b8d70-2cb9-42ed-a36a-9e3315ec181e" xsi:nil="true"/>
    <lcf76f155ced4ddcb4097134ff3c332f xmlns="1e5da3b9-1751-4b4a-93f4-7e0cef448b1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A149664-6BFB-4FE4-A00A-EA02949C06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80C51A-B781-4E1E-97E8-0D99207E56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5da3b9-1751-4b4a-93f4-7e0cef448b14"/>
    <ds:schemaRef ds:uri="2c7b8d70-2cb9-42ed-a36a-9e3315ec18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CDA15C-C10E-410C-B369-66B6CB45652B}">
  <ds:schemaRefs>
    <ds:schemaRef ds:uri="http://schemas.microsoft.com/office/2006/metadata/properties"/>
    <ds:schemaRef ds:uri="http://schemas.microsoft.com/office/infopath/2007/PartnerControls"/>
    <ds:schemaRef ds:uri="1e5da3b9-1751-4b4a-93f4-7e0cef448b14"/>
    <ds:schemaRef ds:uri="2c7b8d70-2cb9-42ed-a36a-9e3315ec181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4370</TotalTime>
  <Words>1109</Words>
  <Application>Microsoft Office PowerPoint</Application>
  <PresentationFormat>Widescreen</PresentationFormat>
  <Paragraphs>122</Paragraphs>
  <Slides>22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Gill Sans</vt:lpstr>
      <vt:lpstr>Helvetica</vt:lpstr>
      <vt:lpstr>Lexend</vt:lpstr>
      <vt:lpstr>Lexend Medium</vt:lpstr>
      <vt:lpstr>Montserrat</vt:lpstr>
      <vt:lpstr>Times New Roman</vt:lpstr>
      <vt:lpstr>Verdana</vt:lpstr>
      <vt:lpstr>Wingdings</vt:lpstr>
      <vt:lpstr>Office Theme</vt:lpstr>
      <vt:lpstr>PowerPoint Presentation</vt:lpstr>
      <vt:lpstr>Key Points</vt:lpstr>
      <vt:lpstr>Slopes in the Gulf of Aqaba</vt:lpstr>
      <vt:lpstr>Top 200 m: Gulf of Aqaba</vt:lpstr>
      <vt:lpstr>Foraminiferal-algal nodules (FAN)</vt:lpstr>
      <vt:lpstr>Methods</vt:lpstr>
      <vt:lpstr>Composition of the slope</vt:lpstr>
      <vt:lpstr>Encrusted Baffle/Bindstones (30-150 m)</vt:lpstr>
      <vt:lpstr>Mesophotic Coral Framestones (93-396 m)</vt:lpstr>
      <vt:lpstr>Micritic Skeletal Packstone (222-722 m)</vt:lpstr>
      <vt:lpstr>Micritic Foraminiferal Wackestones (313-597 m)</vt:lpstr>
      <vt:lpstr>Micritic cements covering coral frame</vt:lpstr>
      <vt:lpstr>Micritic and botryoidal cements </vt:lpstr>
      <vt:lpstr>Acicular cement splays</vt:lpstr>
      <vt:lpstr>Mineral composition</vt:lpstr>
      <vt:lpstr>SEM inspection of potential microbialite</vt:lpstr>
      <vt:lpstr>Stable isotope geochemistry</vt:lpstr>
      <vt:lpstr>Chub Cay Wall Bahamas</vt:lpstr>
      <vt:lpstr>Cemented slope is a transgressive deposit</vt:lpstr>
      <vt:lpstr>Microbial Binding: TOTO</vt:lpstr>
      <vt:lpstr>Botryoidal cements: TOTO Slope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Eberli, Gregor Paul</dc:creator>
  <cp:lastModifiedBy>Chakraborty, Morgan Indra</cp:lastModifiedBy>
  <cp:revision>117</cp:revision>
  <dcterms:created xsi:type="dcterms:W3CDTF">2020-08-26T02:27:05Z</dcterms:created>
  <dcterms:modified xsi:type="dcterms:W3CDTF">2025-10-13T17:42:07Z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0x01010036870E22CEF3734CA2AB17CF8CF571C9</vt:lpwstr>
  </property>
  <property fmtid="{D5CDD505-2E9C-101B-9397-08002B2CF9AE}" pid="3" name="Order">
    <vt:lpwstr>21746900.0000000</vt:lpwstr>
  </property>
  <property fmtid="{D5CDD505-2E9C-101B-9397-08002B2CF9AE}" pid="4" name="_ExtendedDescription">
    <vt:lpwstr/>
  </property>
  <property fmtid="{D5CDD505-2E9C-101B-9397-08002B2CF9AE}" pid="5" name="MediaServiceImageTags">
    <vt:lpwstr/>
  </property>
</Properties>
</file>