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95" r:id="rId3"/>
    <p:sldId id="276" r:id="rId4"/>
    <p:sldId id="301" r:id="rId5"/>
    <p:sldId id="259" r:id="rId6"/>
    <p:sldId id="275" r:id="rId7"/>
    <p:sldId id="299" r:id="rId8"/>
    <p:sldId id="280" r:id="rId9"/>
    <p:sldId id="274" r:id="rId10"/>
    <p:sldId id="302" r:id="rId11"/>
    <p:sldId id="279" r:id="rId12"/>
    <p:sldId id="262" r:id="rId13"/>
    <p:sldId id="300" r:id="rId14"/>
    <p:sldId id="282" r:id="rId15"/>
    <p:sldId id="260" r:id="rId16"/>
    <p:sldId id="305" r:id="rId17"/>
    <p:sldId id="298" r:id="rId18"/>
    <p:sldId id="277" r:id="rId19"/>
    <p:sldId id="271" r:id="rId20"/>
    <p:sldId id="30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506"/>
    <p:restoredTop sz="88618"/>
  </p:normalViewPr>
  <p:slideViewPr>
    <p:cSldViewPr snapToGrid="0">
      <p:cViewPr>
        <p:scale>
          <a:sx n="70" d="100"/>
          <a:sy n="70" d="100"/>
        </p:scale>
        <p:origin x="768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8F93F-04B6-C348-AD13-C3290CF605CA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1D46C-CF12-3C44-A0E2-C8F2ABCC7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62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1D46C-CF12-3C44-A0E2-C8F2ABCC77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02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core photos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1D46C-CF12-3C44-A0E2-C8F2ABCC77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31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acervulina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1D46C-CF12-3C44-A0E2-C8F2ABCC77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42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1D46C-CF12-3C44-A0E2-C8F2ABCC77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40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1D46C-CF12-3C44-A0E2-C8F2ABCC77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05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1D46C-CF12-3C44-A0E2-C8F2ABCC773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81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912AB-9716-B59D-ED2B-A2B81DD1B5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C5E693-54E1-2623-CF4A-EF971C1504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7A694-790C-4975-71E1-740643165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D0B9-04FD-EB45-B37D-6DB548226E43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59894-2333-CD5B-C0B3-A209302DF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7138C-71C4-BB52-77FF-B9702FFA0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3EEA6-5E6E-D544-A726-47B8CE8A9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98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0B37A-DE39-2DC1-C644-4ADCD2768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A2653F-D503-16DE-00DF-A7F7302A91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D6536-7C01-0FB8-9287-2C3C937A6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D0B9-04FD-EB45-B37D-6DB548226E43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3F977-8049-53F4-4CCA-E33C573B9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6077E-A430-A692-53DF-0381C30FC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3EEA6-5E6E-D544-A726-47B8CE8A9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26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AD843C-8A67-0FAB-A723-7439DD96F7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1C92EA-B8B9-D9C8-A9FC-5535ABF716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BC907-C059-4B14-AB27-32C79980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D0B9-04FD-EB45-B37D-6DB548226E43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D0715-4646-CA68-23F7-8C007ABFE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BEE3C-666E-AC06-B744-E11F7FD5D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3EEA6-5E6E-D544-A726-47B8CE8A9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08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EF01D-3F95-59A6-F181-72C08E959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894AA-842F-F99E-02DA-69529B4F3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8EB46-FF36-26E8-C58F-09C1026B1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D0B9-04FD-EB45-B37D-6DB548226E43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A022A-0F4C-2C0F-7691-42C38E3A4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C744F-3EE8-869B-3CBF-B1F66353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3EEA6-5E6E-D544-A726-47B8CE8A9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02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7A19B-E828-639A-1254-A34D6F5E5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4BE1D-5F1C-7196-8EB1-79E15B554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33933-018B-38EE-0550-F3F6A35D2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D0B9-04FD-EB45-B37D-6DB548226E43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23368-6F53-2321-F797-9CA208528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1F450-61DF-C660-0593-6ED1D09CB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3EEA6-5E6E-D544-A726-47B8CE8A9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808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36A0C-99F0-15A8-9246-3D9EE3C30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483A5-4EA5-5E36-F06A-07ECD04DD7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9219DC-E656-C4A6-FF25-8D2968D87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31208-2587-91C1-9DA1-A4A7EC3EE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D0B9-04FD-EB45-B37D-6DB548226E43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57FCD6-A78C-7F9E-9127-5D7541010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B6A42-1E1B-52CE-7789-ADCE2D5CD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3EEA6-5E6E-D544-A726-47B8CE8A9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25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AE1C1-5433-399E-F89A-93735DA05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64804-FF85-A8A8-894F-66136EABC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589B89-E01B-F37E-47E2-FD8B134198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8FD499-F8FE-D03F-A096-98A570A9DF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4F860B-7893-9401-B246-344B05E811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A70A79-2C0A-E851-E3AD-0AB3398AB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D0B9-04FD-EB45-B37D-6DB548226E43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D10812-9CDD-D849-6AF8-761A39589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0F5F53-AAD2-B2AC-9658-93662C62D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3EEA6-5E6E-D544-A726-47B8CE8A9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766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F9CBE-4CC6-53D7-A7A3-AC1F87042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95720F-8872-C219-F8FE-8730909EE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D0B9-04FD-EB45-B37D-6DB548226E43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3C5375-9117-F431-C0AF-56B13C010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F53802-815E-5C44-66BF-70DB4E57F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3EEA6-5E6E-D544-A726-47B8CE8A9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22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BEF00-076B-6CED-0E35-00A0E2D63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D0B9-04FD-EB45-B37D-6DB548226E43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A61D95-8FE7-AF51-1302-5B27DF5F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70FA3A-90A7-D489-E8BB-CFFAF82B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3EEA6-5E6E-D544-A726-47B8CE8A9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3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4D582-407D-C1F0-59FB-AECB3C367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22B3C-641B-1076-BEAA-7D103BF5C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A7997-3B31-A424-914D-FEE04A37D8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1C4E2-D7CD-5E9E-5CF8-D31ADB66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D0B9-04FD-EB45-B37D-6DB548226E43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FFF12-C916-015D-2917-9307FB598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258644-E10C-0CDA-C490-7445497A6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3EEA6-5E6E-D544-A726-47B8CE8A9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47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BA381-5DCC-A486-0F11-56AA78D56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19553-AAAC-85E6-C5AB-1D0C45D91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9244F5-3E21-4CFF-281C-F4D2310AE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3E297-F8FB-E4D9-C0A3-47CCBA34E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D0B9-04FD-EB45-B37D-6DB548226E43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83007E-F96E-342D-1F63-D49499868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C0FB32-5461-083B-1E47-B513F05D8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3EEA6-5E6E-D544-A726-47B8CE8A9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72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B77B0B-6B88-1376-8007-42B67D7E8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85260F-5278-C37C-ABB7-435CA2380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3CC38-6933-B42A-3FD1-84B96A9EE9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87D0B9-04FD-EB45-B37D-6DB548226E43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11C1D-1301-D700-A6E1-5DC23C0247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359CD-3811-E46E-C044-E3D9DFD095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43EEA6-5E6E-D544-A726-47B8CE8A9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73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white objects in a metal container&#10;&#10;AI-generated content may be incorrect.">
            <a:extLst>
              <a:ext uri="{FF2B5EF4-FFF2-40B4-BE49-F238E27FC236}">
                <a16:creationId xmlns:a16="http://schemas.microsoft.com/office/drawing/2014/main" id="{31B030DB-0049-ACCF-6178-445E0294C6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9" t="28512" r="496" b="27334"/>
          <a:stretch>
            <a:fillRect/>
          </a:stretch>
        </p:blipFill>
        <p:spPr>
          <a:xfrm>
            <a:off x="-7204" y="4151014"/>
            <a:ext cx="12199204" cy="1353493"/>
          </a:xfrm>
          <a:prstGeom prst="rect">
            <a:avLst/>
          </a:prstGeom>
        </p:spPr>
      </p:pic>
      <p:pic>
        <p:nvPicPr>
          <p:cNvPr id="12" name="Picture 11" descr="A rock and gravel in a window sill&#10;&#10;AI-generated content may be incorrect.">
            <a:extLst>
              <a:ext uri="{FF2B5EF4-FFF2-40B4-BE49-F238E27FC236}">
                <a16:creationId xmlns:a16="http://schemas.microsoft.com/office/drawing/2014/main" id="{54F6FAAA-041F-B0E6-40A4-993D3F1879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04" t="41793" r="8329" b="29762"/>
          <a:stretch>
            <a:fillRect/>
          </a:stretch>
        </p:blipFill>
        <p:spPr>
          <a:xfrm>
            <a:off x="0" y="2804311"/>
            <a:ext cx="12192000" cy="1353493"/>
          </a:xfrm>
          <a:prstGeom prst="rect">
            <a:avLst/>
          </a:prstGeom>
        </p:spPr>
      </p:pic>
      <p:pic>
        <p:nvPicPr>
          <p:cNvPr id="11" name="Picture 10" descr="A group of white objects in a metal container&#10;&#10;AI-generated content may be incorrect.">
            <a:extLst>
              <a:ext uri="{FF2B5EF4-FFF2-40B4-BE49-F238E27FC236}">
                <a16:creationId xmlns:a16="http://schemas.microsoft.com/office/drawing/2014/main" id="{87458F9B-DC23-506F-3DF0-DC25A847CA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9" t="28512" r="496" b="27334"/>
          <a:stretch>
            <a:fillRect/>
          </a:stretch>
        </p:blipFill>
        <p:spPr>
          <a:xfrm>
            <a:off x="-7205" y="1450818"/>
            <a:ext cx="12199204" cy="1353493"/>
          </a:xfrm>
          <a:prstGeom prst="rect">
            <a:avLst/>
          </a:prstGeom>
        </p:spPr>
      </p:pic>
      <p:pic>
        <p:nvPicPr>
          <p:cNvPr id="14" name="Picture 13" descr="A rock and gravel in a window sill&#10;&#10;AI-generated content may be incorrect.">
            <a:extLst>
              <a:ext uri="{FF2B5EF4-FFF2-40B4-BE49-F238E27FC236}">
                <a16:creationId xmlns:a16="http://schemas.microsoft.com/office/drawing/2014/main" id="{76F32318-5E1F-AC8D-3897-1DFB849C17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04" t="41793" r="8329" b="29762"/>
          <a:stretch>
            <a:fillRect/>
          </a:stretch>
        </p:blipFill>
        <p:spPr>
          <a:xfrm>
            <a:off x="-12198" y="0"/>
            <a:ext cx="12192000" cy="1450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D79E35-37F5-EC6D-138E-E0D4A6113F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53489"/>
            <a:ext cx="12179802" cy="1056474"/>
          </a:xfrm>
          <a:noFill/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rgbClr val="00FA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Lithofacies of Core 103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57B31A-EB2A-375B-19DD-39295978D6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2198" y="3602038"/>
            <a:ext cx="12204198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00FA00"/>
                </a:solidFill>
              </a:rPr>
              <a:t>Will Wright</a:t>
            </a:r>
          </a:p>
          <a:p>
            <a:r>
              <a:rPr lang="en-US" b="1" dirty="0">
                <a:solidFill>
                  <a:srgbClr val="00FA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Gregor </a:t>
            </a:r>
            <a:r>
              <a:rPr lang="en-US" b="1" dirty="0" err="1">
                <a:solidFill>
                  <a:srgbClr val="00FA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Eberli</a:t>
            </a:r>
            <a:r>
              <a:rPr lang="en-US" b="1" dirty="0">
                <a:solidFill>
                  <a:srgbClr val="00FA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Ralf Weger, &amp; Paulina </a:t>
            </a:r>
            <a:r>
              <a:rPr lang="en-US" b="1" dirty="0" err="1">
                <a:solidFill>
                  <a:srgbClr val="00FA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Manekas</a:t>
            </a:r>
            <a:endParaRPr lang="en-US" b="1" dirty="0">
              <a:solidFill>
                <a:srgbClr val="00FA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6000" b="1" dirty="0">
              <a:solidFill>
                <a:srgbClr val="00B050"/>
              </a:solidFill>
            </a:endParaRPr>
          </a:p>
        </p:txBody>
      </p:sp>
      <p:pic>
        <p:nvPicPr>
          <p:cNvPr id="10" name="Picture 9" descr="A rock and gravel in a window sill&#10;&#10;AI-generated content may be incorrect.">
            <a:extLst>
              <a:ext uri="{FF2B5EF4-FFF2-40B4-BE49-F238E27FC236}">
                <a16:creationId xmlns:a16="http://schemas.microsoft.com/office/drawing/2014/main" id="{4DA74589-82CA-A277-F6E5-C00707E7D5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04" t="41793" r="8329" b="29762"/>
          <a:stretch>
            <a:fillRect/>
          </a:stretch>
        </p:blipFill>
        <p:spPr>
          <a:xfrm>
            <a:off x="1" y="5504507"/>
            <a:ext cx="12192000" cy="13534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8A43F8-3491-4E43-4A9B-B65E656B84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4820" y="81056"/>
            <a:ext cx="2282751" cy="11751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468AC2F-54C0-B5B4-81C6-17FD684A2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01" y="46015"/>
            <a:ext cx="1753480" cy="108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692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white rocks&#10;&#10;AI-generated content may be incorrect.">
            <a:extLst>
              <a:ext uri="{FF2B5EF4-FFF2-40B4-BE49-F238E27FC236}">
                <a16:creationId xmlns:a16="http://schemas.microsoft.com/office/drawing/2014/main" id="{5CA83B68-4AD7-9DEB-02B8-F1C947F7A6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58" t="14293" r="70921" b="39663"/>
          <a:stretch>
            <a:fillRect/>
          </a:stretch>
        </p:blipFill>
        <p:spPr>
          <a:xfrm>
            <a:off x="1133061" y="-4534"/>
            <a:ext cx="9291087" cy="68625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4C46C4-FBA4-87FA-99A8-3FE02950C5C4}"/>
              </a:ext>
            </a:extLst>
          </p:cNvPr>
          <p:cNvSpPr/>
          <p:nvPr/>
        </p:nvSpPr>
        <p:spPr>
          <a:xfrm>
            <a:off x="7763734" y="648853"/>
            <a:ext cx="2234571" cy="1233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EB58C6-154E-3B54-7BB2-FA3CC262A44C}"/>
              </a:ext>
            </a:extLst>
          </p:cNvPr>
          <p:cNvSpPr txBox="1"/>
          <p:nvPr/>
        </p:nvSpPr>
        <p:spPr>
          <a:xfrm>
            <a:off x="7846598" y="305880"/>
            <a:ext cx="2234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5cm</a:t>
            </a:r>
          </a:p>
        </p:txBody>
      </p:sp>
    </p:spTree>
    <p:extLst>
      <p:ext uri="{BB962C8B-B14F-4D97-AF65-F5344CB8AC3E}">
        <p14:creationId xmlns:p14="http://schemas.microsoft.com/office/powerpoint/2010/main" val="285889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blue and black liquid&#10;&#10;AI-generated content may be incorrect.">
            <a:extLst>
              <a:ext uri="{FF2B5EF4-FFF2-40B4-BE49-F238E27FC236}">
                <a16:creationId xmlns:a16="http://schemas.microsoft.com/office/drawing/2014/main" id="{18FEACF3-21EF-83C1-F970-CDB3508948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4848" y="0"/>
            <a:ext cx="9362303" cy="686441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508DC6-61D7-080D-3A5F-6796F6FE3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848" y="599980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ES-103-RC-30 (27.3m)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B60145FF-251A-1C65-E11E-7BCEC9847237}"/>
              </a:ext>
            </a:extLst>
          </p:cNvPr>
          <p:cNvSpPr/>
          <p:nvPr/>
        </p:nvSpPr>
        <p:spPr>
          <a:xfrm rot="14056092">
            <a:off x="7749587" y="1517320"/>
            <a:ext cx="914400" cy="56577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D632C8AB-26D8-F5E8-ECB2-462386FBB0D7}"/>
              </a:ext>
            </a:extLst>
          </p:cNvPr>
          <p:cNvSpPr/>
          <p:nvPr/>
        </p:nvSpPr>
        <p:spPr>
          <a:xfrm rot="10800000">
            <a:off x="5638800" y="4753228"/>
            <a:ext cx="914400" cy="56577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86E39C-420E-2B9A-5590-448B9EAB4565}"/>
              </a:ext>
            </a:extLst>
          </p:cNvPr>
          <p:cNvSpPr txBox="1"/>
          <p:nvPr/>
        </p:nvSpPr>
        <p:spPr>
          <a:xfrm>
            <a:off x="6422879" y="4851448"/>
            <a:ext cx="784745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CCA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C73DFA-A7DD-F081-D3EC-F1E315EF84CD}"/>
              </a:ext>
            </a:extLst>
          </p:cNvPr>
          <p:cNvSpPr txBox="1"/>
          <p:nvPr/>
        </p:nvSpPr>
        <p:spPr>
          <a:xfrm>
            <a:off x="8012858" y="1892521"/>
            <a:ext cx="81193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/>
              <a:t>Coral</a:t>
            </a:r>
          </a:p>
        </p:txBody>
      </p:sp>
    </p:spTree>
    <p:extLst>
      <p:ext uri="{BB962C8B-B14F-4D97-AF65-F5344CB8AC3E}">
        <p14:creationId xmlns:p14="http://schemas.microsoft.com/office/powerpoint/2010/main" val="648053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C9D6D-B05E-D38B-0361-91E0AC399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1C9758-7034-B213-F1C9-C8ED291E6EB5}"/>
              </a:ext>
            </a:extLst>
          </p:cNvPr>
          <p:cNvCxnSpPr/>
          <p:nvPr/>
        </p:nvCxnSpPr>
        <p:spPr>
          <a:xfrm>
            <a:off x="0" y="1256168"/>
            <a:ext cx="9654988" cy="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group of rocks in different shapes&#10;&#10;AI-generated content may be incorrect.">
            <a:extLst>
              <a:ext uri="{FF2B5EF4-FFF2-40B4-BE49-F238E27FC236}">
                <a16:creationId xmlns:a16="http://schemas.microsoft.com/office/drawing/2014/main" id="{E7FED9DF-6034-A2DE-1EF3-0EE9DBE96B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6" r="19741"/>
          <a:stretch>
            <a:fillRect/>
          </a:stretch>
        </p:blipFill>
        <p:spPr bwMode="auto">
          <a:xfrm>
            <a:off x="9991165" y="-5218"/>
            <a:ext cx="2128644" cy="684618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4744F-F4E9-5DC4-3388-B83FC03F8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1" y="1574645"/>
            <a:ext cx="6911788" cy="484939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Description: </a:t>
            </a:r>
            <a:r>
              <a:rPr lang="en-US" sz="2400" dirty="0" err="1"/>
              <a:t>Coralgal</a:t>
            </a:r>
            <a:r>
              <a:rPr lang="en-US" sz="2400" dirty="0"/>
              <a:t> </a:t>
            </a:r>
            <a:r>
              <a:rPr lang="en-US" sz="2400" dirty="0" err="1"/>
              <a:t>rudstone</a:t>
            </a:r>
            <a:r>
              <a:rPr lang="en-US" sz="2400" dirty="0"/>
              <a:t> to framestone with microbialite layers and crust</a:t>
            </a:r>
          </a:p>
          <a:p>
            <a:r>
              <a:rPr lang="en-US" sz="2400" dirty="0"/>
              <a:t>Fossil Content: Coral, echinoid, bivalve, gastropod, </a:t>
            </a:r>
            <a:r>
              <a:rPr lang="en-US" sz="2400" dirty="0" err="1"/>
              <a:t>serpulid</a:t>
            </a:r>
            <a:r>
              <a:rPr lang="en-US" sz="2400" dirty="0"/>
              <a:t>, </a:t>
            </a:r>
            <a:r>
              <a:rPr lang="en-US" sz="2400" i="1" dirty="0"/>
              <a:t>Halimeda</a:t>
            </a:r>
            <a:endParaRPr lang="en-US" sz="2400" dirty="0"/>
          </a:p>
          <a:p>
            <a:r>
              <a:rPr lang="en-US" sz="2400" dirty="0"/>
              <a:t>Notes: </a:t>
            </a:r>
          </a:p>
          <a:p>
            <a:pPr lvl="1"/>
            <a:r>
              <a:rPr lang="en-US" dirty="0"/>
              <a:t>Dominated by branching &amp; platy corals forming rigid framework</a:t>
            </a:r>
          </a:p>
          <a:p>
            <a:pPr lvl="1"/>
            <a:r>
              <a:rPr lang="en-US" dirty="0"/>
              <a:t>Framework voids filled with microbially cemented skeletal </a:t>
            </a:r>
            <a:r>
              <a:rPr lang="en-US" dirty="0" err="1"/>
              <a:t>rudstone</a:t>
            </a:r>
            <a:endParaRPr lang="en-US" dirty="0"/>
          </a:p>
          <a:p>
            <a:pPr lvl="1"/>
            <a:r>
              <a:rPr lang="en-US" dirty="0" err="1"/>
              <a:t>Rudstone</a:t>
            </a:r>
            <a:r>
              <a:rPr lang="en-US" dirty="0"/>
              <a:t> is variably cemented by microbialite; MCD category </a:t>
            </a:r>
          </a:p>
          <a:p>
            <a:pPr lvl="1"/>
            <a:r>
              <a:rPr lang="en-US" dirty="0"/>
              <a:t>Gradational coral species</a:t>
            </a:r>
          </a:p>
          <a:p>
            <a:pPr lvl="1"/>
            <a:r>
              <a:rPr lang="en-US" dirty="0"/>
              <a:t>Forereef facies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11BEAA-5D48-2F62-8F6D-317D2E2E2D21}"/>
              </a:ext>
            </a:extLst>
          </p:cNvPr>
          <p:cNvSpPr/>
          <p:nvPr/>
        </p:nvSpPr>
        <p:spPr>
          <a:xfrm>
            <a:off x="10157846" y="6050675"/>
            <a:ext cx="146987" cy="6339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FB3C6A3-252C-6E3C-C9E8-9F6DD46E2E17}"/>
              </a:ext>
            </a:extLst>
          </p:cNvPr>
          <p:cNvSpPr txBox="1">
            <a:spLocks/>
          </p:cNvSpPr>
          <p:nvPr/>
        </p:nvSpPr>
        <p:spPr>
          <a:xfrm>
            <a:off x="0" y="81056"/>
            <a:ext cx="8064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Lithofacies 4 –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Coralgal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Framestone with Microbialite Crust to Skeletal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Rudstone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Cemented by Microbialite</a:t>
            </a:r>
          </a:p>
        </p:txBody>
      </p:sp>
      <p:pic>
        <p:nvPicPr>
          <p:cNvPr id="10" name="Picture 9" descr="A diagram of a sea floor&#10;&#10;AI-generated content may be incorrect.">
            <a:extLst>
              <a:ext uri="{FF2B5EF4-FFF2-40B4-BE49-F238E27FC236}">
                <a16:creationId xmlns:a16="http://schemas.microsoft.com/office/drawing/2014/main" id="{D19B720A-7313-71A0-79E8-4A92FD183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4" y="1455189"/>
            <a:ext cx="2636315" cy="508830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42EA0CA-A981-37BF-432F-31E102FFEB8F}"/>
              </a:ext>
            </a:extLst>
          </p:cNvPr>
          <p:cNvSpPr/>
          <p:nvPr/>
        </p:nvSpPr>
        <p:spPr>
          <a:xfrm>
            <a:off x="361798" y="3845858"/>
            <a:ext cx="2258256" cy="17559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10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tube with black writing&#10;&#10;AI-generated content may be incorrect.">
            <a:extLst>
              <a:ext uri="{FF2B5EF4-FFF2-40B4-BE49-F238E27FC236}">
                <a16:creationId xmlns:a16="http://schemas.microsoft.com/office/drawing/2014/main" id="{9D8F003C-58A7-3610-1354-90C45B1460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929" t="64749" r="24876" b="14645"/>
          <a:stretch>
            <a:fillRect/>
          </a:stretch>
        </p:blipFill>
        <p:spPr>
          <a:xfrm rot="16200000">
            <a:off x="2651784" y="-2651783"/>
            <a:ext cx="6888432" cy="12192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B5E2F9-76A9-3469-089E-7D87340BBA86}"/>
              </a:ext>
            </a:extLst>
          </p:cNvPr>
          <p:cNvSpPr/>
          <p:nvPr/>
        </p:nvSpPr>
        <p:spPr>
          <a:xfrm>
            <a:off x="217715" y="769257"/>
            <a:ext cx="1683656" cy="1233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74048-F727-F704-4ED4-DA4679CD814B}"/>
              </a:ext>
            </a:extLst>
          </p:cNvPr>
          <p:cNvSpPr txBox="1"/>
          <p:nvPr/>
        </p:nvSpPr>
        <p:spPr>
          <a:xfrm>
            <a:off x="217715" y="430964"/>
            <a:ext cx="168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 CM</a:t>
            </a:r>
          </a:p>
        </p:txBody>
      </p:sp>
    </p:spTree>
    <p:extLst>
      <p:ext uri="{BB962C8B-B14F-4D97-AF65-F5344CB8AC3E}">
        <p14:creationId xmlns:p14="http://schemas.microsoft.com/office/powerpoint/2010/main" val="1707880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microscopic view of a plant&#10;&#10;AI-generated content may be incorrect.">
            <a:extLst>
              <a:ext uri="{FF2B5EF4-FFF2-40B4-BE49-F238E27FC236}">
                <a16:creationId xmlns:a16="http://schemas.microsoft.com/office/drawing/2014/main" id="{9BA4AC62-02F0-08D2-E4D7-5F47F1D6C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8670" y="-15478"/>
            <a:ext cx="9374659" cy="687347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F1433-BDB9-FE69-2DA8-199882A06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670" y="601216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ES-103-RC-42 (45.35m)</a:t>
            </a:r>
          </a:p>
        </p:txBody>
      </p:sp>
    </p:spTree>
    <p:extLst>
      <p:ext uri="{BB962C8B-B14F-4D97-AF65-F5344CB8AC3E}">
        <p14:creationId xmlns:p14="http://schemas.microsoft.com/office/powerpoint/2010/main" val="2631105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11DA4A0-996A-16C2-252D-197CA3BF4F32}"/>
              </a:ext>
            </a:extLst>
          </p:cNvPr>
          <p:cNvCxnSpPr/>
          <p:nvPr/>
        </p:nvCxnSpPr>
        <p:spPr>
          <a:xfrm>
            <a:off x="0" y="1256168"/>
            <a:ext cx="9654988" cy="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rocks in different shapes&#10;&#10;AI-generated content may be incorrect.">
            <a:extLst>
              <a:ext uri="{FF2B5EF4-FFF2-40B4-BE49-F238E27FC236}">
                <a16:creationId xmlns:a16="http://schemas.microsoft.com/office/drawing/2014/main" id="{70265E2C-D884-2530-C9A3-8DE36DBACC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55"/>
          <a:stretch>
            <a:fillRect/>
          </a:stretch>
        </p:blipFill>
        <p:spPr bwMode="auto">
          <a:xfrm>
            <a:off x="10085294" y="0"/>
            <a:ext cx="2106705" cy="686951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BBFA1-B38A-E7FE-CB3B-84E778D1E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5903" y="1788554"/>
            <a:ext cx="7299390" cy="5069446"/>
          </a:xfrm>
        </p:spPr>
        <p:txBody>
          <a:bodyPr>
            <a:normAutofit/>
          </a:bodyPr>
          <a:lstStyle/>
          <a:p>
            <a:r>
              <a:rPr lang="en-US" sz="2400" dirty="0"/>
              <a:t>Description: Partially cemented to uncemented skeletal sand with sparse coral fragments</a:t>
            </a:r>
          </a:p>
          <a:p>
            <a:r>
              <a:rPr lang="en-US" sz="2400" dirty="0"/>
              <a:t>Fossil Content: coral, </a:t>
            </a:r>
            <a:r>
              <a:rPr lang="en-US" sz="2400" dirty="0" err="1"/>
              <a:t>rhodoliths</a:t>
            </a:r>
            <a:r>
              <a:rPr lang="en-US" sz="2400" dirty="0"/>
              <a:t>, bivalve, </a:t>
            </a:r>
            <a:r>
              <a:rPr lang="en-US" sz="2400" dirty="0" err="1"/>
              <a:t>serpulid</a:t>
            </a:r>
            <a:r>
              <a:rPr lang="en-US" sz="2400" dirty="0"/>
              <a:t>, </a:t>
            </a:r>
            <a:r>
              <a:rPr lang="en-US" sz="2400" i="1" dirty="0"/>
              <a:t>Halimeda</a:t>
            </a:r>
            <a:r>
              <a:rPr lang="en-US" sz="2400" dirty="0"/>
              <a:t>, echinoid, gastropod</a:t>
            </a:r>
          </a:p>
          <a:p>
            <a:r>
              <a:rPr lang="en-US" sz="2400" dirty="0"/>
              <a:t>Notes: </a:t>
            </a:r>
          </a:p>
          <a:p>
            <a:pPr lvl="1"/>
            <a:r>
              <a:rPr lang="en-US" dirty="0"/>
              <a:t>Observed near the base of the core</a:t>
            </a:r>
          </a:p>
          <a:p>
            <a:pPr lvl="1"/>
            <a:r>
              <a:rPr lang="en-US" dirty="0" err="1"/>
              <a:t>Rhodoliths</a:t>
            </a:r>
            <a:r>
              <a:rPr lang="en-US" dirty="0"/>
              <a:t> are abundant </a:t>
            </a:r>
          </a:p>
          <a:p>
            <a:pPr lvl="1"/>
            <a:r>
              <a:rPr lang="en-US" dirty="0"/>
              <a:t>Isolated coral fragments; most likely down slope shed from reef crest</a:t>
            </a:r>
          </a:p>
          <a:p>
            <a:pPr lvl="1"/>
            <a:r>
              <a:rPr lang="en-US" dirty="0"/>
              <a:t>Forereef slope deposit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03B091-6055-CEE1-B836-D148983E7FD3}"/>
              </a:ext>
            </a:extLst>
          </p:cNvPr>
          <p:cNvSpPr/>
          <p:nvPr/>
        </p:nvSpPr>
        <p:spPr>
          <a:xfrm>
            <a:off x="10251143" y="6145758"/>
            <a:ext cx="147488" cy="6181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910427C-D8C8-2E00-6589-FD055830FE56}"/>
              </a:ext>
            </a:extLst>
          </p:cNvPr>
          <p:cNvSpPr txBox="1">
            <a:spLocks/>
          </p:cNvSpPr>
          <p:nvPr/>
        </p:nvSpPr>
        <p:spPr>
          <a:xfrm>
            <a:off x="0" y="81056"/>
            <a:ext cx="8064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Lithofacies 5 – Skeletal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Rudstone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with Irregular Coral Fragments</a:t>
            </a:r>
          </a:p>
        </p:txBody>
      </p:sp>
      <p:pic>
        <p:nvPicPr>
          <p:cNvPr id="18" name="Picture 17" descr="A diagram of a sea floor&#10;&#10;AI-generated content may be incorrect.">
            <a:extLst>
              <a:ext uri="{FF2B5EF4-FFF2-40B4-BE49-F238E27FC236}">
                <a16:creationId xmlns:a16="http://schemas.microsoft.com/office/drawing/2014/main" id="{A42DEDE4-B1F6-15C5-1E2F-3D1742A22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4" y="1455189"/>
            <a:ext cx="2636315" cy="508830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F58E247-265D-4725-D1DB-F7E619FF4095}"/>
              </a:ext>
            </a:extLst>
          </p:cNvPr>
          <p:cNvSpPr/>
          <p:nvPr/>
        </p:nvSpPr>
        <p:spPr>
          <a:xfrm>
            <a:off x="361798" y="5601832"/>
            <a:ext cx="2258256" cy="8805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96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ng rectangular container with dirt and a ruler&#10;&#10;AI-generated content may be incorrect.">
            <a:extLst>
              <a:ext uri="{FF2B5EF4-FFF2-40B4-BE49-F238E27FC236}">
                <a16:creationId xmlns:a16="http://schemas.microsoft.com/office/drawing/2014/main" id="{257AF47C-874A-86C0-F503-D4831D44F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608" t="22828" r="26013" b="32820"/>
          <a:stretch>
            <a:fillRect/>
          </a:stretch>
        </p:blipFill>
        <p:spPr>
          <a:xfrm rot="5400000">
            <a:off x="2912261" y="-1101749"/>
            <a:ext cx="6925264" cy="91287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8D2F40-344D-692E-B140-DA1A73C7931A}"/>
              </a:ext>
            </a:extLst>
          </p:cNvPr>
          <p:cNvSpPr/>
          <p:nvPr/>
        </p:nvSpPr>
        <p:spPr>
          <a:xfrm>
            <a:off x="8621840" y="342973"/>
            <a:ext cx="2234571" cy="1233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8E973F-38DB-B3BA-9C58-4A59CCDDBE8A}"/>
              </a:ext>
            </a:extLst>
          </p:cNvPr>
          <p:cNvSpPr txBox="1"/>
          <p:nvPr/>
        </p:nvSpPr>
        <p:spPr>
          <a:xfrm>
            <a:off x="8704704" y="0"/>
            <a:ext cx="2234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1cm</a:t>
            </a:r>
          </a:p>
        </p:txBody>
      </p:sp>
    </p:spTree>
    <p:extLst>
      <p:ext uri="{BB962C8B-B14F-4D97-AF65-F5344CB8AC3E}">
        <p14:creationId xmlns:p14="http://schemas.microsoft.com/office/powerpoint/2010/main" val="3326825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92087-A92C-C57B-329A-380E00332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481A9-FEA4-CE76-0561-948AF7B6C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8"/>
            <a:ext cx="6096000" cy="5167312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/>
              <a:t>Core 103 contains a range of </a:t>
            </a:r>
            <a:r>
              <a:rPr lang="en-US" altLang="en-US" dirty="0" err="1"/>
              <a:t>reefal</a:t>
            </a:r>
            <a:r>
              <a:rPr lang="en-US" altLang="en-US" dirty="0"/>
              <a:t> lithofacies and microbialite textures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/>
              <a:t>Five main lithofacies were identified using texture, fabric, and biotic components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/>
              <a:t>Several microbialite types were observed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81A5C8-FC3C-0662-4D23-A7B8D5AC77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4820" y="81056"/>
            <a:ext cx="2282751" cy="11751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warehouse with several wooden planks&#10;&#10;AI-generated content may be incorrect.">
            <a:extLst>
              <a:ext uri="{FF2B5EF4-FFF2-40B4-BE49-F238E27FC236}">
                <a16:creationId xmlns:a16="http://schemas.microsoft.com/office/drawing/2014/main" id="{D83E3893-2395-3054-FD42-E88EBD610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05451"/>
            <a:ext cx="5801784" cy="43513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CDAFBCF-577D-1BF7-B4CE-FC4CA50C81C4}"/>
              </a:ext>
            </a:extLst>
          </p:cNvPr>
          <p:cNvSpPr txBox="1">
            <a:spLocks/>
          </p:cNvSpPr>
          <p:nvPr/>
        </p:nvSpPr>
        <p:spPr>
          <a:xfrm>
            <a:off x="838200" y="810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Summary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2F082D4-8F67-6505-21E5-E2C9BD1FC342}"/>
              </a:ext>
            </a:extLst>
          </p:cNvPr>
          <p:cNvCxnSpPr/>
          <p:nvPr/>
        </p:nvCxnSpPr>
        <p:spPr>
          <a:xfrm>
            <a:off x="0" y="1256168"/>
            <a:ext cx="9654988" cy="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525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63B97-8ADD-15DD-9AA1-E31BDC52E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58000"/>
          </a:xfrm>
        </p:spPr>
        <p:txBody>
          <a:bodyPr/>
          <a:lstStyle/>
          <a:p>
            <a:pPr algn="ctr"/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500768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B8BD94-5FCD-4BFE-38F8-F13FCE23AB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9" b="3384"/>
          <a:stretch>
            <a:fillRect/>
          </a:stretch>
        </p:blipFill>
        <p:spPr>
          <a:xfrm>
            <a:off x="0" y="0"/>
            <a:ext cx="12142828" cy="54764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32CE36-E894-D63C-0452-09E10456913E}"/>
              </a:ext>
            </a:extLst>
          </p:cNvPr>
          <p:cNvSpPr/>
          <p:nvPr/>
        </p:nvSpPr>
        <p:spPr>
          <a:xfrm>
            <a:off x="7988233" y="1239095"/>
            <a:ext cx="45719" cy="11872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7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EEAF9-6E26-6365-63D5-9D487E86E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056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Key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475C7-D7DA-D3D8-93DC-30328DDFB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Preliminary observations from Core 103 reveal a diverse array of coral reef lithofacies and microbialite types</a:t>
            </a:r>
          </a:p>
          <a:p>
            <a:endParaRPr lang="en-US" dirty="0"/>
          </a:p>
          <a:p>
            <a:pPr lvl="0"/>
            <a:r>
              <a:rPr lang="en-US" dirty="0"/>
              <a:t>Five lithofacies were defined, differentiated by depositional texture, fabric, and biotic components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Numerous microbialite classes were identified, highlighting extensive microbial influence throughout the core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3B92E5-BB02-F6EB-69F1-D7827EBC8C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4820" y="81056"/>
            <a:ext cx="2282751" cy="11751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B25F04-E9B1-29A0-D74C-9D3E40163850}"/>
              </a:ext>
            </a:extLst>
          </p:cNvPr>
          <p:cNvCxnSpPr/>
          <p:nvPr/>
        </p:nvCxnSpPr>
        <p:spPr>
          <a:xfrm>
            <a:off x="0" y="1256168"/>
            <a:ext cx="9654988" cy="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362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92B0A-A750-44D2-4650-836543BF7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2A329B2-2A8E-DC07-AF59-F006452953CA}"/>
              </a:ext>
            </a:extLst>
          </p:cNvPr>
          <p:cNvGrpSpPr/>
          <p:nvPr/>
        </p:nvGrpSpPr>
        <p:grpSpPr>
          <a:xfrm>
            <a:off x="1022838" y="0"/>
            <a:ext cx="10146323" cy="6858000"/>
            <a:chOff x="2209800" y="934602"/>
            <a:chExt cx="7772400" cy="5048206"/>
          </a:xfrm>
        </p:grpSpPr>
        <p:pic>
          <p:nvPicPr>
            <p:cNvPr id="5" name="Picture 4" descr="A close-up of a rock&#10;&#10;AI-generated content may be incorrect.">
              <a:extLst>
                <a:ext uri="{FF2B5EF4-FFF2-40B4-BE49-F238E27FC236}">
                  <a16:creationId xmlns:a16="http://schemas.microsoft.com/office/drawing/2014/main" id="{5F9CE136-8076-5F01-0062-13536233D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9800" y="934602"/>
              <a:ext cx="7772400" cy="4988796"/>
            </a:xfrm>
            <a:prstGeom prst="rect">
              <a:avLst/>
            </a:prstGeom>
          </p:spPr>
        </p:pic>
        <p:pic>
          <p:nvPicPr>
            <p:cNvPr id="8" name="Picture 7" descr="A close-up of a rock&#10;&#10;AI-generated content may be incorrect.">
              <a:extLst>
                <a:ext uri="{FF2B5EF4-FFF2-40B4-BE49-F238E27FC236}">
                  <a16:creationId xmlns:a16="http://schemas.microsoft.com/office/drawing/2014/main" id="{7893C0CF-0044-D315-6A1F-74590CC67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367" b="97376" l="1221" r="30407">
                          <a14:foregroundMark x1="21279" y1="75656" x2="14128" y2="64887"/>
                          <a14:foregroundMark x1="14128" y1="64887" x2="22267" y2="56199"/>
                          <a14:foregroundMark x1="22267" y1="56199" x2="27326" y2="76923"/>
                          <a14:foregroundMark x1="27326" y1="76923" x2="14593" y2="75023"/>
                          <a14:foregroundMark x1="14593" y1="75023" x2="13430" y2="63258"/>
                          <a14:foregroundMark x1="13430" y1="63258" x2="15407" y2="59005"/>
                          <a14:foregroundMark x1="13837" y1="76109" x2="6744" y2="66335"/>
                          <a14:foregroundMark x1="6744" y1="66335" x2="9070" y2="52127"/>
                          <a14:foregroundMark x1="9070" y1="52127" x2="15988" y2="45158"/>
                          <a14:foregroundMark x1="15988" y1="45158" x2="17849" y2="44887"/>
                          <a14:foregroundMark x1="4186" y1="43167" x2="13140" y2="42715"/>
                          <a14:foregroundMark x1="13140" y1="42715" x2="19128" y2="38009"/>
                          <a14:foregroundMark x1="19128" y1="38009" x2="24767" y2="44163"/>
                          <a14:foregroundMark x1="24767" y1="44163" x2="25988" y2="79548"/>
                          <a14:foregroundMark x1="25988" y1="79548" x2="21744" y2="86878"/>
                          <a14:foregroundMark x1="21744" y1="86878" x2="13314" y2="88597"/>
                          <a14:foregroundMark x1="13314" y1="88597" x2="5465" y2="84977"/>
                          <a14:foregroundMark x1="5465" y1="84977" x2="4402" y2="81350"/>
                          <a14:foregroundMark x1="2035" y1="45701" x2="24186" y2="40724"/>
                          <a14:foregroundMark x1="24186" y1="40724" x2="27267" y2="49502"/>
                          <a14:foregroundMark x1="27267" y1="49502" x2="30407" y2="93756"/>
                          <a14:foregroundMark x1="30407" y1="93756" x2="23953" y2="96471"/>
                          <a14:foregroundMark x1="23953" y1="96471" x2="7674" y2="94480"/>
                          <a14:foregroundMark x1="7674" y1="94480" x2="4244" y2="84887"/>
                          <a14:foregroundMark x1="3128" y1="70123" x2="1221" y2="44887"/>
                          <a14:foregroundMark x1="4244" y1="84887" x2="3988" y2="81504"/>
                          <a14:foregroundMark x1="3140" y1="39457" x2="23953" y2="39819"/>
                          <a14:foregroundMark x1="21860" y1="39819" x2="27965" y2="40995"/>
                          <a14:foregroundMark x1="27965" y1="40995" x2="30116" y2="71493"/>
                          <a14:foregroundMark x1="5814" y1="93575" x2="20407" y2="97738"/>
                          <a14:foregroundMark x1="20407" y1="97738" x2="27674" y2="96923"/>
                          <a14:foregroundMark x1="27674" y1="96923" x2="25174" y2="85701"/>
                          <a14:foregroundMark x1="25174" y1="85701" x2="22616" y2="81086"/>
                          <a14:foregroundMark x1="28779" y1="94027" x2="7384" y2="96109"/>
                          <a14:foregroundMark x1="7384" y1="96109" x2="6047" y2="94842"/>
                          <a14:foregroundMark x1="27442" y1="96923" x2="30116" y2="91493"/>
                          <a14:foregroundMark x1="30116" y1="95294" x2="23663" y2="95747"/>
                          <a14:foregroundMark x1="23663" y1="95747" x2="23430" y2="95656"/>
                          <a14:foregroundMark x1="28547" y1="97376" x2="30407" y2="90679"/>
                          <a14:foregroundMark x1="11395" y1="67330" x2="11163" y2="49864"/>
                          <a14:backgroundMark x1="465" y1="66063" x2="2035" y2="75294"/>
                          <a14:backgroundMark x1="988" y1="65249" x2="1512" y2="70317"/>
                          <a14:backgroundMark x1="1512" y1="69864" x2="1512" y2="63982"/>
                          <a14:backgroundMark x1="1221" y1="64434" x2="3895" y2="81538"/>
                        </a14:backgroundRemoval>
                      </a14:imgEffect>
                    </a14:imgLayer>
                  </a14:imgProps>
                </a:ext>
              </a:extLst>
            </a:blip>
            <a:srcRect l="178" t="34864" r="67202"/>
            <a:stretch>
              <a:fillRect/>
            </a:stretch>
          </p:blipFill>
          <p:spPr>
            <a:xfrm rot="10800000">
              <a:off x="2285007" y="2733338"/>
              <a:ext cx="2535381" cy="32494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1998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7BD82-937C-EA93-5E86-1F728E384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6D99E0-DE0D-84AB-948B-1387F3DB5A30}"/>
              </a:ext>
            </a:extLst>
          </p:cNvPr>
          <p:cNvCxnSpPr/>
          <p:nvPr/>
        </p:nvCxnSpPr>
        <p:spPr>
          <a:xfrm>
            <a:off x="0" y="1256168"/>
            <a:ext cx="9654988" cy="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rocks in different shapes&#10;&#10;AI-generated content may be incorrect.">
            <a:extLst>
              <a:ext uri="{FF2B5EF4-FFF2-40B4-BE49-F238E27FC236}">
                <a16:creationId xmlns:a16="http://schemas.microsoft.com/office/drawing/2014/main" id="{8298C1B0-5778-20B0-1FDE-EA71837259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03"/>
          <a:stretch>
            <a:fillRect/>
          </a:stretch>
        </p:blipFill>
        <p:spPr bwMode="auto">
          <a:xfrm>
            <a:off x="9964271" y="0"/>
            <a:ext cx="2130023" cy="682071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78367-3549-0F59-9BD1-167F17EE7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4" y="1487674"/>
            <a:ext cx="6739443" cy="5021699"/>
          </a:xfrm>
        </p:spPr>
        <p:txBody>
          <a:bodyPr>
            <a:noAutofit/>
          </a:bodyPr>
          <a:lstStyle/>
          <a:p>
            <a:r>
              <a:rPr lang="en-US" sz="2600" dirty="0"/>
              <a:t>Description: Coral and microbialite </a:t>
            </a:r>
            <a:r>
              <a:rPr lang="en-US" sz="2600" dirty="0" err="1"/>
              <a:t>rudstone</a:t>
            </a:r>
            <a:r>
              <a:rPr lang="en-US" sz="2600" dirty="0"/>
              <a:t> with microbialite coating</a:t>
            </a:r>
          </a:p>
          <a:p>
            <a:r>
              <a:rPr lang="en-US" sz="2600" dirty="0"/>
              <a:t>Fossil Content: Coral, </a:t>
            </a:r>
            <a:r>
              <a:rPr lang="en-US" sz="2600" dirty="0" err="1"/>
              <a:t>serpulid</a:t>
            </a:r>
            <a:r>
              <a:rPr lang="en-US" sz="2600" dirty="0"/>
              <a:t>, </a:t>
            </a:r>
            <a:r>
              <a:rPr lang="en-US" sz="2600" i="1" dirty="0"/>
              <a:t>Halimeda</a:t>
            </a:r>
            <a:r>
              <a:rPr lang="en-US" sz="2600" dirty="0"/>
              <a:t>, </a:t>
            </a:r>
            <a:r>
              <a:rPr lang="en-US" sz="2600" dirty="0" err="1"/>
              <a:t>bryozoa</a:t>
            </a:r>
            <a:r>
              <a:rPr lang="en-US" sz="2600" dirty="0"/>
              <a:t>, bivalve</a:t>
            </a:r>
          </a:p>
          <a:p>
            <a:r>
              <a:rPr lang="en-US" sz="2600" dirty="0"/>
              <a:t>Notes: </a:t>
            </a:r>
          </a:p>
          <a:p>
            <a:pPr lvl="1"/>
            <a:r>
              <a:rPr lang="en-US" sz="2600" dirty="0"/>
              <a:t>Numerous dark (possible phosphatic) surfaces; orange staining</a:t>
            </a:r>
          </a:p>
          <a:p>
            <a:pPr lvl="1"/>
            <a:r>
              <a:rPr lang="en-US" sz="2600" u="sng" dirty="0"/>
              <a:t>Muddy matrix</a:t>
            </a:r>
          </a:p>
          <a:p>
            <a:pPr lvl="1"/>
            <a:r>
              <a:rPr lang="en-US" sz="2600" i="1" dirty="0" err="1"/>
              <a:t>Galaxea</a:t>
            </a:r>
            <a:r>
              <a:rPr lang="en-US" sz="2600" i="1" dirty="0"/>
              <a:t> sp. &gt; </a:t>
            </a:r>
            <a:r>
              <a:rPr lang="en-US" sz="2600" dirty="0"/>
              <a:t>favors lower energy settings</a:t>
            </a:r>
          </a:p>
          <a:p>
            <a:pPr lvl="1"/>
            <a:r>
              <a:rPr lang="en-US" sz="2600" dirty="0"/>
              <a:t>Backreef environment</a:t>
            </a:r>
          </a:p>
        </p:txBody>
      </p:sp>
      <p:pic>
        <p:nvPicPr>
          <p:cNvPr id="7" name="Picture 6" descr="A diagram of a sea floor&#10;&#10;AI-generated content may be incorrect.">
            <a:extLst>
              <a:ext uri="{FF2B5EF4-FFF2-40B4-BE49-F238E27FC236}">
                <a16:creationId xmlns:a16="http://schemas.microsoft.com/office/drawing/2014/main" id="{5D30F272-84DC-694E-EF5D-BB14E7687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4" y="1455189"/>
            <a:ext cx="2636315" cy="508830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228CAF1-45D6-BB6E-C923-BAAC588301C6}"/>
              </a:ext>
            </a:extLst>
          </p:cNvPr>
          <p:cNvSpPr txBox="1">
            <a:spLocks/>
          </p:cNvSpPr>
          <p:nvPr/>
        </p:nvSpPr>
        <p:spPr>
          <a:xfrm>
            <a:off x="0" y="81056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Lithofacies 1 – Coral &amp; Microbialite </a:t>
            </a:r>
            <a:b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Rudstone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7D3B23-51AE-95D2-E492-681A1497D7D0}"/>
              </a:ext>
            </a:extLst>
          </p:cNvPr>
          <p:cNvSpPr/>
          <p:nvPr/>
        </p:nvSpPr>
        <p:spPr>
          <a:xfrm>
            <a:off x="348004" y="1963272"/>
            <a:ext cx="2258256" cy="4680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85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le of white rocks&#10;&#10;AI-generated content may be incorrect.">
            <a:extLst>
              <a:ext uri="{FF2B5EF4-FFF2-40B4-BE49-F238E27FC236}">
                <a16:creationId xmlns:a16="http://schemas.microsoft.com/office/drawing/2014/main" id="{53AACE1A-0FF5-9FA2-A714-A5937068F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56533" y="-2656536"/>
            <a:ext cx="6878933" cy="12192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D02B60-8666-F19F-2EC4-3E0B8F715131}"/>
              </a:ext>
            </a:extLst>
          </p:cNvPr>
          <p:cNvSpPr/>
          <p:nvPr/>
        </p:nvSpPr>
        <p:spPr>
          <a:xfrm>
            <a:off x="10342617" y="6604791"/>
            <a:ext cx="1683656" cy="1233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1CB6D9-B10E-550A-7713-40515D8A8BB2}"/>
              </a:ext>
            </a:extLst>
          </p:cNvPr>
          <p:cNvSpPr txBox="1"/>
          <p:nvPr/>
        </p:nvSpPr>
        <p:spPr>
          <a:xfrm>
            <a:off x="10425481" y="6261818"/>
            <a:ext cx="168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5mm</a:t>
            </a:r>
          </a:p>
        </p:txBody>
      </p:sp>
    </p:spTree>
    <p:extLst>
      <p:ext uri="{BB962C8B-B14F-4D97-AF65-F5344CB8AC3E}">
        <p14:creationId xmlns:p14="http://schemas.microsoft.com/office/powerpoint/2010/main" val="2061235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-up of a blue and black surface&#10;&#10;AI-generated content may be incorrect.">
            <a:extLst>
              <a:ext uri="{FF2B5EF4-FFF2-40B4-BE49-F238E27FC236}">
                <a16:creationId xmlns:a16="http://schemas.microsoft.com/office/drawing/2014/main" id="{8E0AF1CD-5C83-6ED7-B017-85F9FFC316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4848" y="-6418"/>
            <a:ext cx="9362303" cy="686441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5FC555-E6AB-9075-6268-B4C93E48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848" y="599980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ES-103-RC-11 (8.78m)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60F48B1F-4227-C1FD-FA3D-02A6E5933EE7}"/>
              </a:ext>
            </a:extLst>
          </p:cNvPr>
          <p:cNvSpPr/>
          <p:nvPr/>
        </p:nvSpPr>
        <p:spPr>
          <a:xfrm rot="18739413">
            <a:off x="7782660" y="2410601"/>
            <a:ext cx="914400" cy="56577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567376-5525-0B37-9ACF-F1814EA92A5D}"/>
              </a:ext>
            </a:extLst>
          </p:cNvPr>
          <p:cNvSpPr txBox="1"/>
          <p:nvPr/>
        </p:nvSpPr>
        <p:spPr>
          <a:xfrm>
            <a:off x="6719859" y="2852659"/>
            <a:ext cx="1972961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Skeletal fragment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696A73A2-8FD2-294A-7607-1191D07F0E1E}"/>
              </a:ext>
            </a:extLst>
          </p:cNvPr>
          <p:cNvSpPr/>
          <p:nvPr/>
        </p:nvSpPr>
        <p:spPr>
          <a:xfrm rot="16200000">
            <a:off x="2025220" y="5553446"/>
            <a:ext cx="914400" cy="56577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DDDC236-587B-D401-C255-57A891FC988F}"/>
              </a:ext>
            </a:extLst>
          </p:cNvPr>
          <p:cNvSpPr/>
          <p:nvPr/>
        </p:nvSpPr>
        <p:spPr>
          <a:xfrm rot="10800000">
            <a:off x="9462071" y="1572255"/>
            <a:ext cx="905064" cy="56577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B103F7-7ACD-FD42-2B42-F477152F6863}"/>
              </a:ext>
            </a:extLst>
          </p:cNvPr>
          <p:cNvSpPr txBox="1"/>
          <p:nvPr/>
        </p:nvSpPr>
        <p:spPr>
          <a:xfrm>
            <a:off x="10077399" y="1531974"/>
            <a:ext cx="1526465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Intraskeletal Microbialite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D0C94B0-40E8-95D4-E85A-7C2A220E1788}"/>
              </a:ext>
            </a:extLst>
          </p:cNvPr>
          <p:cNvSpPr/>
          <p:nvPr/>
        </p:nvSpPr>
        <p:spPr>
          <a:xfrm rot="21318883">
            <a:off x="7508948" y="664300"/>
            <a:ext cx="914400" cy="56577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33F0A0-ECE8-26CD-7BDE-B765F00682BE}"/>
              </a:ext>
            </a:extLst>
          </p:cNvPr>
          <p:cNvSpPr txBox="1"/>
          <p:nvPr/>
        </p:nvSpPr>
        <p:spPr>
          <a:xfrm>
            <a:off x="6790705" y="762519"/>
            <a:ext cx="872817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Foram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B58B307F-1737-7D22-E918-F8F6B9C5988E}"/>
              </a:ext>
            </a:extLst>
          </p:cNvPr>
          <p:cNvSpPr/>
          <p:nvPr/>
        </p:nvSpPr>
        <p:spPr>
          <a:xfrm rot="16549717">
            <a:off x="9546643" y="4198149"/>
            <a:ext cx="665103" cy="56577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112D27-E43E-0D0E-69B3-C3F886C30346}"/>
              </a:ext>
            </a:extLst>
          </p:cNvPr>
          <p:cNvSpPr txBox="1"/>
          <p:nvPr/>
        </p:nvSpPr>
        <p:spPr>
          <a:xfrm>
            <a:off x="9316468" y="4719973"/>
            <a:ext cx="1125452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Red algal thalli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2BC979-F36F-B366-FBFE-0D4A631CCDFD}"/>
              </a:ext>
            </a:extLst>
          </p:cNvPr>
          <p:cNvSpPr txBox="1"/>
          <p:nvPr/>
        </p:nvSpPr>
        <p:spPr>
          <a:xfrm>
            <a:off x="2076455" y="6042959"/>
            <a:ext cx="81193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/>
              <a:t>Coral</a:t>
            </a:r>
          </a:p>
        </p:txBody>
      </p:sp>
    </p:spTree>
    <p:extLst>
      <p:ext uri="{BB962C8B-B14F-4D97-AF65-F5344CB8AC3E}">
        <p14:creationId xmlns:p14="http://schemas.microsoft.com/office/powerpoint/2010/main" val="925975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C67D0-E880-33AB-BCD7-B2BFE5AD7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517D0B6-17A2-CD22-2A66-9055948FFAA9}"/>
              </a:ext>
            </a:extLst>
          </p:cNvPr>
          <p:cNvCxnSpPr/>
          <p:nvPr/>
        </p:nvCxnSpPr>
        <p:spPr>
          <a:xfrm>
            <a:off x="0" y="1256168"/>
            <a:ext cx="9654988" cy="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group of rocks in different shapes&#10;&#10;AI-generated content may be incorrect.">
            <a:extLst>
              <a:ext uri="{FF2B5EF4-FFF2-40B4-BE49-F238E27FC236}">
                <a16:creationId xmlns:a16="http://schemas.microsoft.com/office/drawing/2014/main" id="{10D68BC4-AA2C-F2E2-B2DF-141CE58FF1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4" r="59871"/>
          <a:stretch>
            <a:fillRect/>
          </a:stretch>
        </p:blipFill>
        <p:spPr bwMode="auto">
          <a:xfrm>
            <a:off x="10033047" y="0"/>
            <a:ext cx="2145549" cy="688874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21D15-DF5E-732B-F8B7-67AD33D46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9514" y="1455189"/>
            <a:ext cx="7114073" cy="5092700"/>
          </a:xfrm>
        </p:spPr>
        <p:txBody>
          <a:bodyPr>
            <a:normAutofit fontScale="85000" lnSpcReduction="20000"/>
          </a:bodyPr>
          <a:lstStyle/>
          <a:p>
            <a:r>
              <a:rPr lang="en-US" sz="3400" dirty="0"/>
              <a:t>Description: Coral framestone with CCA and microbialite crust</a:t>
            </a:r>
          </a:p>
          <a:p>
            <a:r>
              <a:rPr lang="en-US" sz="3400" dirty="0"/>
              <a:t>Fossil Content: Coral, gastropod, </a:t>
            </a:r>
            <a:r>
              <a:rPr lang="en-US" sz="3400" i="1" dirty="0"/>
              <a:t>Halimeda</a:t>
            </a:r>
            <a:r>
              <a:rPr lang="en-US" sz="3400" dirty="0"/>
              <a:t>, </a:t>
            </a:r>
            <a:r>
              <a:rPr lang="en-US" sz="3400" i="1" dirty="0"/>
              <a:t>Homotrema</a:t>
            </a:r>
            <a:r>
              <a:rPr lang="en-US" sz="3400" dirty="0"/>
              <a:t>, </a:t>
            </a:r>
            <a:r>
              <a:rPr lang="en-US" sz="3400" dirty="0" err="1"/>
              <a:t>serpulid</a:t>
            </a:r>
            <a:r>
              <a:rPr lang="en-US" sz="3400" dirty="0"/>
              <a:t>, echinoid, bivalves</a:t>
            </a:r>
          </a:p>
          <a:p>
            <a:r>
              <a:rPr lang="en-US" sz="3400" dirty="0"/>
              <a:t>Notes: </a:t>
            </a:r>
          </a:p>
          <a:p>
            <a:pPr lvl="1"/>
            <a:r>
              <a:rPr lang="en-US" sz="3400" dirty="0"/>
              <a:t>Dominated by robust branching coral, exceeding 1m</a:t>
            </a:r>
          </a:p>
          <a:p>
            <a:pPr lvl="1"/>
            <a:r>
              <a:rPr lang="en-US" sz="3400" dirty="0"/>
              <a:t>Coral encrusted by CCA and microbialite </a:t>
            </a:r>
          </a:p>
          <a:p>
            <a:pPr lvl="1"/>
            <a:r>
              <a:rPr lang="en-US" sz="3400" dirty="0"/>
              <a:t>Multiple microbialite morphologies</a:t>
            </a:r>
          </a:p>
          <a:p>
            <a:pPr lvl="1"/>
            <a:r>
              <a:rPr lang="en-US" sz="3400" i="1" dirty="0" err="1"/>
              <a:t>Lithophaga</a:t>
            </a:r>
            <a:r>
              <a:rPr lang="en-US" sz="3400" dirty="0"/>
              <a:t> common within coral </a:t>
            </a:r>
          </a:p>
          <a:p>
            <a:pPr lvl="1"/>
            <a:r>
              <a:rPr lang="en-US" sz="3400" dirty="0"/>
              <a:t>Reef crest environment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6FD93D-660B-E802-4805-E15E45EE8D34}"/>
              </a:ext>
            </a:extLst>
          </p:cNvPr>
          <p:cNvSpPr/>
          <p:nvPr/>
        </p:nvSpPr>
        <p:spPr>
          <a:xfrm>
            <a:off x="10152842" y="6051176"/>
            <a:ext cx="187946" cy="7480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93B6E38-EFDC-7907-2D8A-27BC05C095E1}"/>
              </a:ext>
            </a:extLst>
          </p:cNvPr>
          <p:cNvSpPr txBox="1">
            <a:spLocks/>
          </p:cNvSpPr>
          <p:nvPr/>
        </p:nvSpPr>
        <p:spPr>
          <a:xfrm>
            <a:off x="0" y="81056"/>
            <a:ext cx="8991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Lithofacies 2 –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Coralgal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Framestone with Microbialite Crust</a:t>
            </a:r>
          </a:p>
        </p:txBody>
      </p:sp>
      <p:pic>
        <p:nvPicPr>
          <p:cNvPr id="19" name="Picture 18" descr="A diagram of a sea floor&#10;&#10;AI-generated content may be incorrect.">
            <a:extLst>
              <a:ext uri="{FF2B5EF4-FFF2-40B4-BE49-F238E27FC236}">
                <a16:creationId xmlns:a16="http://schemas.microsoft.com/office/drawing/2014/main" id="{8196F6EF-7D30-AC8D-74A0-D7D4EE273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4" y="1455189"/>
            <a:ext cx="2636315" cy="508830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2C9DF23-4E85-F672-C13E-CBD921CE9852}"/>
              </a:ext>
            </a:extLst>
          </p:cNvPr>
          <p:cNvSpPr/>
          <p:nvPr/>
        </p:nvSpPr>
        <p:spPr>
          <a:xfrm>
            <a:off x="361798" y="2675966"/>
            <a:ext cx="2258256" cy="6990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59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F17AB95-ACC6-DA98-A6CE-54DE74E9D640}"/>
              </a:ext>
            </a:extLst>
          </p:cNvPr>
          <p:cNvGrpSpPr/>
          <p:nvPr/>
        </p:nvGrpSpPr>
        <p:grpSpPr>
          <a:xfrm>
            <a:off x="2007704" y="-22511"/>
            <a:ext cx="8169966" cy="6897427"/>
            <a:chOff x="2007704" y="-22511"/>
            <a:chExt cx="8169966" cy="6897427"/>
          </a:xfrm>
        </p:grpSpPr>
        <p:pic>
          <p:nvPicPr>
            <p:cNvPr id="5" name="Picture 4" descr="A close up of a rock&#10;&#10;AI-generated content may be incorrect.">
              <a:extLst>
                <a:ext uri="{FF2B5EF4-FFF2-40B4-BE49-F238E27FC236}">
                  <a16:creationId xmlns:a16="http://schemas.microsoft.com/office/drawing/2014/main" id="{B8798A3C-36DA-8358-2158-91101DEBB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07704" y="-22511"/>
              <a:ext cx="8169966" cy="689742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BAEA2F5-B1D9-CD0E-D2A8-B17B79C0340F}"/>
                </a:ext>
              </a:extLst>
            </p:cNvPr>
            <p:cNvSpPr/>
            <p:nvPr/>
          </p:nvSpPr>
          <p:spPr>
            <a:xfrm>
              <a:off x="5611528" y="0"/>
              <a:ext cx="558266" cy="240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4A06258-0D7F-29CD-8EA7-9A951590B129}"/>
              </a:ext>
            </a:extLst>
          </p:cNvPr>
          <p:cNvSpPr/>
          <p:nvPr/>
        </p:nvSpPr>
        <p:spPr>
          <a:xfrm rot="16200000">
            <a:off x="961634" y="5635725"/>
            <a:ext cx="1683656" cy="1233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EC43BC-581E-03CA-6ABA-9F5FFC10F125}"/>
              </a:ext>
            </a:extLst>
          </p:cNvPr>
          <p:cNvSpPr txBox="1"/>
          <p:nvPr/>
        </p:nvSpPr>
        <p:spPr>
          <a:xfrm rot="16200000">
            <a:off x="782648" y="5454953"/>
            <a:ext cx="168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 CM</a:t>
            </a:r>
          </a:p>
        </p:txBody>
      </p:sp>
    </p:spTree>
    <p:extLst>
      <p:ext uri="{BB962C8B-B14F-4D97-AF65-F5344CB8AC3E}">
        <p14:creationId xmlns:p14="http://schemas.microsoft.com/office/powerpoint/2010/main" val="3721756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surface&#10;&#10;AI-generated content may be incorrect.">
            <a:extLst>
              <a:ext uri="{FF2B5EF4-FFF2-40B4-BE49-F238E27FC236}">
                <a16:creationId xmlns:a16="http://schemas.microsoft.com/office/drawing/2014/main" id="{96496F4D-77CE-BDDE-339C-01EFBE6E1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14848" y="0"/>
            <a:ext cx="9362303" cy="686441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4D0DE3-6C47-9A38-1570-2E1D5FA44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848" y="595214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ES-103-RC-20 (15.1m)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054FD24-7262-56F7-7ED8-08C2047D5C62}"/>
              </a:ext>
            </a:extLst>
          </p:cNvPr>
          <p:cNvSpPr/>
          <p:nvPr/>
        </p:nvSpPr>
        <p:spPr>
          <a:xfrm rot="19314164">
            <a:off x="5040148" y="698085"/>
            <a:ext cx="914400" cy="56577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2E599944-48D1-0662-4688-4098A1D012D7}"/>
              </a:ext>
            </a:extLst>
          </p:cNvPr>
          <p:cNvSpPr/>
          <p:nvPr/>
        </p:nvSpPr>
        <p:spPr>
          <a:xfrm rot="5852003">
            <a:off x="9743904" y="4408845"/>
            <a:ext cx="665103" cy="56577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BA8FFC-279A-1807-DF92-8B3DF10C6A7E}"/>
              </a:ext>
            </a:extLst>
          </p:cNvPr>
          <p:cNvSpPr txBox="1"/>
          <p:nvPr/>
        </p:nvSpPr>
        <p:spPr>
          <a:xfrm>
            <a:off x="9667880" y="3860734"/>
            <a:ext cx="914401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Bivalve bore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3A5D2DEE-586D-5927-A50B-ED245C3B6005}"/>
              </a:ext>
            </a:extLst>
          </p:cNvPr>
          <p:cNvSpPr/>
          <p:nvPr/>
        </p:nvSpPr>
        <p:spPr>
          <a:xfrm rot="10800000">
            <a:off x="6242991" y="3808753"/>
            <a:ext cx="914400" cy="56577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A11E73-BDDB-DE9B-3ADC-4E5E264F67AB}"/>
              </a:ext>
            </a:extLst>
          </p:cNvPr>
          <p:cNvSpPr txBox="1"/>
          <p:nvPr/>
        </p:nvSpPr>
        <p:spPr>
          <a:xfrm>
            <a:off x="6997974" y="3773348"/>
            <a:ext cx="1472132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CCA</a:t>
            </a:r>
          </a:p>
          <a:p>
            <a:r>
              <a:rPr lang="en-US" dirty="0">
                <a:solidFill>
                  <a:schemeClr val="bg1"/>
                </a:solidFill>
              </a:rPr>
              <a:t>(Sporolithon)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194F8E-D02B-EEEE-9368-B9A7343B0F8F}"/>
              </a:ext>
            </a:extLst>
          </p:cNvPr>
          <p:cNvSpPr txBox="1"/>
          <p:nvPr/>
        </p:nvSpPr>
        <p:spPr>
          <a:xfrm>
            <a:off x="4572239" y="1056313"/>
            <a:ext cx="81193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/>
              <a:t>Coral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4CF5988D-EE7F-01F1-CFF5-B9330F84B4BF}"/>
              </a:ext>
            </a:extLst>
          </p:cNvPr>
          <p:cNvSpPr/>
          <p:nvPr/>
        </p:nvSpPr>
        <p:spPr>
          <a:xfrm rot="10800000">
            <a:off x="6997974" y="243078"/>
            <a:ext cx="914400" cy="56577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E30403-E071-1F87-4BAD-7BA7662D379C}"/>
              </a:ext>
            </a:extLst>
          </p:cNvPr>
          <p:cNvSpPr txBox="1"/>
          <p:nvPr/>
        </p:nvSpPr>
        <p:spPr>
          <a:xfrm>
            <a:off x="7782053" y="341298"/>
            <a:ext cx="1413939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Microbialite</a:t>
            </a:r>
          </a:p>
        </p:txBody>
      </p:sp>
    </p:spTree>
    <p:extLst>
      <p:ext uri="{BB962C8B-B14F-4D97-AF65-F5344CB8AC3E}">
        <p14:creationId xmlns:p14="http://schemas.microsoft.com/office/powerpoint/2010/main" val="1001875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F9CAD-82B4-7688-7E92-EBABA124C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diagram of a sea floor&#10;&#10;AI-generated content may be incorrect.">
            <a:extLst>
              <a:ext uri="{FF2B5EF4-FFF2-40B4-BE49-F238E27FC236}">
                <a16:creationId xmlns:a16="http://schemas.microsoft.com/office/drawing/2014/main" id="{F3090B6B-DD62-D100-F8A3-CC26A136E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4" y="1455189"/>
            <a:ext cx="2636315" cy="508830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7E98B29-EF97-63F1-1189-265671D64C00}"/>
              </a:ext>
            </a:extLst>
          </p:cNvPr>
          <p:cNvCxnSpPr/>
          <p:nvPr/>
        </p:nvCxnSpPr>
        <p:spPr>
          <a:xfrm>
            <a:off x="0" y="1256168"/>
            <a:ext cx="9654988" cy="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rocks in different shapes&#10;&#10;AI-generated content may be incorrect.">
            <a:extLst>
              <a:ext uri="{FF2B5EF4-FFF2-40B4-BE49-F238E27FC236}">
                <a16:creationId xmlns:a16="http://schemas.microsoft.com/office/drawing/2014/main" id="{E83938F1-99E1-27B6-DCAA-7D90D45E14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6" r="39971"/>
          <a:stretch>
            <a:fillRect/>
          </a:stretch>
        </p:blipFill>
        <p:spPr bwMode="auto">
          <a:xfrm>
            <a:off x="10043035" y="0"/>
            <a:ext cx="2148966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4BA72-48F2-806E-8286-8F2AE333F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637" y="1576520"/>
            <a:ext cx="7231828" cy="4966971"/>
          </a:xfrm>
        </p:spPr>
        <p:txBody>
          <a:bodyPr>
            <a:normAutofit/>
          </a:bodyPr>
          <a:lstStyle/>
          <a:p>
            <a:r>
              <a:rPr lang="en-US" sz="2400" dirty="0"/>
              <a:t>Description: Consists of large coral fragments that are encrusted by both CCA and microbialite</a:t>
            </a:r>
          </a:p>
          <a:p>
            <a:r>
              <a:rPr lang="en-US" sz="2400" dirty="0"/>
              <a:t>Fossil Content: Coral, gastropod, </a:t>
            </a:r>
            <a:r>
              <a:rPr lang="en-US" sz="2400" i="1" dirty="0"/>
              <a:t>Homotrema</a:t>
            </a:r>
            <a:r>
              <a:rPr lang="en-US" sz="2400" dirty="0"/>
              <a:t>, </a:t>
            </a:r>
            <a:r>
              <a:rPr lang="en-US" sz="2400" dirty="0" err="1"/>
              <a:t>serpulid</a:t>
            </a:r>
            <a:r>
              <a:rPr lang="en-US" sz="2400" dirty="0"/>
              <a:t>, bivalve, and echinoid</a:t>
            </a:r>
          </a:p>
          <a:p>
            <a:r>
              <a:rPr lang="en-US" sz="2400" dirty="0"/>
              <a:t>Notes: </a:t>
            </a:r>
          </a:p>
          <a:p>
            <a:pPr lvl="1"/>
            <a:r>
              <a:rPr lang="en-US" dirty="0"/>
              <a:t>Sparse intervals of skeletal </a:t>
            </a:r>
            <a:r>
              <a:rPr lang="en-US" dirty="0" err="1"/>
              <a:t>rudstone</a:t>
            </a:r>
            <a:r>
              <a:rPr lang="en-US" dirty="0"/>
              <a:t> partially or fully cemented by microbialite</a:t>
            </a:r>
          </a:p>
          <a:p>
            <a:pPr lvl="1"/>
            <a:r>
              <a:rPr lang="en-US" b="1" u="sng" dirty="0"/>
              <a:t>NO MUD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364DE7-B22C-6042-F0B4-9F57944CF6EF}"/>
              </a:ext>
            </a:extLst>
          </p:cNvPr>
          <p:cNvSpPr/>
          <p:nvPr/>
        </p:nvSpPr>
        <p:spPr>
          <a:xfrm>
            <a:off x="10172177" y="6029538"/>
            <a:ext cx="148244" cy="7139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D6D991C-A459-C0DA-5BD7-54259F6AD50D}"/>
              </a:ext>
            </a:extLst>
          </p:cNvPr>
          <p:cNvSpPr txBox="1">
            <a:spLocks/>
          </p:cNvSpPr>
          <p:nvPr/>
        </p:nvSpPr>
        <p:spPr>
          <a:xfrm>
            <a:off x="0" y="81056"/>
            <a:ext cx="8991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Lithofacies 3 – Coral Floatstone to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Rudstone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with Microbialite Encrustation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402FF2-A90F-2D9C-4D49-58D0CD42AA32}"/>
              </a:ext>
            </a:extLst>
          </p:cNvPr>
          <p:cNvSpPr/>
          <p:nvPr/>
        </p:nvSpPr>
        <p:spPr>
          <a:xfrm>
            <a:off x="359238" y="3338381"/>
            <a:ext cx="2258256" cy="5433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32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10328</TotalTime>
  <Words>447</Words>
  <Application>Microsoft Macintosh PowerPoint</Application>
  <PresentationFormat>Widescreen</PresentationFormat>
  <Paragraphs>85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Aptos</vt:lpstr>
      <vt:lpstr>Aptos Display</vt:lpstr>
      <vt:lpstr>Arial</vt:lpstr>
      <vt:lpstr>Office Theme</vt:lpstr>
      <vt:lpstr>Lithofacies of Core 103</vt:lpstr>
      <vt:lpstr>Key Findings</vt:lpstr>
      <vt:lpstr>PowerPoint Presentation</vt:lpstr>
      <vt:lpstr>PowerPoint Presentation</vt:lpstr>
      <vt:lpstr>ES-103-RC-11 (8.78m)</vt:lpstr>
      <vt:lpstr>PowerPoint Presentation</vt:lpstr>
      <vt:lpstr>PowerPoint Presentation</vt:lpstr>
      <vt:lpstr>ES-103-RC-20 (15.1m)</vt:lpstr>
      <vt:lpstr>PowerPoint Presentation</vt:lpstr>
      <vt:lpstr>PowerPoint Presentation</vt:lpstr>
      <vt:lpstr>ES-103-RC-30 (27.3m)</vt:lpstr>
      <vt:lpstr>PowerPoint Presentation</vt:lpstr>
      <vt:lpstr>PowerPoint Presentation</vt:lpstr>
      <vt:lpstr>ES-103-RC-42 (45.35m)</vt:lpstr>
      <vt:lpstr>PowerPoint Presentation</vt:lpstr>
      <vt:lpstr>PowerPoint Presentation</vt:lpstr>
      <vt:lpstr>PowerPoint Presentation</vt:lpstr>
      <vt:lpstr>Backup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Wright II, William</dc:creator>
  <cp:lastModifiedBy>Wright II, William</cp:lastModifiedBy>
  <cp:revision>99</cp:revision>
  <dcterms:created xsi:type="dcterms:W3CDTF">2025-09-30T14:14:33Z</dcterms:created>
  <dcterms:modified xsi:type="dcterms:W3CDTF">2025-10-14T09:43:52Z</dcterms:modified>
</cp:coreProperties>
</file>