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9" r:id="rId2"/>
    <p:sldId id="260" r:id="rId3"/>
    <p:sldId id="258" r:id="rId4"/>
    <p:sldId id="261" r:id="rId5"/>
    <p:sldId id="273" r:id="rId6"/>
    <p:sldId id="264" r:id="rId7"/>
    <p:sldId id="265" r:id="rId8"/>
    <p:sldId id="266" r:id="rId9"/>
    <p:sldId id="267" r:id="rId10"/>
    <p:sldId id="268" r:id="rId11"/>
    <p:sldId id="27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243F"/>
    <a:srgbClr val="DED6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6"/>
    <p:restoredTop sz="94658"/>
  </p:normalViewPr>
  <p:slideViewPr>
    <p:cSldViewPr snapToGrid="0">
      <p:cViewPr varScale="1">
        <p:scale>
          <a:sx n="50" d="100"/>
          <a:sy n="50" d="100"/>
        </p:scale>
        <p:origin x="176" y="1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20BCAC-EABD-054A-9D02-DEC3ABD85BB9}" type="datetimeFigureOut">
              <a:rPr lang="en-US" smtClean="0"/>
              <a:t>10/14/25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2059A6-399E-E24E-8EB6-684F93EB0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26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Reefal sediment geochemistry is influenced by sediment composition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059A6-399E-E24E-8EB6-684F93EB02D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95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 = 0.2</a:t>
            </a:r>
          </a:p>
          <a:p>
            <a:r>
              <a:rPr lang="en-US" dirty="0"/>
              <a:t>10=</a:t>
            </a:r>
            <a:r>
              <a:rPr lang="en-US" baseline="0" dirty="0"/>
              <a:t> 0.6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4BA7E-0EA0-A04C-A391-6A1396AF687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41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2B15A-960B-EF08-0E7E-BC65A6DFD3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C8F260-749B-EBC4-B93A-B094D248B8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500B4-9CBC-828D-EFCD-E347C6866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49315-7341-6A45-9C90-D891BEE0857E}" type="datetimeFigureOut">
              <a:rPr lang="en-US" smtClean="0"/>
              <a:t>10/14/25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378F2-1804-4B8B-6930-AE88B752A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702DC-F445-415D-CBFD-CBADE4D72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27A2D-CDF5-FB4A-9559-2C65E6778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98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274FE-313C-7E7A-4867-8973AD7E8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6801FD-D35A-6672-5886-6F6FB43139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9D6BE-3F35-45AD-7A2E-0568C83FF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49315-7341-6A45-9C90-D891BEE0857E}" type="datetimeFigureOut">
              <a:rPr lang="en-US" smtClean="0"/>
              <a:t>10/14/25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7AF10-4B10-793F-3EEA-A8A093BBB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A22D2-876D-368D-AF30-C8E593ED2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27A2D-CDF5-FB4A-9559-2C65E6778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733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0629E0-26BE-1A5D-BC0D-AF8D41DE2C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01B77-A128-05A6-A6B3-E28DBF64D3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0C3916-DBFA-BE98-5034-300D94117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49315-7341-6A45-9C90-D891BEE0857E}" type="datetimeFigureOut">
              <a:rPr lang="en-US" smtClean="0"/>
              <a:t>10/14/25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FF3D0-F7A7-5082-B788-7B0D3B597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9954D-F548-B7DA-8417-359B96F92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27A2D-CDF5-FB4A-9559-2C65E6778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32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0FA97-6E02-A383-DBD4-AF952C088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328AC-443F-0D10-4B87-2AA8F238A0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52B36-1C69-F6ED-8633-BABD69FE5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49315-7341-6A45-9C90-D891BEE0857E}" type="datetimeFigureOut">
              <a:rPr lang="en-US" smtClean="0"/>
              <a:t>10/14/25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621CAD-8906-D194-0B02-983334823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BE3A0-54C1-12B8-C665-01D4533BF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27A2D-CDF5-FB4A-9559-2C65E6778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493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E9F7B-6631-DE74-E455-46009B8A6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D188C-C195-BC2E-AAB1-A36185FD6B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8AE929-3CEE-AEC0-9EC7-306DEBA24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49315-7341-6A45-9C90-D891BEE0857E}" type="datetimeFigureOut">
              <a:rPr lang="en-US" smtClean="0"/>
              <a:t>10/14/25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0CFE26-3FE4-7CE1-0D0F-AD66DDD4F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CC38A8-DA7F-21A5-124F-56C1F051C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27A2D-CDF5-FB4A-9559-2C65E6778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91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52F39-A563-2C15-35AB-F1F5F5F2D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ACAF9-73BC-D974-9DF0-72DFFEE0A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96FFB4-B67E-5C84-910E-5384C40EB5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A423FD-31DE-65E9-36FE-D99FC542E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49315-7341-6A45-9C90-D891BEE0857E}" type="datetimeFigureOut">
              <a:rPr lang="en-US" smtClean="0"/>
              <a:t>10/14/25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0F3D7F-72BE-5679-0F98-2DC13BEDF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04DFFB-FF3D-7C50-E02F-BB0C2A7F7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27A2D-CDF5-FB4A-9559-2C65E6778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683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21E54-503F-A3D9-1326-F39FE076D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B8B380-30AB-7399-9F0D-AFBDACACA3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A87200-FB39-5E14-8346-70F79AE631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560F3D-9C6B-10AB-DADA-AF920F0407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BAC78B-6949-87D2-5FD5-E7CEE1A4D8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0E6FE3-B72E-E08A-6AC2-1F105276F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49315-7341-6A45-9C90-D891BEE0857E}" type="datetimeFigureOut">
              <a:rPr lang="en-US" smtClean="0"/>
              <a:t>10/14/25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3DC054-8EF9-D7D2-AC99-C51267EB8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110A9F-6BE2-C92A-8B39-D76BD15E6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27A2D-CDF5-FB4A-9559-2C65E6778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81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37D03-BDF5-16BA-6564-B0F278BD7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C88289-30DD-AFAB-93D7-60286B22C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49315-7341-6A45-9C90-D891BEE0857E}" type="datetimeFigureOut">
              <a:rPr lang="en-US" smtClean="0"/>
              <a:t>10/14/25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5B1C1B-7E3A-A6B7-C343-AB8E99CBC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2C507F-68D5-2494-0163-E78B002B3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27A2D-CDF5-FB4A-9559-2C65E6778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083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827B9F-433E-0DD8-BB89-4CC7B34C0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49315-7341-6A45-9C90-D891BEE0857E}" type="datetimeFigureOut">
              <a:rPr lang="en-US" smtClean="0"/>
              <a:t>10/14/25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C4386F-170A-74B9-29CE-8093D58D9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7B9C0E-3792-53FD-B69D-9B75E4623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27A2D-CDF5-FB4A-9559-2C65E6778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47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F944C-3431-494D-3B46-8F7E348F9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2DE2D-AC87-FD76-FE37-C76B02F62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19E5BB-FF87-6A53-0BE3-01627A40B4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28B891-B77B-F2F3-192B-BE95563A3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49315-7341-6A45-9C90-D891BEE0857E}" type="datetimeFigureOut">
              <a:rPr lang="en-US" smtClean="0"/>
              <a:t>10/14/25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778046-2FA3-62FD-B732-96789F692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B03064-578C-8C67-ECBD-EF9A013ED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27A2D-CDF5-FB4A-9559-2C65E6778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847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D4383-3349-0E50-A2BD-5CE2B4890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3D5791-E88A-FAA6-D00C-1868660848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6106C6-7B7B-4637-7F9E-81C3243608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D05A03-D206-1992-1602-F61F7F11B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49315-7341-6A45-9C90-D891BEE0857E}" type="datetimeFigureOut">
              <a:rPr lang="en-US" smtClean="0"/>
              <a:t>10/14/25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3E780F-A330-9B91-303D-B11986953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0C5A36-E0F5-BAA9-D92F-44C60D7D8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27A2D-CDF5-FB4A-9559-2C65E6778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06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A08687-6976-57D8-B0C0-B0C76E3B5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176B40-287E-EA3B-AED3-1454932C1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72190-262A-D92B-2C90-E5681575C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C49315-7341-6A45-9C90-D891BEE0857E}" type="datetimeFigureOut">
              <a:rPr lang="en-US" smtClean="0"/>
              <a:t>10/14/25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15E8CC-84B0-B185-E303-04994060D4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4F482-B62F-EC2D-952E-E46CFC3FCA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1527A2D-CDF5-FB4A-9559-2C65E6778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66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676BFEE-E63A-42A3-87D5-FD65694B7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working on a conveyor belt&#10;&#10;AI-generated content may be incorrect.">
            <a:extLst>
              <a:ext uri="{FF2B5EF4-FFF2-40B4-BE49-F238E27FC236}">
                <a16:creationId xmlns:a16="http://schemas.microsoft.com/office/drawing/2014/main" id="{A62ACF62-C3C4-4A2A-CAD6-4BC616A51D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55" r="5756"/>
          <a:stretch>
            <a:fillRect/>
          </a:stretch>
        </p:blipFill>
        <p:spPr>
          <a:xfrm>
            <a:off x="20" y="-1"/>
            <a:ext cx="4654276" cy="6858000"/>
          </a:xfrm>
          <a:prstGeom prst="rect">
            <a:avLst/>
          </a:prstGeom>
        </p:spPr>
      </p:pic>
      <p:pic>
        <p:nvPicPr>
          <p:cNvPr id="9" name="Picture 8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20F09580-F40B-2674-0F6E-F1B51ACAC0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643"/>
          <a:stretch>
            <a:fillRect/>
          </a:stretch>
        </p:blipFill>
        <p:spPr>
          <a:xfrm>
            <a:off x="4774005" y="10"/>
            <a:ext cx="7417994" cy="4526265"/>
          </a:xfrm>
          <a:prstGeom prst="rect">
            <a:avLst/>
          </a:prstGeom>
        </p:spPr>
      </p:pic>
      <p:pic>
        <p:nvPicPr>
          <p:cNvPr id="11" name="Picture 10" descr="A group of people working in a lab&#10;&#10;AI-generated content may be incorrect.">
            <a:extLst>
              <a:ext uri="{FF2B5EF4-FFF2-40B4-BE49-F238E27FC236}">
                <a16:creationId xmlns:a16="http://schemas.microsoft.com/office/drawing/2014/main" id="{04493F04-A883-E0D0-ED9C-C5720B809A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085" r="-2" b="21073"/>
          <a:stretch>
            <a:fillRect/>
          </a:stretch>
        </p:blipFill>
        <p:spPr>
          <a:xfrm>
            <a:off x="4774005" y="4629736"/>
            <a:ext cx="2392858" cy="2228264"/>
          </a:xfrm>
          <a:prstGeom prst="rect">
            <a:avLst/>
          </a:prstGeom>
        </p:spPr>
      </p:pic>
      <p:pic>
        <p:nvPicPr>
          <p:cNvPr id="5" name="Picture 4" descr="A group of white bricks on a wooden surface&#10;&#10;AI-generated content may be incorrect.">
            <a:extLst>
              <a:ext uri="{FF2B5EF4-FFF2-40B4-BE49-F238E27FC236}">
                <a16:creationId xmlns:a16="http://schemas.microsoft.com/office/drawing/2014/main" id="{0CA0F693-4A3E-14C5-1F8F-12895335CCF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813" r="12105" b="6"/>
          <a:stretch>
            <a:fillRect/>
          </a:stretch>
        </p:blipFill>
        <p:spPr>
          <a:xfrm>
            <a:off x="7270322" y="4629737"/>
            <a:ext cx="2409107" cy="2228264"/>
          </a:xfrm>
          <a:prstGeom prst="rect">
            <a:avLst/>
          </a:prstGeom>
        </p:spPr>
      </p:pic>
      <p:pic>
        <p:nvPicPr>
          <p:cNvPr id="7" name="Picture 6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7C87059C-1337-3092-6A86-A45EDF54793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8937" b="6"/>
          <a:stretch>
            <a:fillRect/>
          </a:stretch>
        </p:blipFill>
        <p:spPr>
          <a:xfrm>
            <a:off x="9783443" y="4629735"/>
            <a:ext cx="2408549" cy="22282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3E4586-025E-3CC5-7682-758BB5E9A55E}"/>
              </a:ext>
            </a:extLst>
          </p:cNvPr>
          <p:cNvSpPr txBox="1">
            <a:spLocks/>
          </p:cNvSpPr>
          <p:nvPr/>
        </p:nvSpPr>
        <p:spPr>
          <a:xfrm>
            <a:off x="4746854" y="108810"/>
            <a:ext cx="7417994" cy="1466601"/>
          </a:xfrm>
          <a:prstGeom prst="rect">
            <a:avLst/>
          </a:prstGeom>
          <a:solidFill>
            <a:srgbClr val="DED6C3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 Initial Results on the Isotopic Composition of the Allochems in Core 103</a:t>
            </a:r>
            <a:endParaRPr lang="en-US" sz="36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760D6AB-DBC7-4473-2D4F-DC1295461E18}"/>
              </a:ext>
            </a:extLst>
          </p:cNvPr>
          <p:cNvSpPr txBox="1">
            <a:spLocks/>
          </p:cNvSpPr>
          <p:nvPr/>
        </p:nvSpPr>
        <p:spPr>
          <a:xfrm>
            <a:off x="116462" y="4526275"/>
            <a:ext cx="4421391" cy="2194013"/>
          </a:xfrm>
          <a:prstGeom prst="rect">
            <a:avLst/>
          </a:prstGeom>
          <a:solidFill>
            <a:srgbClr val="DED6C3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/>
              <a:t>Amanda Oehlert, </a:t>
            </a:r>
            <a:r>
              <a:rPr lang="en-US" sz="1800" u="sng" dirty="0"/>
              <a:t>Jazmin Garza</a:t>
            </a:r>
            <a:r>
              <a:rPr lang="en-US" sz="1800" dirty="0"/>
              <a:t>, </a:t>
            </a:r>
            <a:r>
              <a:rPr lang="en-US" sz="1800" b="1" dirty="0"/>
              <a:t>Becca Adlin, Flora Beleznay, Paulina </a:t>
            </a:r>
            <a:r>
              <a:rPr lang="en-US" sz="1800" b="1" dirty="0" err="1"/>
              <a:t>Manekas</a:t>
            </a:r>
            <a:r>
              <a:rPr lang="en-US" sz="1800" b="1" dirty="0"/>
              <a:t>, Brandon Mears, </a:t>
            </a:r>
            <a:r>
              <a:rPr lang="en-US" sz="1800" b="1" dirty="0" err="1"/>
              <a:t>Kingshuk</a:t>
            </a:r>
            <a:r>
              <a:rPr lang="en-US" sz="1800" b="1" dirty="0"/>
              <a:t> Mukherjee, Brian Mulvey, </a:t>
            </a:r>
            <a:r>
              <a:rPr lang="en-US" sz="1800" b="1" u="sng" dirty="0"/>
              <a:t>Felipe Muschel</a:t>
            </a:r>
            <a:r>
              <a:rPr lang="en-US" sz="1800" b="1" dirty="0"/>
              <a:t>, Raymond Owens,  Merrilee Rivers, Trina Rosing, </a:t>
            </a:r>
            <a:r>
              <a:rPr lang="en-US" sz="1800" b="1" u="sng" dirty="0"/>
              <a:t>Caroline Tran</a:t>
            </a:r>
            <a:r>
              <a:rPr lang="en-US" sz="1800" b="1" dirty="0"/>
              <a:t>, </a:t>
            </a:r>
            <a:r>
              <a:rPr lang="en-US" sz="1800" u="sng" dirty="0"/>
              <a:t>Bernie Kaup </a:t>
            </a:r>
            <a:r>
              <a:rPr lang="en-US" sz="1800" dirty="0"/>
              <a:t>and Iva </a:t>
            </a:r>
            <a:r>
              <a:rPr lang="en-US" sz="1800" dirty="0" err="1"/>
              <a:t>Tomchovska</a:t>
            </a:r>
            <a:endParaRPr lang="en-US" sz="1800" dirty="0"/>
          </a:p>
          <a:p>
            <a:pPr marL="0" indent="0" algn="ctr">
              <a:buNone/>
            </a:pPr>
            <a:r>
              <a:rPr lang="en-US" sz="1800" i="1" dirty="0"/>
              <a:t>And Team Mozambique led by Gregor Eberli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CB7ED8-6C6A-1C6F-DDDE-16FFD671C56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5336" y="3925198"/>
            <a:ext cx="1107275" cy="514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E196E3-90C2-CF23-C8CD-E2700112F555}"/>
              </a:ext>
            </a:extLst>
          </p:cNvPr>
          <p:cNvSpPr txBox="1"/>
          <p:nvPr/>
        </p:nvSpPr>
        <p:spPr>
          <a:xfrm>
            <a:off x="10898621" y="3648199"/>
            <a:ext cx="13404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4243F"/>
                </a:solidFill>
              </a:rPr>
              <a:t>Oehlert et al., 2025</a:t>
            </a:r>
          </a:p>
        </p:txBody>
      </p:sp>
    </p:spTree>
    <p:extLst>
      <p:ext uri="{BB962C8B-B14F-4D97-AF65-F5344CB8AC3E}">
        <p14:creationId xmlns:p14="http://schemas.microsoft.com/office/powerpoint/2010/main" val="2104645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6003" y="1585920"/>
            <a:ext cx="12039992" cy="44862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008" y="1717299"/>
            <a:ext cx="11887983" cy="37256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60018" y="5588496"/>
            <a:ext cx="45608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Modified from Bartley and </a:t>
            </a:r>
            <a:r>
              <a:rPr lang="en-US" sz="1100" i="1" dirty="0" err="1"/>
              <a:t>Kah</a:t>
            </a:r>
            <a:r>
              <a:rPr lang="en-US" sz="1100" i="1" dirty="0"/>
              <a:t>, 2004; </a:t>
            </a:r>
            <a:r>
              <a:rPr lang="en-US" sz="1100" i="1" dirty="0" err="1"/>
              <a:t>Barral</a:t>
            </a:r>
            <a:r>
              <a:rPr lang="en-US" sz="1100" i="1" dirty="0"/>
              <a:t> et al., 2017; </a:t>
            </a:r>
            <a:r>
              <a:rPr lang="en-US" sz="1100" i="1" dirty="0" err="1"/>
              <a:t>Zachos</a:t>
            </a:r>
            <a:r>
              <a:rPr lang="en-US" sz="1100" i="1" dirty="0"/>
              <a:t> et al., 2001 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51B91425-3638-B5DF-05AC-72C046D10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78519" cy="1325563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Marine carbonate 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Symbol" pitchFamily="2" charset="2"/>
              </a:rPr>
              <a:t>d</a:t>
            </a:r>
            <a:r>
              <a:rPr lang="en-US" b="1" baseline="30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13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C records through time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D45AA7-7BD3-0F0F-507F-E3F0F9B296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8283" y="6235721"/>
            <a:ext cx="1107275" cy="5143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647494-4733-3773-574A-5670887DC6E3}"/>
              </a:ext>
            </a:extLst>
          </p:cNvPr>
          <p:cNvSpPr txBox="1"/>
          <p:nvPr/>
        </p:nvSpPr>
        <p:spPr>
          <a:xfrm>
            <a:off x="10851568" y="6051710"/>
            <a:ext cx="13404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Oehlert et al., 2025</a:t>
            </a:r>
          </a:p>
        </p:txBody>
      </p:sp>
    </p:spTree>
    <p:extLst>
      <p:ext uri="{BB962C8B-B14F-4D97-AF65-F5344CB8AC3E}">
        <p14:creationId xmlns:p14="http://schemas.microsoft.com/office/powerpoint/2010/main" val="1587380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different colored dots&#10;&#10;AI-generated content may be incorrect.">
            <a:extLst>
              <a:ext uri="{FF2B5EF4-FFF2-40B4-BE49-F238E27FC236}">
                <a16:creationId xmlns:a16="http://schemas.microsoft.com/office/drawing/2014/main" id="{A452C4B7-B60F-CB07-71C9-91E793B7F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3654" y="131763"/>
            <a:ext cx="6463546" cy="63357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0D8D6D-2F65-2EB3-45D1-26677DE985FC}"/>
              </a:ext>
            </a:extLst>
          </p:cNvPr>
          <p:cNvSpPr txBox="1"/>
          <p:nvPr/>
        </p:nvSpPr>
        <p:spPr>
          <a:xfrm rot="16200000">
            <a:off x="5895203" y="6187044"/>
            <a:ext cx="11880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Microbialites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CD7658-69E9-FDE9-4910-A2759BDC13A9}"/>
              </a:ext>
            </a:extLst>
          </p:cNvPr>
          <p:cNvSpPr txBox="1"/>
          <p:nvPr/>
        </p:nvSpPr>
        <p:spPr>
          <a:xfrm rot="16200000">
            <a:off x="6281911" y="6167636"/>
            <a:ext cx="10607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Bivalves (1)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8DF293-BEC9-91DA-CC60-F5408CC28BBB}"/>
              </a:ext>
            </a:extLst>
          </p:cNvPr>
          <p:cNvSpPr txBox="1"/>
          <p:nvPr/>
        </p:nvSpPr>
        <p:spPr>
          <a:xfrm rot="16200000">
            <a:off x="6679690" y="6108710"/>
            <a:ext cx="942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Halimeda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9DAB78-B515-2E72-3BE9-34CD67980FD6}"/>
              </a:ext>
            </a:extLst>
          </p:cNvPr>
          <p:cNvSpPr txBox="1"/>
          <p:nvPr/>
        </p:nvSpPr>
        <p:spPr>
          <a:xfrm rot="16200000">
            <a:off x="7192738" y="5941021"/>
            <a:ext cx="5386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CCA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3C3E30-947F-EA03-F6C1-5633531403D2}"/>
              </a:ext>
            </a:extLst>
          </p:cNvPr>
          <p:cNvSpPr txBox="1"/>
          <p:nvPr/>
        </p:nvSpPr>
        <p:spPr>
          <a:xfrm rot="16200000">
            <a:off x="7335409" y="6094860"/>
            <a:ext cx="9151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Top Coral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D12486-F549-BB05-7AD8-DE810E1678D3}"/>
              </a:ext>
            </a:extLst>
          </p:cNvPr>
          <p:cNvSpPr txBox="1"/>
          <p:nvPr/>
        </p:nvSpPr>
        <p:spPr>
          <a:xfrm rot="16200000">
            <a:off x="7938845" y="6124355"/>
            <a:ext cx="9741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Bivalve (2)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03F901-526C-71FF-7434-858977DDA3E1}"/>
              </a:ext>
            </a:extLst>
          </p:cNvPr>
          <p:cNvSpPr txBox="1"/>
          <p:nvPr/>
        </p:nvSpPr>
        <p:spPr>
          <a:xfrm rot="16200000">
            <a:off x="8224772" y="6141442"/>
            <a:ext cx="10083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Gastropod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C391BE-C59F-E192-174C-5E3115CDFB1E}"/>
              </a:ext>
            </a:extLst>
          </p:cNvPr>
          <p:cNvSpPr txBox="1"/>
          <p:nvPr/>
        </p:nvSpPr>
        <p:spPr>
          <a:xfrm rot="16200000">
            <a:off x="9126214" y="5976511"/>
            <a:ext cx="529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Bulk</a:t>
            </a:r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id="{A3A283D5-D2D9-6EBF-A0BF-6811318F0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7690" y="2171934"/>
            <a:ext cx="1607541" cy="187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B142581-A476-BDED-5D9A-6884789F4DAC}"/>
              </a:ext>
            </a:extLst>
          </p:cNvPr>
          <p:cNvGrpSpPr/>
          <p:nvPr/>
        </p:nvGrpSpPr>
        <p:grpSpPr>
          <a:xfrm rot="5400000">
            <a:off x="1155940" y="3719076"/>
            <a:ext cx="2490468" cy="3186895"/>
            <a:chOff x="6721661" y="4436507"/>
            <a:chExt cx="1843382" cy="2348401"/>
          </a:xfrm>
        </p:grpSpPr>
        <p:pic>
          <p:nvPicPr>
            <p:cNvPr id="20" name="Picture 3">
              <a:extLst>
                <a:ext uri="{FF2B5EF4-FFF2-40B4-BE49-F238E27FC236}">
                  <a16:creationId xmlns:a16="http://schemas.microsoft.com/office/drawing/2014/main" id="{13B51091-F6B7-49AF-83A3-AB71FE914D2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83" b="22345"/>
            <a:stretch>
              <a:fillRect/>
            </a:stretch>
          </p:blipFill>
          <p:spPr bwMode="auto">
            <a:xfrm rot="5400000" flipH="1">
              <a:off x="6916110" y="5135974"/>
              <a:ext cx="1481780" cy="1816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image8.jpg">
              <a:extLst>
                <a:ext uri="{FF2B5EF4-FFF2-40B4-BE49-F238E27FC236}">
                  <a16:creationId xmlns:a16="http://schemas.microsoft.com/office/drawing/2014/main" id="{BEF066AB-E100-46D3-4678-35EFA3C6B4E1}"/>
                </a:ext>
              </a:extLst>
            </p:cNvPr>
            <p:cNvPicPr preferRelativeResize="0"/>
            <p:nvPr/>
          </p:nvPicPr>
          <p:blipFill>
            <a:blip r:embed="rId5" cstate="print"/>
            <a:srcRect l="49482" t="39396" r="8611" b="36810"/>
            <a:stretch>
              <a:fillRect/>
            </a:stretch>
          </p:blipFill>
          <p:spPr>
            <a:xfrm>
              <a:off x="6721661" y="4436507"/>
              <a:ext cx="936807" cy="766592"/>
            </a:xfrm>
            <a:prstGeom prst="rect">
              <a:avLst/>
            </a:prstGeom>
            <a:noFill/>
          </p:spPr>
        </p:pic>
        <p:pic>
          <p:nvPicPr>
            <p:cNvPr id="22" name="image3.jpg">
              <a:extLst>
                <a:ext uri="{FF2B5EF4-FFF2-40B4-BE49-F238E27FC236}">
                  <a16:creationId xmlns:a16="http://schemas.microsoft.com/office/drawing/2014/main" id="{685AE3F8-A22D-C2AA-F4F9-0731BB6350AC}"/>
                </a:ext>
              </a:extLst>
            </p:cNvPr>
            <p:cNvPicPr preferRelativeResize="0"/>
            <p:nvPr/>
          </p:nvPicPr>
          <p:blipFill>
            <a:blip r:embed="rId6" cstate="print"/>
            <a:srcRect l="24947" t="54460" r="38239" b="17198"/>
            <a:stretch>
              <a:fillRect/>
            </a:stretch>
          </p:blipFill>
          <p:spPr>
            <a:xfrm>
              <a:off x="7760342" y="4436507"/>
              <a:ext cx="777404" cy="766592"/>
            </a:xfrm>
            <a:prstGeom prst="rect">
              <a:avLst/>
            </a:prstGeom>
            <a:noFill/>
          </p:spPr>
        </p:pic>
      </p:grpSp>
      <p:pic>
        <p:nvPicPr>
          <p:cNvPr id="23" name="Picture 6">
            <a:extLst>
              <a:ext uri="{FF2B5EF4-FFF2-40B4-BE49-F238E27FC236}">
                <a16:creationId xmlns:a16="http://schemas.microsoft.com/office/drawing/2014/main" id="{6548B877-3057-ED9D-D1FC-B93834B568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5" t="23402" r="43472" b="45330"/>
          <a:stretch>
            <a:fillRect/>
          </a:stretch>
        </p:blipFill>
        <p:spPr bwMode="auto">
          <a:xfrm rot="5400000">
            <a:off x="2670698" y="1979160"/>
            <a:ext cx="1607543" cy="225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372E50C-8691-F3E0-BA20-1761D51B0B98}"/>
              </a:ext>
            </a:extLst>
          </p:cNvPr>
          <p:cNvSpPr txBox="1"/>
          <p:nvPr/>
        </p:nvSpPr>
        <p:spPr>
          <a:xfrm>
            <a:off x="239323" y="1369919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MGS 513/613 Intro to Geochemistry</a:t>
            </a:r>
          </a:p>
          <a:p>
            <a:r>
              <a:rPr lang="en-US" sz="2000" dirty="0"/>
              <a:t>~150 samples collected, spanning ~60 m core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25BC1A8-33CA-0C13-F194-40E882E12C1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33" y="213653"/>
            <a:ext cx="1107275" cy="51430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73BC692-3403-F444-B060-2FF4433AAA05}"/>
              </a:ext>
            </a:extLst>
          </p:cNvPr>
          <p:cNvSpPr txBox="1"/>
          <p:nvPr/>
        </p:nvSpPr>
        <p:spPr>
          <a:xfrm>
            <a:off x="36518" y="29642"/>
            <a:ext cx="13404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Oehlert et al., 2025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5D78CD-8A90-A0EA-AF29-C1C6B893A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265" y="-182661"/>
            <a:ext cx="10515600" cy="1325563"/>
          </a:xfrm>
        </p:spPr>
        <p:txBody>
          <a:bodyPr/>
          <a:lstStyle/>
          <a:p>
            <a:r>
              <a:rPr lang="en-US" b="1" dirty="0"/>
              <a:t>ES103: Initial Results</a:t>
            </a:r>
          </a:p>
        </p:txBody>
      </p:sp>
    </p:spTree>
    <p:extLst>
      <p:ext uri="{BB962C8B-B14F-4D97-AF65-F5344CB8AC3E}">
        <p14:creationId xmlns:p14="http://schemas.microsoft.com/office/powerpoint/2010/main" val="1450246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FD8A3-43DB-9877-4EB1-E2A11FEA6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729" y="365125"/>
            <a:ext cx="11518710" cy="1325563"/>
          </a:xfrm>
        </p:spPr>
        <p:txBody>
          <a:bodyPr/>
          <a:lstStyle/>
          <a:p>
            <a:r>
              <a:rPr lang="en-US" b="1" dirty="0"/>
              <a:t>ES103: A geochemical archive of environmental changes during the last deglaciation?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A9B78-87A9-4E0F-9054-1912AB5C7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8346" y="1825625"/>
            <a:ext cx="5463654" cy="4351338"/>
          </a:xfrm>
        </p:spPr>
        <p:txBody>
          <a:bodyPr/>
          <a:lstStyle/>
          <a:p>
            <a:r>
              <a:rPr lang="en-US" b="1" dirty="0"/>
              <a:t>Objective: </a:t>
            </a:r>
            <a:r>
              <a:rPr lang="en-US" dirty="0"/>
              <a:t>Reconstruct changing environmental conditions during the last deglaciation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Rule out changes in sediment composition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Rule out changes in diagenesis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Assess records of environmental changes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656488-5D05-D70D-8A9B-AF850DE34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75" y="1825625"/>
            <a:ext cx="6374642" cy="42634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8C858A-7C6E-501A-706D-CF1517CF0C60}"/>
              </a:ext>
            </a:extLst>
          </p:cNvPr>
          <p:cNvSpPr txBox="1"/>
          <p:nvPr/>
        </p:nvSpPr>
        <p:spPr>
          <a:xfrm>
            <a:off x="436729" y="6176963"/>
            <a:ext cx="5789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From Eberli et al., 2025; dates from Grammer et al., 1993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BBAE28-8D47-591E-5B75-7AF186D805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8283" y="6235721"/>
            <a:ext cx="1107275" cy="5143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705A05-2719-F3CE-4C33-4B3F12D54845}"/>
              </a:ext>
            </a:extLst>
          </p:cNvPr>
          <p:cNvSpPr txBox="1"/>
          <p:nvPr/>
        </p:nvSpPr>
        <p:spPr>
          <a:xfrm>
            <a:off x="10851568" y="5958722"/>
            <a:ext cx="13404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4243F"/>
                </a:solidFill>
              </a:rPr>
              <a:t>Oehlert et al., 2025</a:t>
            </a:r>
          </a:p>
        </p:txBody>
      </p:sp>
    </p:spTree>
    <p:extLst>
      <p:ext uri="{BB962C8B-B14F-4D97-AF65-F5344CB8AC3E}">
        <p14:creationId xmlns:p14="http://schemas.microsoft.com/office/powerpoint/2010/main" val="1760514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9EBD7-EF1A-B6EE-8F1E-149A948CB1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0565F1-0CB1-BDB0-3AAC-A48268E35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79" y="150097"/>
            <a:ext cx="5376672" cy="2077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6CEE5A-0A74-8E7E-7665-02AF82F576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7647" y="576603"/>
            <a:ext cx="6235074" cy="57047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3CAB03-D728-B18E-C859-C327AD6EC3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35" y="2293120"/>
            <a:ext cx="5617431" cy="44147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37B283-EA81-7F51-5E23-91625CF8759C}"/>
              </a:ext>
            </a:extLst>
          </p:cNvPr>
          <p:cNvSpPr txBox="1"/>
          <p:nvPr/>
        </p:nvSpPr>
        <p:spPr>
          <a:xfrm>
            <a:off x="10017121" y="6309983"/>
            <a:ext cx="1955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Brown et al., 2025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7FED94-8278-50DD-43AB-D784D890F20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7142" y="276999"/>
            <a:ext cx="1107275" cy="5143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30F632-8ACA-89D4-7F81-D813535DB390}"/>
              </a:ext>
            </a:extLst>
          </p:cNvPr>
          <p:cNvSpPr txBox="1"/>
          <p:nvPr/>
        </p:nvSpPr>
        <p:spPr>
          <a:xfrm>
            <a:off x="10900427" y="0"/>
            <a:ext cx="13404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4243F"/>
                </a:solidFill>
              </a:rPr>
              <a:t>Oehlert et al., 2025</a:t>
            </a:r>
          </a:p>
        </p:txBody>
      </p:sp>
    </p:spTree>
    <p:extLst>
      <p:ext uri="{BB962C8B-B14F-4D97-AF65-F5344CB8AC3E}">
        <p14:creationId xmlns:p14="http://schemas.microsoft.com/office/powerpoint/2010/main" val="518435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B2D32-F97B-03C2-B41A-82FFD4B23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AE453-CBF1-3F05-9E59-A861420C4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53" y="178685"/>
            <a:ext cx="11604567" cy="1325563"/>
          </a:xfrm>
        </p:spPr>
        <p:txBody>
          <a:bodyPr/>
          <a:lstStyle/>
          <a:p>
            <a:r>
              <a:rPr lang="en-US" b="1" dirty="0"/>
              <a:t>Variation in allochem </a:t>
            </a:r>
            <a:r>
              <a:rPr lang="en-US" b="1" dirty="0">
                <a:latin typeface="Symbol" pitchFamily="2" charset="2"/>
              </a:rPr>
              <a:t>d</a:t>
            </a:r>
            <a:r>
              <a:rPr lang="en-US" b="1" baseline="30000" dirty="0"/>
              <a:t>13</a:t>
            </a:r>
            <a:r>
              <a:rPr lang="en-US" b="1" dirty="0"/>
              <a:t>C and </a:t>
            </a:r>
            <a:r>
              <a:rPr lang="en-US" b="1" dirty="0">
                <a:latin typeface="Symbol" pitchFamily="2" charset="2"/>
              </a:rPr>
              <a:t>d</a:t>
            </a:r>
            <a:r>
              <a:rPr lang="en-US" b="1" baseline="30000" dirty="0"/>
              <a:t>18</a:t>
            </a:r>
            <a:r>
              <a:rPr lang="en-US" b="1" dirty="0"/>
              <a:t>O values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B37A4-C2BC-AA8B-BE0D-E0BC58104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2621" y="1825625"/>
            <a:ext cx="4572937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Allochem composition:</a:t>
            </a:r>
          </a:p>
          <a:p>
            <a:pPr marL="0" indent="0">
              <a:buNone/>
            </a:pPr>
            <a:r>
              <a:rPr lang="en-US" dirty="0"/>
              <a:t>	Mineralogy</a:t>
            </a:r>
          </a:p>
          <a:p>
            <a:pPr marL="0" indent="0">
              <a:buNone/>
            </a:pPr>
            <a:r>
              <a:rPr lang="en-US" dirty="0"/>
              <a:t>	Vital Effects</a:t>
            </a:r>
          </a:p>
          <a:p>
            <a:pPr marL="0" indent="0">
              <a:buNone/>
            </a:pPr>
            <a:r>
              <a:rPr lang="en-US" dirty="0"/>
              <a:t>	Salinity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Bulk sediments:</a:t>
            </a:r>
          </a:p>
          <a:p>
            <a:pPr marL="0" indent="0">
              <a:buNone/>
            </a:pPr>
            <a:r>
              <a:rPr lang="en-US" dirty="0"/>
              <a:t>	Dominant allochems?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33E0DF-2CE8-0E3D-DA1E-8E1222771A6E}"/>
              </a:ext>
            </a:extLst>
          </p:cNvPr>
          <p:cNvSpPr txBox="1"/>
          <p:nvPr/>
        </p:nvSpPr>
        <p:spPr>
          <a:xfrm>
            <a:off x="368154" y="6309983"/>
            <a:ext cx="1955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Brown et al., 2025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7C6AC9-9748-D8E5-DEA2-164E414C9E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8283" y="6235721"/>
            <a:ext cx="1107275" cy="5143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05F556-1F3C-564E-F42E-05621515488B}"/>
              </a:ext>
            </a:extLst>
          </p:cNvPr>
          <p:cNvSpPr txBox="1"/>
          <p:nvPr/>
        </p:nvSpPr>
        <p:spPr>
          <a:xfrm>
            <a:off x="10851568" y="5958722"/>
            <a:ext cx="13404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4243F"/>
                </a:solidFill>
              </a:rPr>
              <a:t>Oehlert et al., 2025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C9D4EB-1973-07EE-3759-0117ADD64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26442" y="1607385"/>
            <a:ext cx="7130259" cy="4351337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421414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A0F35-788B-A348-DD35-3586E5D71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AD22A-428A-AEFE-BD79-418986F80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53" y="178685"/>
            <a:ext cx="11604567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Global Comparison of Reefal Surface Sediments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CEDAE-F92D-271C-B447-3A5126476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1106" y="1402900"/>
            <a:ext cx="3711614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Compared to 6 other atolls in Indian &amp; Atlantic Ocean Basins </a:t>
            </a:r>
          </a:p>
          <a:p>
            <a:pPr marL="0" indent="0">
              <a:buNone/>
            </a:pPr>
            <a:r>
              <a:rPr lang="en-US" sz="1600" i="1" dirty="0"/>
              <a:t>(Gischler 2006, Gischler et al., 2009)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&gt; 5 ‰ range globally</a:t>
            </a:r>
          </a:p>
          <a:p>
            <a:endParaRPr lang="en-US" dirty="0"/>
          </a:p>
          <a:p>
            <a:r>
              <a:rPr lang="en-US" dirty="0"/>
              <a:t>Sediment allochem diversity indices</a:t>
            </a:r>
          </a:p>
          <a:p>
            <a:pPr lvl="1"/>
            <a:r>
              <a:rPr lang="en-US" sz="2000" dirty="0"/>
              <a:t>Richness</a:t>
            </a:r>
          </a:p>
          <a:p>
            <a:pPr lvl="1"/>
            <a:r>
              <a:rPr lang="en-US" sz="2000" dirty="0"/>
              <a:t>Evenness</a:t>
            </a:r>
          </a:p>
          <a:p>
            <a:pPr lvl="1"/>
            <a:r>
              <a:rPr lang="en-US" sz="2000" dirty="0"/>
              <a:t>GSI</a:t>
            </a:r>
          </a:p>
          <a:p>
            <a:pPr lvl="1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EC851C-2677-D1D1-75BF-0F3C3E762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153" y="1402900"/>
            <a:ext cx="7702446" cy="47740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91DAB7-B137-783A-25B7-9903448A1412}"/>
              </a:ext>
            </a:extLst>
          </p:cNvPr>
          <p:cNvSpPr txBox="1"/>
          <p:nvPr/>
        </p:nvSpPr>
        <p:spPr>
          <a:xfrm>
            <a:off x="368154" y="6309983"/>
            <a:ext cx="1955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Brown et al., 2025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352F21-9B60-0A63-3ED1-8C3F2D9590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8283" y="6235721"/>
            <a:ext cx="1107275" cy="5143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52F2B6-FCD3-E16A-267F-72F19FA6A913}"/>
              </a:ext>
            </a:extLst>
          </p:cNvPr>
          <p:cNvSpPr txBox="1"/>
          <p:nvPr/>
        </p:nvSpPr>
        <p:spPr>
          <a:xfrm>
            <a:off x="10851568" y="5958722"/>
            <a:ext cx="13404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4243F"/>
                </a:solidFill>
              </a:rPr>
              <a:t>Oehlert et al., 2025</a:t>
            </a:r>
          </a:p>
        </p:txBody>
      </p:sp>
    </p:spTree>
    <p:extLst>
      <p:ext uri="{BB962C8B-B14F-4D97-AF65-F5344CB8AC3E}">
        <p14:creationId xmlns:p14="http://schemas.microsoft.com/office/powerpoint/2010/main" val="4113357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1016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6003" y="1585920"/>
            <a:ext cx="12039992" cy="44862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008" y="2909923"/>
            <a:ext cx="11887983" cy="2522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60017" y="5574597"/>
            <a:ext cx="47500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rgbClr val="002060"/>
                </a:solidFill>
              </a:rPr>
              <a:t>Modified from Bartley and </a:t>
            </a:r>
            <a:r>
              <a:rPr lang="en-US" sz="1100" i="1" dirty="0" err="1">
                <a:solidFill>
                  <a:srgbClr val="002060"/>
                </a:solidFill>
              </a:rPr>
              <a:t>Kah</a:t>
            </a:r>
            <a:r>
              <a:rPr lang="en-US" sz="1100" i="1" dirty="0">
                <a:solidFill>
                  <a:srgbClr val="002060"/>
                </a:solidFill>
              </a:rPr>
              <a:t>, 2004; </a:t>
            </a:r>
            <a:r>
              <a:rPr lang="en-US" sz="1100" i="1" dirty="0" err="1">
                <a:solidFill>
                  <a:srgbClr val="002060"/>
                </a:solidFill>
              </a:rPr>
              <a:t>Barral</a:t>
            </a:r>
            <a:r>
              <a:rPr lang="en-US" sz="1100" i="1" dirty="0">
                <a:solidFill>
                  <a:srgbClr val="002060"/>
                </a:solidFill>
              </a:rPr>
              <a:t> et al., 2017; </a:t>
            </a:r>
            <a:r>
              <a:rPr lang="en-US" sz="1100" i="1" dirty="0" err="1">
                <a:solidFill>
                  <a:srgbClr val="002060"/>
                </a:solidFill>
              </a:rPr>
              <a:t>Zachos</a:t>
            </a:r>
            <a:r>
              <a:rPr lang="en-US" sz="1100" i="1" dirty="0">
                <a:solidFill>
                  <a:srgbClr val="002060"/>
                </a:solidFill>
              </a:rPr>
              <a:t> et al., 2001 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556306" y="2483434"/>
            <a:ext cx="4623510" cy="2286855"/>
            <a:chOff x="1356031" y="2240543"/>
            <a:chExt cx="4623510" cy="2286855"/>
          </a:xfrm>
        </p:grpSpPr>
        <p:cxnSp>
          <p:nvCxnSpPr>
            <p:cNvPr id="10" name="Straight Arrow Connector 9"/>
            <p:cNvCxnSpPr/>
            <p:nvPr/>
          </p:nvCxnSpPr>
          <p:spPr>
            <a:xfrm flipV="1">
              <a:off x="3657457" y="2615099"/>
              <a:ext cx="0" cy="683173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18"/>
            <p:cNvGrpSpPr/>
            <p:nvPr/>
          </p:nvGrpSpPr>
          <p:grpSpPr>
            <a:xfrm>
              <a:off x="1356031" y="2240543"/>
              <a:ext cx="4623510" cy="2286855"/>
              <a:chOff x="1356031" y="2240543"/>
              <a:chExt cx="4623510" cy="2286855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1356031" y="2240543"/>
                <a:ext cx="462351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i="1" dirty="0">
                    <a:solidFill>
                      <a:schemeClr val="bg1"/>
                    </a:solidFill>
                  </a:rPr>
                  <a:t>Increased organic carbon burial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060683" y="4065733"/>
                <a:ext cx="321639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i="1" dirty="0">
                    <a:solidFill>
                      <a:schemeClr val="bg1"/>
                    </a:solidFill>
                  </a:rPr>
                  <a:t>Increased weathering</a:t>
                </a:r>
              </a:p>
            </p:txBody>
          </p:sp>
        </p:grpSp>
        <p:cxnSp>
          <p:nvCxnSpPr>
            <p:cNvPr id="13" name="Straight Arrow Connector 12"/>
            <p:cNvCxnSpPr/>
            <p:nvPr/>
          </p:nvCxnSpPr>
          <p:spPr>
            <a:xfrm>
              <a:off x="3657452" y="3497968"/>
              <a:ext cx="0" cy="651341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8C4B7D13-F7F9-72CC-C6CA-7897E8BA0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78519" cy="1325563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Marine carbonate 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Symbol" pitchFamily="2" charset="2"/>
              </a:rPr>
              <a:t>d</a:t>
            </a:r>
            <a:r>
              <a:rPr lang="en-US" b="1" baseline="30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13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C records through time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2657BE-E875-C5CB-65A8-A3E7211DA5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8283" y="6235721"/>
            <a:ext cx="1107275" cy="514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68DD1D-3CB6-DFD3-A249-A05CC577B5E0}"/>
              </a:ext>
            </a:extLst>
          </p:cNvPr>
          <p:cNvSpPr txBox="1"/>
          <p:nvPr/>
        </p:nvSpPr>
        <p:spPr>
          <a:xfrm>
            <a:off x="10851568" y="6051710"/>
            <a:ext cx="13404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Oehlert et al., 2025</a:t>
            </a:r>
          </a:p>
        </p:txBody>
      </p:sp>
    </p:spTree>
    <p:extLst>
      <p:ext uri="{BB962C8B-B14F-4D97-AF65-F5344CB8AC3E}">
        <p14:creationId xmlns:p14="http://schemas.microsoft.com/office/powerpoint/2010/main" val="108348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6003" y="1585920"/>
            <a:ext cx="12039992" cy="44862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083" y="2516086"/>
            <a:ext cx="11895908" cy="29163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60017" y="5574597"/>
            <a:ext cx="45608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Modified from Bartley and </a:t>
            </a:r>
            <a:r>
              <a:rPr lang="en-US" sz="1100" i="1" dirty="0" err="1"/>
              <a:t>Kah</a:t>
            </a:r>
            <a:r>
              <a:rPr lang="en-US" sz="1100" i="1" dirty="0"/>
              <a:t>, 2004; </a:t>
            </a:r>
            <a:r>
              <a:rPr lang="en-US" sz="1100" i="1" dirty="0" err="1"/>
              <a:t>Barral</a:t>
            </a:r>
            <a:r>
              <a:rPr lang="en-US" sz="1100" i="1" dirty="0"/>
              <a:t> et al., 2017; </a:t>
            </a:r>
            <a:r>
              <a:rPr lang="en-US" sz="1100" i="1" dirty="0" err="1"/>
              <a:t>Zachos</a:t>
            </a:r>
            <a:r>
              <a:rPr lang="en-US" sz="1100" i="1" dirty="0"/>
              <a:t> et al., 2001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57526" y="2606566"/>
            <a:ext cx="6002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Fraction of C buried as Organic Matter needs to be 3x higher!</a:t>
            </a: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080042E2-05B8-3461-7DF5-168F111CD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78519" cy="1325563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Marine carbonate 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Symbol" pitchFamily="2" charset="2"/>
              </a:rPr>
              <a:t>d</a:t>
            </a:r>
            <a:r>
              <a:rPr lang="en-US" b="1" baseline="30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13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C records through time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D5055D-B564-03DF-8611-7DB6B6F904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8283" y="6235721"/>
            <a:ext cx="1107275" cy="5143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0D5B1E-7856-278F-F239-744293A5FCD2}"/>
              </a:ext>
            </a:extLst>
          </p:cNvPr>
          <p:cNvSpPr txBox="1"/>
          <p:nvPr/>
        </p:nvSpPr>
        <p:spPr>
          <a:xfrm>
            <a:off x="10851568" y="6051710"/>
            <a:ext cx="13404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Oehlert et al., 2025</a:t>
            </a:r>
          </a:p>
        </p:txBody>
      </p:sp>
    </p:spTree>
    <p:extLst>
      <p:ext uri="{BB962C8B-B14F-4D97-AF65-F5344CB8AC3E}">
        <p14:creationId xmlns:p14="http://schemas.microsoft.com/office/powerpoint/2010/main" val="166994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6003" y="1585920"/>
            <a:ext cx="12039992" cy="44862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083" y="2516086"/>
            <a:ext cx="11895907" cy="29163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60017" y="5574597"/>
            <a:ext cx="45608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Modified from Bartley and </a:t>
            </a:r>
            <a:r>
              <a:rPr lang="en-US" sz="1100" i="1" dirty="0" err="1"/>
              <a:t>Kah</a:t>
            </a:r>
            <a:r>
              <a:rPr lang="en-US" sz="1100" i="1" dirty="0"/>
              <a:t>, 2004; </a:t>
            </a:r>
            <a:r>
              <a:rPr lang="en-US" sz="1100" i="1" dirty="0" err="1"/>
              <a:t>Barral</a:t>
            </a:r>
            <a:r>
              <a:rPr lang="en-US" sz="1100" i="1" dirty="0"/>
              <a:t> et al., 2017; </a:t>
            </a:r>
            <a:r>
              <a:rPr lang="en-US" sz="1100" i="1" dirty="0" err="1"/>
              <a:t>Zachos</a:t>
            </a:r>
            <a:r>
              <a:rPr lang="en-US" sz="1100" i="1" dirty="0"/>
              <a:t> et al., 2001 </a:t>
            </a: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4770F5EB-17F2-FA60-F863-AACCB4379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78519" cy="1325563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Marine carbonate 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Symbol" pitchFamily="2" charset="2"/>
              </a:rPr>
              <a:t>d</a:t>
            </a:r>
            <a:r>
              <a:rPr lang="en-US" b="1" baseline="30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13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C records through time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A3782A-8C5B-994C-B16B-4C0BADD900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8283" y="6235721"/>
            <a:ext cx="1107275" cy="5143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AE3D7A-A4E0-745A-EA20-569A8649B418}"/>
              </a:ext>
            </a:extLst>
          </p:cNvPr>
          <p:cNvSpPr txBox="1"/>
          <p:nvPr/>
        </p:nvSpPr>
        <p:spPr>
          <a:xfrm>
            <a:off x="10851568" y="6051710"/>
            <a:ext cx="13404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Oehlert et al., 2025</a:t>
            </a:r>
          </a:p>
        </p:txBody>
      </p:sp>
    </p:spTree>
    <p:extLst>
      <p:ext uri="{BB962C8B-B14F-4D97-AF65-F5344CB8AC3E}">
        <p14:creationId xmlns:p14="http://schemas.microsoft.com/office/powerpoint/2010/main" val="1350455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6003" y="1585920"/>
            <a:ext cx="12039992" cy="44862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009" y="1717299"/>
            <a:ext cx="11887982" cy="37256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60017" y="5588885"/>
            <a:ext cx="45608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Modified from Bartley and </a:t>
            </a:r>
            <a:r>
              <a:rPr lang="en-US" sz="1100" i="1" dirty="0" err="1"/>
              <a:t>Kah</a:t>
            </a:r>
            <a:r>
              <a:rPr lang="en-US" sz="1100" i="1" dirty="0"/>
              <a:t>, 2004; </a:t>
            </a:r>
            <a:r>
              <a:rPr lang="en-US" sz="1100" i="1" dirty="0" err="1"/>
              <a:t>Barral</a:t>
            </a:r>
            <a:r>
              <a:rPr lang="en-US" sz="1100" i="1" dirty="0"/>
              <a:t> et al., 2017; </a:t>
            </a:r>
            <a:r>
              <a:rPr lang="en-US" sz="1100" i="1" dirty="0" err="1"/>
              <a:t>Zachos</a:t>
            </a:r>
            <a:r>
              <a:rPr lang="en-US" sz="1100" i="1" dirty="0"/>
              <a:t> et al., 2001 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FEEA00D4-C970-182C-C0AE-9CC5F5E30C76}"/>
              </a:ext>
            </a:extLst>
          </p:cNvPr>
          <p:cNvSpPr txBox="1">
            <a:spLocks/>
          </p:cNvSpPr>
          <p:nvPr/>
        </p:nvSpPr>
        <p:spPr>
          <a:xfrm>
            <a:off x="838199" y="365125"/>
            <a:ext cx="108785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accent6">
                    <a:lumMod val="20000"/>
                    <a:lumOff val="80000"/>
                  </a:schemeClr>
                </a:solidFill>
              </a:rPr>
              <a:t>Marine carbonate </a:t>
            </a:r>
            <a:r>
              <a:rPr lang="en-US" b="1">
                <a:solidFill>
                  <a:schemeClr val="accent6">
                    <a:lumMod val="20000"/>
                    <a:lumOff val="80000"/>
                  </a:schemeClr>
                </a:solidFill>
                <a:latin typeface="Symbol" pitchFamily="2" charset="2"/>
              </a:rPr>
              <a:t>d</a:t>
            </a:r>
            <a:r>
              <a:rPr lang="en-US" b="1" baseline="30000">
                <a:solidFill>
                  <a:schemeClr val="accent6">
                    <a:lumMod val="20000"/>
                    <a:lumOff val="80000"/>
                  </a:schemeClr>
                </a:solidFill>
              </a:rPr>
              <a:t>13</a:t>
            </a:r>
            <a:r>
              <a:rPr lang="en-US" b="1">
                <a:solidFill>
                  <a:schemeClr val="accent6">
                    <a:lumMod val="20000"/>
                    <a:lumOff val="80000"/>
                  </a:schemeClr>
                </a:solidFill>
              </a:rPr>
              <a:t>C records through time</a:t>
            </a:r>
            <a:endParaRPr lang="en-US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E83DB7-13A1-902E-4DC6-D49C12C868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8283" y="6235721"/>
            <a:ext cx="1107275" cy="5143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1F952D-B02D-30A8-9B9D-A721131BE66E}"/>
              </a:ext>
            </a:extLst>
          </p:cNvPr>
          <p:cNvSpPr txBox="1"/>
          <p:nvPr/>
        </p:nvSpPr>
        <p:spPr>
          <a:xfrm>
            <a:off x="10851568" y="6051710"/>
            <a:ext cx="13404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Oehlert et al., 2025</a:t>
            </a:r>
          </a:p>
        </p:txBody>
      </p:sp>
    </p:spTree>
    <p:extLst>
      <p:ext uri="{BB962C8B-B14F-4D97-AF65-F5344CB8AC3E}">
        <p14:creationId xmlns:p14="http://schemas.microsoft.com/office/powerpoint/2010/main" val="3426543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445</Words>
  <Application>Microsoft Macintosh PowerPoint</Application>
  <PresentationFormat>Widescreen</PresentationFormat>
  <Paragraphs>73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Symbol</vt:lpstr>
      <vt:lpstr>Office Theme</vt:lpstr>
      <vt:lpstr>PowerPoint Presentation</vt:lpstr>
      <vt:lpstr>ES103: A geochemical archive of environmental changes during the last deglaciation?</vt:lpstr>
      <vt:lpstr>PowerPoint Presentation</vt:lpstr>
      <vt:lpstr>Variation in allochem d13C and d18O values</vt:lpstr>
      <vt:lpstr>Global Comparison of Reefal Surface Sediments</vt:lpstr>
      <vt:lpstr>Marine carbonate d13C records through time</vt:lpstr>
      <vt:lpstr>Marine carbonate d13C records through time</vt:lpstr>
      <vt:lpstr>Marine carbonate d13C records through time</vt:lpstr>
      <vt:lpstr>PowerPoint Presentation</vt:lpstr>
      <vt:lpstr>Marine carbonate d13C records through time</vt:lpstr>
      <vt:lpstr>ES103: Initial Results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Amanda</dc:creator>
  <cp:lastModifiedBy>Amanda</cp:lastModifiedBy>
  <cp:revision>10</cp:revision>
  <dcterms:created xsi:type="dcterms:W3CDTF">2025-10-13T00:24:22Z</dcterms:created>
  <dcterms:modified xsi:type="dcterms:W3CDTF">2025-10-14T12:39:42Z</dcterms:modified>
</cp:coreProperties>
</file>