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2" r:id="rId6"/>
  </p:sldMasterIdLst>
  <p:notesMasterIdLst>
    <p:notesMasterId r:id="rId49"/>
  </p:notesMasterIdLst>
  <p:sldIdLst>
    <p:sldId id="256" r:id="rId7"/>
    <p:sldId id="258" r:id="rId8"/>
    <p:sldId id="262" r:id="rId9"/>
    <p:sldId id="735" r:id="rId10"/>
    <p:sldId id="685" r:id="rId11"/>
    <p:sldId id="259" r:id="rId12"/>
    <p:sldId id="720" r:id="rId13"/>
    <p:sldId id="672" r:id="rId14"/>
    <p:sldId id="755" r:id="rId15"/>
    <p:sldId id="674" r:id="rId16"/>
    <p:sldId id="676" r:id="rId17"/>
    <p:sldId id="716" r:id="rId18"/>
    <p:sldId id="696" r:id="rId19"/>
    <p:sldId id="270" r:id="rId20"/>
    <p:sldId id="675" r:id="rId21"/>
    <p:sldId id="668" r:id="rId22"/>
    <p:sldId id="293" r:id="rId23"/>
    <p:sldId id="760" r:id="rId24"/>
    <p:sldId id="345" r:id="rId25"/>
    <p:sldId id="297" r:id="rId26"/>
    <p:sldId id="669" r:id="rId27"/>
    <p:sldId id="679" r:id="rId28"/>
    <p:sldId id="680" r:id="rId29"/>
    <p:sldId id="682" r:id="rId30"/>
    <p:sldId id="683" r:id="rId31"/>
    <p:sldId id="678" r:id="rId32"/>
    <p:sldId id="757" r:id="rId33"/>
    <p:sldId id="758" r:id="rId34"/>
    <p:sldId id="681" r:id="rId35"/>
    <p:sldId id="684" r:id="rId36"/>
    <p:sldId id="759" r:id="rId37"/>
    <p:sldId id="699" r:id="rId38"/>
    <p:sldId id="686" r:id="rId39"/>
    <p:sldId id="687" r:id="rId40"/>
    <p:sldId id="688" r:id="rId41"/>
    <p:sldId id="731" r:id="rId42"/>
    <p:sldId id="732" r:id="rId43"/>
    <p:sldId id="753" r:id="rId44"/>
    <p:sldId id="748" r:id="rId45"/>
    <p:sldId id="752" r:id="rId46"/>
    <p:sldId id="754" r:id="rId47"/>
    <p:sldId id="73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57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8D206-79BC-4BFE-99FE-1F45257AB2A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B2D3-7FC2-46D7-B710-087B292A8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3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B2D3-7FC2-46D7-B710-087B292A8D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B2D3-7FC2-46D7-B710-087B292A8D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2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E942E-B3E0-415C-A99C-FD37C4A48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33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E942E-B3E0-415C-A99C-FD37C4A48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46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E942E-B3E0-415C-A99C-FD37C4A48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18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E942E-B3E0-415C-A99C-FD37C4A486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6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BB06-A959-4BFB-B535-FB77DF600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D9B48-E6CF-4D3D-906A-149F45B3D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1DEAB-C87C-4DAF-8016-AADC61C0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B6CED-7AC3-4FF4-8D16-4B9A74E3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D818F-B343-4343-A67D-5C33D457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0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9B3A-7EDA-4909-967B-519A52AF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EB12D-433A-4DE9-82FE-3B126FBFA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24C94-DFB7-4F57-9F50-60573C45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2BD79-DAB1-4602-B672-6D078E2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24377-711E-4880-8FF1-6B461919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7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A7A79B-6870-4783-AC76-C6E1DD939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71BF9-BE75-49B8-A406-30F582811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34B4-9059-42B5-A182-50A72C1F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DBA0C-9566-478B-95FF-69EB870C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C1492-63C9-455E-9F96-97E0EB8C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79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668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515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76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62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198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177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752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1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B6B0-E83B-46E0-839B-C2CC0807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AEC01-4E37-4193-B18D-AA3268C27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D79F8-A0B3-454E-AA8A-C905D4980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BCC03-6CE2-4F71-AF48-44439C34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E8965-39A5-4EAD-869E-2251244D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8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45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691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75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8D36-878E-4863-8ECA-E61B39414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CCA7E-E6CA-4F55-A592-644D62BD8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F7EA-D3A7-4604-926A-29F2B0B4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82691-1930-4C79-9514-FDA8A7CF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C779D-F4C7-4DDA-AEBF-4F82FA37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05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BBAF-9FB0-4DF2-8D72-377D17A9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F824E-3BDF-4511-AD36-232870F8A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971A-AF7E-4D26-84E2-080B4B06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DE63B-945E-4D6D-A4CC-25B5F9B2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9C5D6-531F-4F07-8DDA-79D74F5C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2CCD3-22C1-4E9B-B419-DA93F5618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97CE0-5D91-4A70-A871-C9A02D1E6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6C564-4BF3-48CF-AFE5-528CA8FB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D3EB0-0CE8-49D2-A156-AE0F718E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392-933A-4DE2-AB09-69FAB1B9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03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2F1C-EA5C-439B-8EDB-3F9D41B24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FDEE1-4C74-4838-8848-BD261BC76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89CF2-90D8-40D8-BA36-4834FCE1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8DF6C-7A89-4D2A-A698-E8BB58B7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656CD-25A9-4B16-B680-8DF279D9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9F0FA-A297-4FCC-BDF3-31ECA709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99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40D8-0B74-4BFA-B88B-9376C0FA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D7385-F6D1-473C-99C5-3017D29AD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EAFF4-D661-4B1E-B9AF-A26BB9868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69D83-68BF-48D0-B705-C6CEC83D4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CB2E7-4222-45D1-80AD-6F32C3E20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158E9-2323-4DCB-9C63-ADD084FB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24D34-FB82-4885-96E6-27B3D7E9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A1642-492E-4611-8382-6AB86162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67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8B44-C6C0-448D-B893-9A80F1FA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029D8-A1E7-44C9-8F75-A49C7394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F6123-E9B1-4EE9-B0C1-C9AF4CB5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892E7-0483-447B-9852-FBC44F6F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72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A739A-CD58-4F61-9125-D4E1872F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A42D9-B00C-4BFD-A4CB-92EF2953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92CE6-F43F-4589-A3EC-64A9FC38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8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1338-D6C7-4317-B3DE-982964F5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AD875-2517-43C8-B63A-193A0A85A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53953-9F19-4080-A900-349A49AA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B65CD-7C26-4E17-ABAF-3F1723BC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04847-6BA4-4736-8C90-99394D5C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16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D0E83-E085-4EE1-AC13-A5A7CDD1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99113-F8AB-413A-BBE3-B3D90EBE6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AABB1-BCE2-470C-ABB3-F4E9182FE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3CABC-3385-437C-B7CC-C13D493A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A77C2-E544-4138-9D8A-4C3E5CBD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4789D-DB11-4E6C-B593-ED028BCF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89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2A0E-3E93-40BC-A686-B72642DE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0D8E4-6F60-4059-97E6-0B377ADFF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7FE1F-FAF6-44AF-81FE-867C1B339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9FC57-5ED4-4139-93F1-8ED7FD86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09FDB-1AFF-4FE1-95C0-76761FF4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3E115-0B92-4068-8915-BC53FB89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81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0983-D3E0-48B6-8910-73F08C03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7BAFE-94B6-44ED-ADB1-63927FFB4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CAD38-2863-4E71-93FA-6D9DE726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6FFBD-A123-40FF-8867-F8C15F09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68968-B4C7-4B40-9921-E0EFFA0B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56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6A578-A653-41A3-BA42-D07E8CD34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DCB39-D57F-4226-84D6-188BCC099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CA87A-8CEA-4586-9C06-39700D9C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07ED-54A6-4324-8FC9-BD9F9105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5D69-8B23-479F-80C8-D4597E15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11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</p:spPr>
        <p:txBody>
          <a:bodyPr lIns="71437" tIns="71437" rIns="71437" bIns="71437"/>
          <a:lstStyle>
            <a:lvl1pPr marL="308681" indent="-308681" defTabSz="410766">
              <a:buClrTx/>
              <a:buSzPct val="75000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30931" indent="-308681" defTabSz="410766">
              <a:buClrTx/>
              <a:buSzPct val="75000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53181" indent="-308681" defTabSz="410766">
              <a:buClrTx/>
              <a:buSzPct val="75000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75431" indent="-308681" defTabSz="410766">
              <a:buClrTx/>
              <a:buSzPct val="75000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7681" indent="-308681" defTabSz="410766">
              <a:buClrTx/>
              <a:buSzPct val="75000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379294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10E8E-1C02-41A3-A8BC-0440AC656A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63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E8304-F568-4EF7-BEAF-7B5F7AD4C0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72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71C58-9AB7-4D4B-8914-DA6379F76D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0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2CA43-7FDF-4C85-9001-0126D40646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3703-4E74-4659-AC38-874E3B8A32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6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BA9B8-BF2E-43AA-A2A5-F6EF58164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A0005-799A-4C2B-9135-F38DDE2EE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4B337-F4BD-4F5E-83C7-6D5E16849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7AAAF-AB98-4B52-B189-A96079BC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372EE-9659-4BD4-9535-8D0300DE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88FC7-F1C4-41D2-AAF7-7499E804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AC71-1C60-46AF-8C8A-9DC239DC1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33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EDCA3-EBE5-45AE-932C-4BDD277F01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8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46B77-ABF2-4430-A0E5-3AFBF9A40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87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FE344-6E8F-438B-AA6A-E7EA6980AB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05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35CCA-D1B2-4159-8A30-8C736DCA1F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44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F3BF6-6623-4ABD-91A3-43AD9AE8C8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86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1FBDE4E-6D39-4B3B-BF9F-96CDDBAFF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6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0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47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98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F97C-B718-4CE5-9A50-8DADB87D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B0DD5-2C71-49E0-8205-A62603435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8258C-A984-41A9-B4B7-68EB1BE9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68E21-4DD9-4433-9878-EB36C3DAF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40A4A-6A21-4459-AACB-294C52784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ADF4C-68BF-4AB2-89AC-D9CCAECD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B50AD0-163E-4597-8097-23EF8527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C0BA5-4188-444F-A0C3-9CE6CDA6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0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10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47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568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004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657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25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420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534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2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D3F7-F618-4EC7-8225-48425751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8120F-4958-4142-A2A6-B3C2D77B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D64F5-92D7-4FF4-BF9E-F899D18F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F84AC-82D8-4B60-9190-5413A789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80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A103-DBE8-46EB-AD8F-89614934B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7BCE9-8418-4192-937B-CEFAF8F9D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6A858-E6A2-40F2-88C6-181A18B8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A6881-9653-4125-984A-7A4E3D57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3DAF3-AC37-4207-BAA1-4BDC3B55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1A097-6C10-4270-AC95-28E252C47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119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7434-E074-466C-B7CF-3AB53823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9065-D86A-4E9C-8830-CDF5A0465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F5A32-EA3B-4249-A3A5-B3E67DCB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6786-2F12-4C9D-ACB0-A0C94C07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A9BDF-3ADF-41DC-90EE-B099E2CC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7422-30A1-45F8-8A3D-B65665E1B6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822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ED7D-460C-49F7-8246-E1BE9EA6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6F6E1-FEEE-4FA1-8CEC-897F92F4B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819EA-2304-402B-B0DC-18650315F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29378-1981-4D31-ADD4-1A5B1A5D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5C2A1-F757-45B3-AD9B-92DC9922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50845-E39C-466C-ADAF-8A7ED16B9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358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EDFF-6320-4501-AE9F-B412E37F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5E43F-E428-49BE-B623-C7935D122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D77C1-03A5-49D0-BF53-6A52A7EA5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EB94A-6455-41D6-B3FE-50D183EC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E8F12-9115-475A-9E35-1A7A8922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B6F93-E80E-47A0-8308-EF6D5BBB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EA818-4FB1-4DA9-AA41-22414F6F67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920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54AA-2287-41B1-B0D3-E1C6BE3F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EC4F2-6D50-43F0-AA64-BC0A7D278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F9EF7-0EB4-49B4-9607-D7B961029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80556-3020-4BA6-9910-1A9FE1E7F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42AC9-8785-480C-A947-564676543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CD031-0E66-458F-94A9-ECE0F7ED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B0DA0-BD74-48AD-8F4B-60E4F06D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0E875F-C17D-4EF9-ABC9-8EF20359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5368E-99F0-4E2A-8929-B98A3A08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801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D062-7AB1-45F6-9BC6-072529C7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F1B21-95BB-4B84-8278-1E87DC42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35A81-107F-4CC0-8042-65D728C1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78626-E958-47C2-9E81-175F96D47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A424B-A2DE-4D57-A37C-9ACB03F1E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102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4592E-90D3-4E03-9600-79DA3681A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2E47A-AF51-444D-BE35-2231CE04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E9404-F4B0-4F6E-92E1-F62F8C06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71588-23C8-4F28-A197-A06A2FAF5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479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612A-81DC-41AB-A872-B7B84806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D28D5-0094-442E-8D97-9CE956504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50B4A-F8D6-4067-8FAB-076560726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C0EC9-7A7E-4E03-BD1D-3E967BBB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F9DBB-33E7-4EC6-A7F8-51B882E6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63F2C-FD4D-42FA-B5FD-DD478DB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5504D-C52C-47F0-9458-2D6C685D1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185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59EA-9C30-4108-81DF-6FEE53B2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2FE8F-4480-4B60-AFF5-D9B780A9D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8AE52-A5BE-42C5-B911-9F9C8B9DB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C0C3F-D984-4B85-AF29-D084890DD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5316F-A7D9-4025-A811-1365F4A8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E1FC7-CBA8-45C2-93E8-91090855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D436B-CB3F-4CB2-AC6E-9DE584DCCF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2100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C1C7-2B33-41EA-BD29-8FCEF839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396B9-9196-43C3-ADFA-838DE910B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4C443-C33A-46EA-B101-7672483D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2FABC-7B47-47EA-A1DF-ACA5CAAC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875AB-86D9-4D33-A363-1408A434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3D145-BEF8-4967-BBD5-036723E9EC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06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60154-2EED-4495-A1AC-D707D6C9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F12C3-8843-4DEA-9310-911C58DE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7FF32-38A8-437A-A20C-F14707A5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86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EDEDB-693B-4541-AB27-2E8EBEA9B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B6B4B-64E1-4443-8315-15E6CA1F3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2B673-C7BB-4E15-85DC-EE33AB7A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5E6F6-C864-42A2-A1A4-A33F86D3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C8E3C-7145-497A-BAC6-628F3999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4505D-0DA6-40DC-AC39-A27956C25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00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B2AAF-EC03-4054-BA46-EFA4B68B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96281-3D70-46D6-883D-9A8DA44E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9C748-EF5B-4298-B793-59DCF6125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1DE7-EED6-4010-ADD8-960324D1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59D4-9502-44C8-A89C-A1DF702C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290F8-4954-43B1-9C1C-A669D7C1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46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E5F35-5EF3-4550-910D-86D033FA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21CDA-E1DF-4BF2-9714-65F60963C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61D4A-BB20-4E18-AABF-16063A947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2E1D8-4961-4631-9184-178261C5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53286-5A22-43F8-9383-624EF1BC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FC85-0DE9-4124-985B-C7E2B2F6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8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6702E-2B6C-4D3F-A06C-FDB34C3B4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1C95A-312D-49F6-AC75-C8B55B0A4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51E81-74AE-4F33-8B0C-0C11A690D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F887-DDCD-431D-8677-99C76E7DB7D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038E9-834E-4F8E-AED2-120DF3A27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E078E-6E99-45F2-BEB9-CC7A61340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B7D64-40E3-48CA-BA25-88559D935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2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123A0-3C2C-4951-AF61-FEFFBC97A65D}" type="datetimeFigureOut">
              <a:rPr lang="en-GB" smtClean="0"/>
              <a:t>11/10/2025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C5F32-9D5D-4CB8-A588-E7DA52E39C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87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00A329-DBE3-43D4-885D-7EB4BED6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DBCBE-56F0-4CD8-B53C-CE29B6F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4E5CE-425D-42B5-937B-B1DFE5905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16A4A-8040-4BB2-A72F-A034851F6F6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FF6F5-FE48-4794-B85E-4526A58DC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09104-2A24-46D3-BBA0-925C323A0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F5570-7AAA-45EE-BE09-C3DD9B63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4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AEB578-BCE3-4535-8F5D-6DEAA38594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9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9CCE34-AD32-4880-A6CF-4EFAEA95C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7B0330-8ACE-4344-AA24-4983E2650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455FB75-62F9-4622-B851-0B454E0AFE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BDF0BAC-4710-4B42-999D-0E0F9FD33F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7874E3B-C91C-4A66-BF7F-4CCF5323F1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+mn-lt"/>
              </a:defRPr>
            </a:lvl1pPr>
          </a:lstStyle>
          <a:p>
            <a:fld id="{685B6880-E413-429F-A07F-FC6D428FD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4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urkis@earth.miami.ed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fxb522@miami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.png"/><Relationship Id="rId4" Type="http://schemas.openxmlformats.org/officeDocument/2006/relationships/image" Target="../media/image56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4.wdp"/><Relationship Id="rId7" Type="http://schemas.openxmlformats.org/officeDocument/2006/relationships/image" Target="../media/image64.png"/><Relationship Id="rId12" Type="http://schemas.microsoft.com/office/2007/relationships/hdphoto" Target="../media/hdphoto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png"/><Relationship Id="rId7" Type="http://schemas.openxmlformats.org/officeDocument/2006/relationships/image" Target="../media/image2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F51C70-0F53-45FD-AA10-4C8667164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20011"/>
          <a:stretch/>
        </p:blipFill>
        <p:spPr>
          <a:xfrm>
            <a:off x="0" y="0"/>
            <a:ext cx="12195689" cy="6858000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45816263-56FC-4A87-A302-9E8B824C5846}"/>
              </a:ext>
            </a:extLst>
          </p:cNvPr>
          <p:cNvSpPr/>
          <p:nvPr/>
        </p:nvSpPr>
        <p:spPr>
          <a:xfrm>
            <a:off x="0" y="0"/>
            <a:ext cx="12192000" cy="1042823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Nemo-net Data sources">
            <a:extLst>
              <a:ext uri="{FF2B5EF4-FFF2-40B4-BE49-F238E27FC236}">
                <a16:creationId xmlns:a16="http://schemas.microsoft.com/office/drawing/2014/main" id="{1D1245FA-D835-4E7E-8F7B-3023FBEC7FAE}"/>
              </a:ext>
            </a:extLst>
          </p:cNvPr>
          <p:cNvSpPr txBox="1"/>
          <p:nvPr/>
        </p:nvSpPr>
        <p:spPr>
          <a:xfrm>
            <a:off x="0" y="421301"/>
            <a:ext cx="12192000" cy="556195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defTabSz="316737">
              <a:defRPr sz="7018" b="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marL="0" marR="0" lvl="0" indent="0" algn="ctr" defTabSz="158369" rtl="0" eaLnBrk="1" fontAlgn="auto" latinLnBrk="0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sym typeface="Gill Sans Light"/>
              </a:rPr>
              <a:t>Fractals in the Fossil Record: Self-Organization of Carbonates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17156-CD07-4ADD-9DB8-A26BD138F870}"/>
              </a:ext>
            </a:extLst>
          </p:cNvPr>
          <p:cNvSpPr txBox="1"/>
          <p:nvPr/>
        </p:nvSpPr>
        <p:spPr>
          <a:xfrm>
            <a:off x="67624" y="5109656"/>
            <a:ext cx="420990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 Purkis (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spurkis@earth.miami.edu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Flora Beleznay (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fxb522@miami.edu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05EBF-0ACB-40EB-B4D3-E5271B877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" y="5831573"/>
            <a:ext cx="1901216" cy="9787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39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982033-6BA5-4537-A61D-14F446785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6" y="1035031"/>
            <a:ext cx="10790476" cy="5742857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3FD1205F-B339-407D-8F09-C2548F858DA2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13176-ABA1-4421-BF5D-A59CDA36E35C}"/>
              </a:ext>
            </a:extLst>
          </p:cNvPr>
          <p:cNvSpPr txBox="1"/>
          <p:nvPr/>
        </p:nvSpPr>
        <p:spPr>
          <a:xfrm>
            <a:off x="106946" y="228581"/>
            <a:ext cx="9353586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Coherent Patterning of Platform-Interior Reefs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23BCF7A7-7C30-4E84-B141-5E00E96C9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300" y="6321982"/>
            <a:ext cx="38787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Pearl &amp; Hermes Atoll, NW Hawaiian Isl.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2F9407-5D7B-44CB-9EA0-053068B077C8}"/>
              </a:ext>
            </a:extLst>
          </p:cNvPr>
          <p:cNvCxnSpPr>
            <a:cxnSpLocks/>
          </p:cNvCxnSpPr>
          <p:nvPr/>
        </p:nvCxnSpPr>
        <p:spPr bwMode="auto">
          <a:xfrm>
            <a:off x="469034" y="6419470"/>
            <a:ext cx="74064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BE91AA5F-0C60-4DC6-9D6E-42F65618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78" y="6052757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km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999BD-97C0-919F-5A1E-2DA05910A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40543-B71B-CEC7-ED58-C779CAC94E9E}"/>
              </a:ext>
            </a:extLst>
          </p:cNvPr>
          <p:cNvSpPr txBox="1"/>
          <p:nvPr/>
        </p:nvSpPr>
        <p:spPr>
          <a:xfrm>
            <a:off x="10734847" y="964389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139579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3FD1205F-B339-407D-8F09-C2548F858DA2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13176-ABA1-4421-BF5D-A59CDA36E35C}"/>
              </a:ext>
            </a:extLst>
          </p:cNvPr>
          <p:cNvSpPr txBox="1"/>
          <p:nvPr/>
        </p:nvSpPr>
        <p:spPr>
          <a:xfrm>
            <a:off x="106946" y="228581"/>
            <a:ext cx="9353586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Coherent Patterning of Platform-Interior Reefs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C95D37-A1A0-4BE8-A292-0DAD5FE98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6" y="1208853"/>
            <a:ext cx="11795980" cy="5527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E028F-E58D-4CFA-A04C-8A4E88F42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17" y="816979"/>
            <a:ext cx="2526083" cy="21327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01D0F-D01C-E3C2-CD97-7E64E1734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3FB57-0D3B-07CF-66E4-11A6E4241C1B}"/>
              </a:ext>
            </a:extLst>
          </p:cNvPr>
          <p:cNvSpPr txBox="1"/>
          <p:nvPr/>
        </p:nvSpPr>
        <p:spPr>
          <a:xfrm>
            <a:off x="10734847" y="931259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240321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FD056-22D0-4810-B3B2-08D52F34A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2" y="1063638"/>
            <a:ext cx="11762472" cy="567460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E41D45A5-248F-4D2E-922B-236084FCC8CC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BCDC4-CEE5-48FF-8989-EA6B679C16F9}"/>
              </a:ext>
            </a:extLst>
          </p:cNvPr>
          <p:cNvSpPr txBox="1"/>
          <p:nvPr/>
        </p:nvSpPr>
        <p:spPr>
          <a:xfrm>
            <a:off x="106946" y="228581"/>
            <a:ext cx="10560968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Coherent Patterning of Platform-Interior Reefs?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A64196-8442-1F43-CA6A-06480383B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87D45-AF4F-7351-6389-74B3BD7857E6}"/>
              </a:ext>
            </a:extLst>
          </p:cNvPr>
          <p:cNvSpPr txBox="1"/>
          <p:nvPr/>
        </p:nvSpPr>
        <p:spPr>
          <a:xfrm>
            <a:off x="10734847" y="904755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4017831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3FD1205F-B339-407D-8F09-C2548F858DA2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13176-ABA1-4421-BF5D-A59CDA36E35C}"/>
              </a:ext>
            </a:extLst>
          </p:cNvPr>
          <p:cNvSpPr txBox="1"/>
          <p:nvPr/>
        </p:nvSpPr>
        <p:spPr>
          <a:xfrm>
            <a:off x="106946" y="228581"/>
            <a:ext cx="9353586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Coherent Patterning of Platform-Interior Reefs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75745-FFA5-46FD-B43A-0DB505942160}"/>
              </a:ext>
            </a:extLst>
          </p:cNvPr>
          <p:cNvSpPr txBox="1"/>
          <p:nvPr/>
        </p:nvSpPr>
        <p:spPr>
          <a:xfrm>
            <a:off x="10024103" y="3208405"/>
            <a:ext cx="2214522" cy="301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Reticulate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lagoonal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shoals consist of coral and carbonate sand and rest on a smooth phosphorite surface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Pleistocene mega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kopara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ponds – thick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stromatolitic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cyano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mats: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Phosphogenesis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06E46-7ED3-4791-86B7-2AE81C14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" y="1067399"/>
            <a:ext cx="9894811" cy="5740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97719-60AA-4AC5-A119-63B396DB5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3" y="71561"/>
            <a:ext cx="2093182" cy="279090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49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B67BF-E631-496F-8048-FEBE5B57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889"/>
            <a:ext cx="12189116" cy="3439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39B707-525F-4C44-AD58-1A4F37B0D0DA}"/>
              </a:ext>
            </a:extLst>
          </p:cNvPr>
          <p:cNvSpPr txBox="1"/>
          <p:nvPr/>
        </p:nvSpPr>
        <p:spPr>
          <a:xfrm>
            <a:off x="0" y="4932088"/>
            <a:ext cx="12009748" cy="1173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Geographic and frequency distributions of reticulation ranks for †Goldberg’s 433 ‘Atolls of the World’ 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Globally, 30% of atoll lagoons contain reefs with some degree of reticulation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that atolls with high degrees of reef reticulation are spatially clustered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91AB1-9341-4866-92D1-6A8F6E634D95}"/>
              </a:ext>
            </a:extLst>
          </p:cNvPr>
          <p:cNvSpPr txBox="1"/>
          <p:nvPr/>
        </p:nvSpPr>
        <p:spPr>
          <a:xfrm>
            <a:off x="3176833" y="6519446"/>
            <a:ext cx="9083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†Goldberg, W.M., 2016. Atolls of the world: Revisiting the original checklist. Atoll Res Bull, 610, pp.543-544.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CCF14C80-38E5-41C8-BC6C-6D8F10BCF1F5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FBD6A-816E-4B2B-A035-91140984155C}"/>
              </a:ext>
            </a:extLst>
          </p:cNvPr>
          <p:cNvSpPr txBox="1"/>
          <p:nvPr/>
        </p:nvSpPr>
        <p:spPr>
          <a:xfrm>
            <a:off x="106946" y="228581"/>
            <a:ext cx="4863383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Widespread Reticulation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39B5E-439E-FDA5-007F-1F79C55D0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20940-A3B1-8107-0768-292FE896CE80}"/>
              </a:ext>
            </a:extLst>
          </p:cNvPr>
          <p:cNvSpPr txBox="1"/>
          <p:nvPr/>
        </p:nvSpPr>
        <p:spPr>
          <a:xfrm>
            <a:off x="9053117" y="694610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295429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250.jpg">
            <a:extLst>
              <a:ext uri="{FF2B5EF4-FFF2-40B4-BE49-F238E27FC236}">
                <a16:creationId xmlns:a16="http://schemas.microsoft.com/office/drawing/2014/main" id="{37828204-5A24-4F9C-A059-90E26B63F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770" y="1016377"/>
            <a:ext cx="3574035" cy="28923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A96D5943-6F68-471D-B8AC-EAF1BC469BB6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E2920-D65F-45DE-9800-20606BBC312D}"/>
              </a:ext>
            </a:extLst>
          </p:cNvPr>
          <p:cNvSpPr txBox="1"/>
          <p:nvPr/>
        </p:nvSpPr>
        <p:spPr>
          <a:xfrm>
            <a:off x="68847" y="228581"/>
            <a:ext cx="1208505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What? Why Should We Care About Spatial Self-Organization</a:t>
            </a:r>
            <a:endParaRPr kumimoji="0" lang="en-US" sz="39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55526-B847-446D-97F8-3859A3317CA9}"/>
              </a:ext>
            </a:extLst>
          </p:cNvPr>
          <p:cNvSpPr txBox="1"/>
          <p:nvPr/>
        </p:nvSpPr>
        <p:spPr>
          <a:xfrm>
            <a:off x="2157126" y="1017251"/>
            <a:ext cx="149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Bob Ginsburg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99095-A048-4B1E-9219-F42B5692D069}"/>
              </a:ext>
            </a:extLst>
          </p:cNvPr>
          <p:cNvSpPr txBox="1"/>
          <p:nvPr/>
        </p:nvSpPr>
        <p:spPr>
          <a:xfrm>
            <a:off x="-1" y="4061091"/>
            <a:ext cx="4619625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Imparts autogenic control on stratigraphic anatomy</a:t>
            </a:r>
          </a:p>
          <a:p>
            <a:pPr marL="274320" marR="0" lvl="0" indent="-27432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Yields stratigraphic complexity - mosaics, not belts (Wright &amp; Burgess, 2005);</a:t>
            </a:r>
          </a:p>
          <a:p>
            <a:pPr marL="274320" marR="0" lvl="0" indent="-27432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obscure or create cyclicity</a:t>
            </a:r>
          </a:p>
          <a:p>
            <a:pPr marL="274320" marR="0" lvl="0" indent="-27432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Delivers surprising mathematical predictability</a:t>
            </a:r>
          </a:p>
          <a:p>
            <a:pPr marL="274320" marR="0" lvl="0" indent="-27432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And, drastic ecological consequences – tipping points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72FE3E-0759-483B-B370-BC9F1E712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000"/>
          <a:stretch/>
        </p:blipFill>
        <p:spPr>
          <a:xfrm>
            <a:off x="4619624" y="1434208"/>
            <a:ext cx="7415580" cy="1927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EF2A70-54C1-4DA3-97E2-D7E32B8BD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00"/>
          <a:stretch/>
        </p:blipFill>
        <p:spPr>
          <a:xfrm>
            <a:off x="4619624" y="3717339"/>
            <a:ext cx="7415581" cy="21792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BD36D0-B924-4256-A5A8-5BB99F4AADE0}"/>
              </a:ext>
            </a:extLst>
          </p:cNvPr>
          <p:cNvSpPr txBox="1"/>
          <p:nvPr/>
        </p:nvSpPr>
        <p:spPr>
          <a:xfrm>
            <a:off x="5153025" y="1067441"/>
            <a:ext cx="589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Sediments deposited with water-depth dependent attributes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D0A9F6-A5BE-4808-8E87-2682F3FB0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325" y="6279681"/>
            <a:ext cx="6121488" cy="542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AA506-12B4-45CF-9CC0-62DCB0BCFDE3}"/>
              </a:ext>
            </a:extLst>
          </p:cNvPr>
          <p:cNvSpPr txBox="1"/>
          <p:nvPr/>
        </p:nvSpPr>
        <p:spPr>
          <a:xfrm>
            <a:off x="3716655" y="1252107"/>
            <a:ext cx="1378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Allogenic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E5C91-AD1A-4BAD-A0BB-26997F08C711}"/>
              </a:ext>
            </a:extLst>
          </p:cNvPr>
          <p:cNvSpPr txBox="1"/>
          <p:nvPr/>
        </p:nvSpPr>
        <p:spPr>
          <a:xfrm>
            <a:off x="3774506" y="3334280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Autogenic system</a:t>
            </a:r>
          </a:p>
        </p:txBody>
      </p:sp>
    </p:spTree>
    <p:extLst>
      <p:ext uri="{BB962C8B-B14F-4D97-AF65-F5344CB8AC3E}">
        <p14:creationId xmlns:p14="http://schemas.microsoft.com/office/powerpoint/2010/main" val="4044584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tmp-fig">
            <a:extLst>
              <a:ext uri="{FF2B5EF4-FFF2-40B4-BE49-F238E27FC236}">
                <a16:creationId xmlns:a16="http://schemas.microsoft.com/office/drawing/2014/main" id="{B7F59245-AAFA-436D-BF67-C6BDB29A7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29" y="866313"/>
            <a:ext cx="2033106" cy="48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00498-9446-488F-A460-7D68B68C1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03" y="0"/>
            <a:ext cx="4458183" cy="6863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66F0C-E22B-4964-8919-0BBBE9658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743" y="2875916"/>
            <a:ext cx="2628659" cy="25220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54FC02-6324-4B06-A5C1-FFA38920823F}"/>
              </a:ext>
            </a:extLst>
          </p:cNvPr>
          <p:cNvSpPr/>
          <p:nvPr/>
        </p:nvSpPr>
        <p:spPr>
          <a:xfrm>
            <a:off x="10559256" y="1556000"/>
            <a:ext cx="922462" cy="8850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2E432-D67B-4478-9969-C8C008A65B3A}"/>
              </a:ext>
            </a:extLst>
          </p:cNvPr>
          <p:cNvSpPr txBox="1"/>
          <p:nvPr/>
        </p:nvSpPr>
        <p:spPr>
          <a:xfrm>
            <a:off x="0" y="94174"/>
            <a:ext cx="702275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-1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Carbonates are Often Fractal, Never Normal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293A3-B911-4701-B179-2CCA59D87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8" y="866313"/>
            <a:ext cx="4656426" cy="4231784"/>
          </a:xfrm>
          <a:prstGeom prst="rect">
            <a:avLst/>
          </a:prstGeom>
        </p:spPr>
      </p:pic>
      <p:pic>
        <p:nvPicPr>
          <p:cNvPr id="11" name="Picture 7" descr="tmp-fig">
            <a:extLst>
              <a:ext uri="{FF2B5EF4-FFF2-40B4-BE49-F238E27FC236}">
                <a16:creationId xmlns:a16="http://schemas.microsoft.com/office/drawing/2014/main" id="{A22826AE-EEB6-45F8-9911-708AAA27A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5397967"/>
            <a:ext cx="1647825" cy="9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D95359-5294-4D8B-A3CF-FCEB6695660A}"/>
              </a:ext>
            </a:extLst>
          </p:cNvPr>
          <p:cNvSpPr txBox="1"/>
          <p:nvPr/>
        </p:nvSpPr>
        <p:spPr>
          <a:xfrm>
            <a:off x="3260316" y="6057480"/>
            <a:ext cx="3762440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-1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Prediction Across Scale</a:t>
            </a:r>
          </a:p>
        </p:txBody>
      </p:sp>
    </p:spTree>
    <p:extLst>
      <p:ext uri="{BB962C8B-B14F-4D97-AF65-F5344CB8AC3E}">
        <p14:creationId xmlns:p14="http://schemas.microsoft.com/office/powerpoint/2010/main" val="4235489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mp-f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4" y="838716"/>
            <a:ext cx="7022756" cy="574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4077769" y="3429000"/>
            <a:ext cx="0" cy="26001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>
            <a:cxnSpLocks/>
          </p:cNvCxnSpPr>
          <p:nvPr/>
        </p:nvCxnSpPr>
        <p:spPr bwMode="auto">
          <a:xfrm>
            <a:off x="4563678" y="4090167"/>
            <a:ext cx="0" cy="19390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>
            <a:cxnSpLocks/>
          </p:cNvCxnSpPr>
          <p:nvPr/>
        </p:nvCxnSpPr>
        <p:spPr bwMode="auto">
          <a:xfrm flipH="1">
            <a:off x="2499305" y="3390672"/>
            <a:ext cx="15784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>
            <a:cxnSpLocks/>
          </p:cNvCxnSpPr>
          <p:nvPr/>
        </p:nvCxnSpPr>
        <p:spPr bwMode="auto">
          <a:xfrm flipH="1">
            <a:off x="2499304" y="4090167"/>
            <a:ext cx="20643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620399" y="3845151"/>
            <a:ext cx="4817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Reefs that are one order of magnitude larger are 10× less abundant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7E006-74DE-48D9-A821-3ACDED048CDF}"/>
              </a:ext>
            </a:extLst>
          </p:cNvPr>
          <p:cNvSpPr txBox="1"/>
          <p:nvPr/>
        </p:nvSpPr>
        <p:spPr>
          <a:xfrm>
            <a:off x="0" y="94174"/>
            <a:ext cx="7022756" cy="58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-1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Carbonates are Often Fractal, Never Normal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878255-A98A-4772-8279-A385531FD649}"/>
              </a:ext>
            </a:extLst>
          </p:cNvPr>
          <p:cNvSpPr txBox="1"/>
          <p:nvPr/>
        </p:nvSpPr>
        <p:spPr>
          <a:xfrm>
            <a:off x="4321752" y="1284079"/>
            <a:ext cx="5013818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Reefal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bodies scale with size in a remarkably universal, systematic, and predictable fashion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E09638-5A47-45A2-9E7C-390728C86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896" y="5430263"/>
            <a:ext cx="4472329" cy="1252444"/>
          </a:xfrm>
          <a:prstGeom prst="rect">
            <a:avLst/>
          </a:prstGeom>
        </p:spPr>
      </p:pic>
      <p:pic>
        <p:nvPicPr>
          <p:cNvPr id="1026" name="Picture 2" descr="Image result for wolfgang schlager carbonate geology">
            <a:extLst>
              <a:ext uri="{FF2B5EF4-FFF2-40B4-BE49-F238E27FC236}">
                <a16:creationId xmlns:a16="http://schemas.microsoft.com/office/drawing/2014/main" id="{38786D07-CEBE-4D1C-A9B7-BE1D3DE71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7987"/>
          <a:stretch/>
        </p:blipFill>
        <p:spPr bwMode="auto">
          <a:xfrm>
            <a:off x="10375676" y="1390574"/>
            <a:ext cx="1734278" cy="20000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1D4290-C820-491D-BB96-72B7C07223A6}"/>
              </a:ext>
            </a:extLst>
          </p:cNvPr>
          <p:cNvSpPr txBox="1"/>
          <p:nvPr/>
        </p:nvSpPr>
        <p:spPr>
          <a:xfrm>
            <a:off x="10103279" y="3429000"/>
            <a:ext cx="2088721" cy="36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Wolfgang Schlager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23959-0609-D26D-872C-5E602BA5B48B}"/>
              </a:ext>
            </a:extLst>
          </p:cNvPr>
          <p:cNvSpPr txBox="1"/>
          <p:nvPr/>
        </p:nvSpPr>
        <p:spPr>
          <a:xfrm>
            <a:off x="11434482" y="52455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E3358B-8094-49C0-BDAD-BDF3DC094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AA3E51-D9B0-479A-9ED3-54EE2A23275F}"/>
              </a:ext>
            </a:extLst>
          </p:cNvPr>
          <p:cNvSpPr txBox="1"/>
          <p:nvPr/>
        </p:nvSpPr>
        <p:spPr>
          <a:xfrm>
            <a:off x="10757222" y="90486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211918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6556CC4-364E-4F63-9F09-875F0BC8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5" y="-6625"/>
            <a:ext cx="11859699" cy="686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944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>
            <a:extLst>
              <a:ext uri="{FF2B5EF4-FFF2-40B4-BE49-F238E27FC236}">
                <a16:creationId xmlns:a16="http://schemas.microsoft.com/office/drawing/2014/main" id="{2E406E40-080A-47F4-B185-A34FA5D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4" y="17463"/>
            <a:ext cx="45926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Construction Hierarchy of the Maldives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AE1DFE3F-E5B5-4781-953A-7C3B0C4C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57201"/>
            <a:ext cx="73152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FA219-1351-4595-B4F2-D0F346B15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F1F24-6B7E-4D49-A3E9-C458D8ED0C4E}"/>
              </a:ext>
            </a:extLst>
          </p:cNvPr>
          <p:cNvSpPr txBox="1"/>
          <p:nvPr/>
        </p:nvSpPr>
        <p:spPr>
          <a:xfrm>
            <a:off x="10757222" y="90486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BBFDC-C798-48B3-873D-A62AA0DC6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625" y="1750231"/>
            <a:ext cx="3004064" cy="29237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939C0C-FB62-4F5A-BD3E-ABE39A63A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6999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7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" y="856300"/>
            <a:ext cx="4473874" cy="59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04" y="5495925"/>
            <a:ext cx="4724240" cy="11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353"/>
          <a:stretch/>
        </p:blipFill>
        <p:spPr>
          <a:xfrm>
            <a:off x="5412036" y="950952"/>
            <a:ext cx="5345186" cy="3878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46" y="856300"/>
            <a:ext cx="1848146" cy="17865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73212-B96F-4B1E-AA92-6AAEA22B357D}"/>
              </a:ext>
            </a:extLst>
          </p:cNvPr>
          <p:cNvSpPr txBox="1"/>
          <p:nvPr/>
        </p:nvSpPr>
        <p:spPr>
          <a:xfrm>
            <a:off x="0" y="94174"/>
            <a:ext cx="7022756" cy="58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-1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Carbonates are Often Fractal, Never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7E34C-C87A-8F6F-16C5-3FEF04FA2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EAA20E-ACF2-9888-E143-F79A68BEE22D}"/>
              </a:ext>
            </a:extLst>
          </p:cNvPr>
          <p:cNvSpPr txBox="1"/>
          <p:nvPr/>
        </p:nvSpPr>
        <p:spPr>
          <a:xfrm>
            <a:off x="10757222" y="90486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829396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5D446-3117-476A-A099-54218D0A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49" y="1028723"/>
            <a:ext cx="3306886" cy="5826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CDE45-8511-42E4-8DD9-E5E6FE7C0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949" y="1392417"/>
            <a:ext cx="4120200" cy="5449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CAC3DB-78B9-4B78-8DA8-886DDADC8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40536"/>
            <a:ext cx="2752726" cy="359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A6EAE-27C8-4AD5-9B05-96BD563D4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49" y="1742375"/>
            <a:ext cx="3846251" cy="4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B70B7-377D-4B6F-B2A8-46ADD341A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321" y="1286237"/>
            <a:ext cx="4127079" cy="409150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199A7738-2714-47F7-A180-589C4651C75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FBFF7-7CC4-4E7E-B7FC-93E0897118D1}"/>
              </a:ext>
            </a:extLst>
          </p:cNvPr>
          <p:cNvSpPr txBox="1"/>
          <p:nvPr/>
        </p:nvSpPr>
        <p:spPr>
          <a:xfrm>
            <a:off x="68847" y="228581"/>
            <a:ext cx="1208505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What? Why Should We Care About Spatial Self-Organization</a:t>
            </a:r>
            <a:endParaRPr kumimoji="0" lang="en-US" sz="39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D26BE6-2E22-4BCE-AA35-9D8FA4950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596" y="2345871"/>
            <a:ext cx="3131204" cy="4433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465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199A7738-2714-47F7-A180-589C4651C75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FBFF7-7CC4-4E7E-B7FC-93E0897118D1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 is Common in Carbonates – In Space and Time 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FE3C2-7E66-454F-9557-2B2B937B7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39" y="1456575"/>
            <a:ext cx="9529980" cy="4875991"/>
          </a:xfrm>
          <a:prstGeom prst="rect">
            <a:avLst/>
          </a:prstGeom>
          <a:ln w="12700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F6B2-131A-4EDC-AAA5-58EF61276B3E}"/>
              </a:ext>
            </a:extLst>
          </p:cNvPr>
          <p:cNvSpPr txBox="1"/>
          <p:nvPr/>
        </p:nvSpPr>
        <p:spPr>
          <a:xfrm>
            <a:off x="993045" y="6334937"/>
            <a:ext cx="4696556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m-scale: regular banded patterns orientated parallel to incoming tide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05A4AA-108F-4C32-9F38-DA6C68B63961}"/>
              </a:ext>
            </a:extLst>
          </p:cNvPr>
          <p:cNvSpPr txBox="1"/>
          <p:nvPr/>
        </p:nvSpPr>
        <p:spPr>
          <a:xfrm>
            <a:off x="6299199" y="6332566"/>
            <a:ext cx="4551409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cm-scale: string-shaped aggregations that link up to produce a reticulate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C903D-6899-496B-BDB8-B8920CE0990A}"/>
              </a:ext>
            </a:extLst>
          </p:cNvPr>
          <p:cNvSpPr txBox="1"/>
          <p:nvPr/>
        </p:nvSpPr>
        <p:spPr>
          <a:xfrm>
            <a:off x="168602" y="1073100"/>
            <a:ext cx="11320665" cy="36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 scales of emergent patterning in mussel beds on Dutch tidal flats (from van de Koppel et al. 2005)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CEC1B-5DEB-4567-AC1C-03C5A51FB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12" y="1848618"/>
            <a:ext cx="1710266" cy="196924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E7959F-6BD9-4DD3-A72F-850EBBA7F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12" y="3904487"/>
            <a:ext cx="1715991" cy="155651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7528CA-1B7B-2317-E090-AAA0920E3F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36" y="6096000"/>
            <a:ext cx="1403017" cy="7222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68BBF2-055C-D46E-D04F-AEBA834A2620}"/>
              </a:ext>
            </a:extLst>
          </p:cNvPr>
          <p:cNvSpPr txBox="1"/>
          <p:nvPr/>
        </p:nvSpPr>
        <p:spPr>
          <a:xfrm>
            <a:off x="10670871" y="5831622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3302578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199A7738-2714-47F7-A180-589C4651C75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FBFF7-7CC4-4E7E-B7FC-93E0897118D1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 is Common in Carbonates – In Space and Time 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F26F25-6DDD-4216-96AB-28601CD13A87}"/>
              </a:ext>
            </a:extLst>
          </p:cNvPr>
          <p:cNvSpPr/>
          <p:nvPr/>
        </p:nvSpPr>
        <p:spPr>
          <a:xfrm>
            <a:off x="129117" y="1141217"/>
            <a:ext cx="8251825" cy="5180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4C9B313F-963A-4021-AF7C-C7D8C600F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51" y="1413864"/>
            <a:ext cx="62420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Spatial self-organization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– 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large-scale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ordered spatial patterns that emerge through 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small-scale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interactions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Key concept: spatial self-organization requires at least one set of coupled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feedback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loops (one positive and the other negative) operating at different spatial scales</a:t>
            </a:r>
          </a:p>
        </p:txBody>
      </p:sp>
      <p:grpSp>
        <p:nvGrpSpPr>
          <p:cNvPr id="16" name="Group 61">
            <a:extLst>
              <a:ext uri="{FF2B5EF4-FFF2-40B4-BE49-F238E27FC236}">
                <a16:creationId xmlns:a16="http://schemas.microsoft.com/office/drawing/2014/main" id="{15188933-B483-456A-A9E5-8DD67F4EE5F8}"/>
              </a:ext>
            </a:extLst>
          </p:cNvPr>
          <p:cNvGrpSpPr>
            <a:grpSpLocks/>
          </p:cNvGrpSpPr>
          <p:nvPr/>
        </p:nvGrpSpPr>
        <p:grpSpPr bwMode="auto">
          <a:xfrm>
            <a:off x="727514" y="4613776"/>
            <a:ext cx="2179637" cy="1752600"/>
            <a:chOff x="913677" y="3822532"/>
            <a:chExt cx="2180885" cy="17517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4C944C-E1CB-4301-8897-D13AAA8C9B5A}"/>
                </a:ext>
              </a:extLst>
            </p:cNvPr>
            <p:cNvSpPr/>
            <p:nvPr/>
          </p:nvSpPr>
          <p:spPr>
            <a:xfrm>
              <a:off x="1047103" y="4290612"/>
              <a:ext cx="1084883" cy="41254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Activator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040253-54E8-41A1-A2A5-76F1EE75880A}"/>
                </a:ext>
              </a:extLst>
            </p:cNvPr>
            <p:cNvSpPr/>
            <p:nvPr/>
          </p:nvSpPr>
          <p:spPr>
            <a:xfrm>
              <a:off x="1047103" y="5141090"/>
              <a:ext cx="1084883" cy="41254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Inhibitor</a:t>
              </a:r>
            </a:p>
          </p:txBody>
        </p:sp>
        <p:sp>
          <p:nvSpPr>
            <p:cNvPr id="19" name="Oval 44">
              <a:extLst>
                <a:ext uri="{FF2B5EF4-FFF2-40B4-BE49-F238E27FC236}">
                  <a16:creationId xmlns:a16="http://schemas.microsoft.com/office/drawing/2014/main" id="{1196F5E2-4F23-4C13-9DE4-B44CFEA325F5}"/>
                </a:ext>
              </a:extLst>
            </p:cNvPr>
            <p:cNvSpPr/>
            <p:nvPr/>
          </p:nvSpPr>
          <p:spPr>
            <a:xfrm>
              <a:off x="2133575" y="4588914"/>
              <a:ext cx="104835" cy="652139"/>
            </a:xfrm>
            <a:custGeom>
              <a:avLst/>
              <a:gdLst>
                <a:gd name="connsiteX0" fmla="*/ 0 w 950353"/>
                <a:gd name="connsiteY0" fmla="*/ 475177 h 950353"/>
                <a:gd name="connsiteX1" fmla="*/ 475177 w 950353"/>
                <a:gd name="connsiteY1" fmla="*/ 0 h 950353"/>
                <a:gd name="connsiteX2" fmla="*/ 950354 w 950353"/>
                <a:gd name="connsiteY2" fmla="*/ 475177 h 950353"/>
                <a:gd name="connsiteX3" fmla="*/ 475177 w 950353"/>
                <a:gd name="connsiteY3" fmla="*/ 950354 h 950353"/>
                <a:gd name="connsiteX4" fmla="*/ 0 w 950353"/>
                <a:gd name="connsiteY4" fmla="*/ 475177 h 950353"/>
                <a:gd name="connsiteX0" fmla="*/ 0 w 950354"/>
                <a:gd name="connsiteY0" fmla="*/ 475177 h 950354"/>
                <a:gd name="connsiteX1" fmla="*/ 475177 w 950354"/>
                <a:gd name="connsiteY1" fmla="*/ 0 h 950354"/>
                <a:gd name="connsiteX2" fmla="*/ 950354 w 950354"/>
                <a:gd name="connsiteY2" fmla="*/ 475177 h 950354"/>
                <a:gd name="connsiteX3" fmla="*/ 475177 w 950354"/>
                <a:gd name="connsiteY3" fmla="*/ 950354 h 950354"/>
                <a:gd name="connsiteX4" fmla="*/ 91440 w 950354"/>
                <a:gd name="connsiteY4" fmla="*/ 566617 h 950354"/>
                <a:gd name="connsiteX0" fmla="*/ 405311 w 880488"/>
                <a:gd name="connsiteY0" fmla="*/ 0 h 950354"/>
                <a:gd name="connsiteX1" fmla="*/ 880488 w 880488"/>
                <a:gd name="connsiteY1" fmla="*/ 475177 h 950354"/>
                <a:gd name="connsiteX2" fmla="*/ 405311 w 880488"/>
                <a:gd name="connsiteY2" fmla="*/ 950354 h 950354"/>
                <a:gd name="connsiteX3" fmla="*/ 21574 w 880488"/>
                <a:gd name="connsiteY3" fmla="*/ 566617 h 950354"/>
                <a:gd name="connsiteX0" fmla="*/ 0 w 475177"/>
                <a:gd name="connsiteY0" fmla="*/ 0 h 950354"/>
                <a:gd name="connsiteX1" fmla="*/ 475177 w 475177"/>
                <a:gd name="connsiteY1" fmla="*/ 475177 h 950354"/>
                <a:gd name="connsiteX2" fmla="*/ 0 w 475177"/>
                <a:gd name="connsiteY2" fmla="*/ 950354 h 950354"/>
                <a:gd name="connsiteX0" fmla="*/ 0 w 475177"/>
                <a:gd name="connsiteY0" fmla="*/ 0 h 950354"/>
                <a:gd name="connsiteX1" fmla="*/ 475177 w 475177"/>
                <a:gd name="connsiteY1" fmla="*/ 475177 h 950354"/>
                <a:gd name="connsiteX2" fmla="*/ 0 w 475177"/>
                <a:gd name="connsiteY2" fmla="*/ 950354 h 9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177" h="950354">
                  <a:moveTo>
                    <a:pt x="0" y="0"/>
                  </a:moveTo>
                  <a:cubicBezTo>
                    <a:pt x="262433" y="0"/>
                    <a:pt x="475177" y="212744"/>
                    <a:pt x="475177" y="475177"/>
                  </a:cubicBezTo>
                  <a:cubicBezTo>
                    <a:pt x="475177" y="737610"/>
                    <a:pt x="317322" y="852253"/>
                    <a:pt x="0" y="95035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44">
              <a:extLst>
                <a:ext uri="{FF2B5EF4-FFF2-40B4-BE49-F238E27FC236}">
                  <a16:creationId xmlns:a16="http://schemas.microsoft.com/office/drawing/2014/main" id="{9D08087D-9C26-43D6-B083-B3EB67F9800E}"/>
                </a:ext>
              </a:extLst>
            </p:cNvPr>
            <p:cNvSpPr/>
            <p:nvPr/>
          </p:nvSpPr>
          <p:spPr>
            <a:xfrm flipH="1" flipV="1">
              <a:off x="935915" y="4588914"/>
              <a:ext cx="104835" cy="652139"/>
            </a:xfrm>
            <a:custGeom>
              <a:avLst/>
              <a:gdLst>
                <a:gd name="connsiteX0" fmla="*/ 0 w 950353"/>
                <a:gd name="connsiteY0" fmla="*/ 475177 h 950353"/>
                <a:gd name="connsiteX1" fmla="*/ 475177 w 950353"/>
                <a:gd name="connsiteY1" fmla="*/ 0 h 950353"/>
                <a:gd name="connsiteX2" fmla="*/ 950354 w 950353"/>
                <a:gd name="connsiteY2" fmla="*/ 475177 h 950353"/>
                <a:gd name="connsiteX3" fmla="*/ 475177 w 950353"/>
                <a:gd name="connsiteY3" fmla="*/ 950354 h 950353"/>
                <a:gd name="connsiteX4" fmla="*/ 0 w 950353"/>
                <a:gd name="connsiteY4" fmla="*/ 475177 h 950353"/>
                <a:gd name="connsiteX0" fmla="*/ 0 w 950354"/>
                <a:gd name="connsiteY0" fmla="*/ 475177 h 950354"/>
                <a:gd name="connsiteX1" fmla="*/ 475177 w 950354"/>
                <a:gd name="connsiteY1" fmla="*/ 0 h 950354"/>
                <a:gd name="connsiteX2" fmla="*/ 950354 w 950354"/>
                <a:gd name="connsiteY2" fmla="*/ 475177 h 950354"/>
                <a:gd name="connsiteX3" fmla="*/ 475177 w 950354"/>
                <a:gd name="connsiteY3" fmla="*/ 950354 h 950354"/>
                <a:gd name="connsiteX4" fmla="*/ 91440 w 950354"/>
                <a:gd name="connsiteY4" fmla="*/ 566617 h 950354"/>
                <a:gd name="connsiteX0" fmla="*/ 405311 w 880488"/>
                <a:gd name="connsiteY0" fmla="*/ 0 h 950354"/>
                <a:gd name="connsiteX1" fmla="*/ 880488 w 880488"/>
                <a:gd name="connsiteY1" fmla="*/ 475177 h 950354"/>
                <a:gd name="connsiteX2" fmla="*/ 405311 w 880488"/>
                <a:gd name="connsiteY2" fmla="*/ 950354 h 950354"/>
                <a:gd name="connsiteX3" fmla="*/ 21574 w 880488"/>
                <a:gd name="connsiteY3" fmla="*/ 566617 h 950354"/>
                <a:gd name="connsiteX0" fmla="*/ 0 w 475177"/>
                <a:gd name="connsiteY0" fmla="*/ 0 h 950354"/>
                <a:gd name="connsiteX1" fmla="*/ 475177 w 475177"/>
                <a:gd name="connsiteY1" fmla="*/ 475177 h 950354"/>
                <a:gd name="connsiteX2" fmla="*/ 0 w 475177"/>
                <a:gd name="connsiteY2" fmla="*/ 950354 h 950354"/>
                <a:gd name="connsiteX0" fmla="*/ 0 w 475177"/>
                <a:gd name="connsiteY0" fmla="*/ 0 h 950354"/>
                <a:gd name="connsiteX1" fmla="*/ 475177 w 475177"/>
                <a:gd name="connsiteY1" fmla="*/ 475177 h 950354"/>
                <a:gd name="connsiteX2" fmla="*/ 0 w 475177"/>
                <a:gd name="connsiteY2" fmla="*/ 950354 h 9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177" h="950354">
                  <a:moveTo>
                    <a:pt x="0" y="0"/>
                  </a:moveTo>
                  <a:cubicBezTo>
                    <a:pt x="262433" y="0"/>
                    <a:pt x="475177" y="212744"/>
                    <a:pt x="475177" y="475177"/>
                  </a:cubicBezTo>
                  <a:cubicBezTo>
                    <a:pt x="475177" y="737610"/>
                    <a:pt x="317322" y="852253"/>
                    <a:pt x="0" y="95035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ie 50">
              <a:extLst>
                <a:ext uri="{FF2B5EF4-FFF2-40B4-BE49-F238E27FC236}">
                  <a16:creationId xmlns:a16="http://schemas.microsoft.com/office/drawing/2014/main" id="{3E1FBD63-EEE1-45C6-8383-4B4E7F8B650B}"/>
                </a:ext>
              </a:extLst>
            </p:cNvPr>
            <p:cNvSpPr/>
            <p:nvPr/>
          </p:nvSpPr>
          <p:spPr>
            <a:xfrm>
              <a:off x="964506" y="3822532"/>
              <a:ext cx="1262785" cy="525201"/>
            </a:xfrm>
            <a:custGeom>
              <a:avLst/>
              <a:gdLst>
                <a:gd name="connsiteX0" fmla="*/ 78735 w 1303577"/>
                <a:gd name="connsiteY0" fmla="*/ 353841 h 479313"/>
                <a:gd name="connsiteX1" fmla="*/ 497409 w 1303577"/>
                <a:gd name="connsiteY1" fmla="*/ 6819 h 479313"/>
                <a:gd name="connsiteX2" fmla="*/ 809674 w 1303577"/>
                <a:gd name="connsiteY2" fmla="*/ 7137 h 479313"/>
                <a:gd name="connsiteX3" fmla="*/ 1217286 w 1303577"/>
                <a:gd name="connsiteY3" fmla="*/ 358827 h 479313"/>
                <a:gd name="connsiteX4" fmla="*/ 651789 w 1303577"/>
                <a:gd name="connsiteY4" fmla="*/ 239657 h 479313"/>
                <a:gd name="connsiteX5" fmla="*/ 78735 w 1303577"/>
                <a:gd name="connsiteY5" fmla="*/ 353841 h 479313"/>
                <a:gd name="connsiteX0" fmla="*/ 652189 w 1304385"/>
                <a:gd name="connsiteY0" fmla="*/ 239657 h 358827"/>
                <a:gd name="connsiteX1" fmla="*/ 79135 w 1304385"/>
                <a:gd name="connsiteY1" fmla="*/ 353841 h 358827"/>
                <a:gd name="connsiteX2" fmla="*/ 497809 w 1304385"/>
                <a:gd name="connsiteY2" fmla="*/ 6819 h 358827"/>
                <a:gd name="connsiteX3" fmla="*/ 810074 w 1304385"/>
                <a:gd name="connsiteY3" fmla="*/ 7137 h 358827"/>
                <a:gd name="connsiteX4" fmla="*/ 1217686 w 1304385"/>
                <a:gd name="connsiteY4" fmla="*/ 358827 h 358827"/>
                <a:gd name="connsiteX5" fmla="*/ 743629 w 1304385"/>
                <a:gd name="connsiteY5" fmla="*/ 331097 h 358827"/>
                <a:gd name="connsiteX0" fmla="*/ 652189 w 1304385"/>
                <a:gd name="connsiteY0" fmla="*/ 239657 h 358827"/>
                <a:gd name="connsiteX1" fmla="*/ 79135 w 1304385"/>
                <a:gd name="connsiteY1" fmla="*/ 353841 h 358827"/>
                <a:gd name="connsiteX2" fmla="*/ 497809 w 1304385"/>
                <a:gd name="connsiteY2" fmla="*/ 6819 h 358827"/>
                <a:gd name="connsiteX3" fmla="*/ 810074 w 1304385"/>
                <a:gd name="connsiteY3" fmla="*/ 7137 h 358827"/>
                <a:gd name="connsiteX4" fmla="*/ 1217686 w 1304385"/>
                <a:gd name="connsiteY4" fmla="*/ 358827 h 358827"/>
                <a:gd name="connsiteX0" fmla="*/ 79135 w 1304385"/>
                <a:gd name="connsiteY0" fmla="*/ 353841 h 358827"/>
                <a:gd name="connsiteX1" fmla="*/ 497809 w 1304385"/>
                <a:gd name="connsiteY1" fmla="*/ 6819 h 358827"/>
                <a:gd name="connsiteX2" fmla="*/ 810074 w 1304385"/>
                <a:gd name="connsiteY2" fmla="*/ 7137 h 358827"/>
                <a:gd name="connsiteX3" fmla="*/ 1217686 w 1304385"/>
                <a:gd name="connsiteY3" fmla="*/ 358827 h 35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4385" h="358827">
                  <a:moveTo>
                    <a:pt x="79135" y="353841"/>
                  </a:moveTo>
                  <a:cubicBezTo>
                    <a:pt x="-124502" y="215672"/>
                    <a:pt x="82567" y="44042"/>
                    <a:pt x="497809" y="6819"/>
                  </a:cubicBezTo>
                  <a:cubicBezTo>
                    <a:pt x="600430" y="-2380"/>
                    <a:pt x="707593" y="-2271"/>
                    <a:pt x="810074" y="7137"/>
                  </a:cubicBezTo>
                  <a:cubicBezTo>
                    <a:pt x="1229545" y="45645"/>
                    <a:pt x="1432671" y="220903"/>
                    <a:pt x="1217686" y="358827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headEnd type="stealth" w="lg" len="lg"/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C6BECDA-47DA-4344-9613-F272B8FC5F0C}"/>
                </a:ext>
              </a:extLst>
            </p:cNvPr>
            <p:cNvCxnSpPr>
              <a:stCxn id="17" idx="3"/>
            </p:cNvCxnSpPr>
            <p:nvPr/>
          </p:nvCxnSpPr>
          <p:spPr>
            <a:xfrm flipV="1">
              <a:off x="2131986" y="4495298"/>
              <a:ext cx="301798" cy="1586"/>
            </a:xfrm>
            <a:prstGeom prst="straightConnector1">
              <a:avLst/>
            </a:prstGeom>
            <a:ln w="19050" cmpd="sng">
              <a:solidFill>
                <a:schemeClr val="accent6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18696E0-8172-4230-9765-14A31244609F}"/>
                </a:ext>
              </a:extLst>
            </p:cNvPr>
            <p:cNvCxnSpPr>
              <a:stCxn id="18" idx="3"/>
            </p:cNvCxnSpPr>
            <p:nvPr/>
          </p:nvCxnSpPr>
          <p:spPr>
            <a:xfrm>
              <a:off x="2131986" y="5347363"/>
              <a:ext cx="962576" cy="0"/>
            </a:xfrm>
            <a:prstGeom prst="straightConnector1">
              <a:avLst/>
            </a:prstGeom>
            <a:ln w="19050" cmpd="sng">
              <a:solidFill>
                <a:schemeClr val="accent5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061BB6F4-0F95-4CF4-BBF2-EEC5427AE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821" y="3909063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+</a:t>
              </a:r>
            </a:p>
          </p:txBody>
        </p:sp>
        <p:sp>
          <p:nvSpPr>
            <p:cNvPr id="25" name="TextBox 57">
              <a:extLst>
                <a:ext uri="{FF2B5EF4-FFF2-40B4-BE49-F238E27FC236}">
                  <a16:creationId xmlns:a16="http://schemas.microsoft.com/office/drawing/2014/main" id="{176F3FF7-E793-4A0D-83ED-D3028B44E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337" y="4709327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+</a:t>
              </a:r>
            </a:p>
          </p:txBody>
        </p:sp>
        <p:sp>
          <p:nvSpPr>
            <p:cNvPr id="26" name="TextBox 58">
              <a:extLst>
                <a:ext uri="{FF2B5EF4-FFF2-40B4-BE49-F238E27FC236}">
                  <a16:creationId xmlns:a16="http://schemas.microsoft.com/office/drawing/2014/main" id="{2BF90E25-F5E0-43B1-83C5-C62E9F8C4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677" y="4715197"/>
              <a:ext cx="255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-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BA41B6-112A-4F36-BD0B-750FD79325F1}"/>
                </a:ext>
              </a:extLst>
            </p:cNvPr>
            <p:cNvSpPr txBox="1"/>
            <p:nvPr/>
          </p:nvSpPr>
          <p:spPr>
            <a:xfrm>
              <a:off x="2298770" y="4266812"/>
              <a:ext cx="729079" cy="4617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Slow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diffusion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F87ADB-2393-45EF-BE9A-CBCB955AB354}"/>
                </a:ext>
              </a:extLst>
            </p:cNvPr>
            <p:cNvSpPr txBox="1"/>
            <p:nvPr/>
          </p:nvSpPr>
          <p:spPr>
            <a:xfrm>
              <a:off x="2222526" y="5112529"/>
              <a:ext cx="729079" cy="4617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diffusion</a:t>
              </a:r>
            </a:p>
          </p:txBody>
        </p:sp>
      </p:grpSp>
      <p:sp>
        <p:nvSpPr>
          <p:cNvPr id="29" name="TextBox 62">
            <a:extLst>
              <a:ext uri="{FF2B5EF4-FFF2-40B4-BE49-F238E27FC236}">
                <a16:creationId xmlns:a16="http://schemas.microsoft.com/office/drawing/2014/main" id="{B860532F-467C-434C-8804-7FC1EDFB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01" y="4147051"/>
            <a:ext cx="3222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Turing Reaction-Diffusion Model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95622F-9BAB-4BDD-A1A7-A54208DEAAD5}"/>
              </a:ext>
            </a:extLst>
          </p:cNvPr>
          <p:cNvCxnSpPr/>
          <p:nvPr/>
        </p:nvCxnSpPr>
        <p:spPr>
          <a:xfrm>
            <a:off x="3585014" y="4701088"/>
            <a:ext cx="0" cy="16446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A2B855-2386-4C56-9020-E4E01989E946}"/>
              </a:ext>
            </a:extLst>
          </p:cNvPr>
          <p:cNvCxnSpPr/>
          <p:nvPr/>
        </p:nvCxnSpPr>
        <p:spPr>
          <a:xfrm>
            <a:off x="3585014" y="5501188"/>
            <a:ext cx="26066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19">
            <a:extLst>
              <a:ext uri="{FF2B5EF4-FFF2-40B4-BE49-F238E27FC236}">
                <a16:creationId xmlns:a16="http://schemas.microsoft.com/office/drawing/2014/main" id="{89236EEA-7555-4D6A-AA3F-0035DFBB4202}"/>
              </a:ext>
            </a:extLst>
          </p:cNvPr>
          <p:cNvSpPr/>
          <p:nvPr/>
        </p:nvSpPr>
        <p:spPr>
          <a:xfrm>
            <a:off x="3592951" y="4829676"/>
            <a:ext cx="2338388" cy="1147762"/>
          </a:xfrm>
          <a:custGeom>
            <a:avLst/>
            <a:gdLst>
              <a:gd name="connsiteX0" fmla="*/ 0 w 1656811"/>
              <a:gd name="connsiteY0" fmla="*/ 0 h 1293679"/>
              <a:gd name="connsiteX1" fmla="*/ 428920 w 1656811"/>
              <a:gd name="connsiteY1" fmla="*/ 1270039 h 1293679"/>
              <a:gd name="connsiteX2" fmla="*/ 975584 w 1656811"/>
              <a:gd name="connsiteY2" fmla="*/ 815853 h 1293679"/>
              <a:gd name="connsiteX3" fmla="*/ 1656811 w 1656811"/>
              <a:gd name="connsiteY3" fmla="*/ 672869 h 1293679"/>
              <a:gd name="connsiteX4" fmla="*/ 1656811 w 1656811"/>
              <a:gd name="connsiteY4" fmla="*/ 672869 h 1293679"/>
              <a:gd name="connsiteX0" fmla="*/ 0 w 1656811"/>
              <a:gd name="connsiteY0" fmla="*/ 0 h 1303005"/>
              <a:gd name="connsiteX1" fmla="*/ 428920 w 1656811"/>
              <a:gd name="connsiteY1" fmla="*/ 1270039 h 1303005"/>
              <a:gd name="connsiteX2" fmla="*/ 891482 w 1656811"/>
              <a:gd name="connsiteY2" fmla="*/ 908373 h 1303005"/>
              <a:gd name="connsiteX3" fmla="*/ 1656811 w 1656811"/>
              <a:gd name="connsiteY3" fmla="*/ 672869 h 1303005"/>
              <a:gd name="connsiteX4" fmla="*/ 1656811 w 1656811"/>
              <a:gd name="connsiteY4" fmla="*/ 672869 h 1303005"/>
              <a:gd name="connsiteX0" fmla="*/ 0 w 1656811"/>
              <a:gd name="connsiteY0" fmla="*/ 0 h 1304551"/>
              <a:gd name="connsiteX1" fmla="*/ 428920 w 1656811"/>
              <a:gd name="connsiteY1" fmla="*/ 1270039 h 1304551"/>
              <a:gd name="connsiteX2" fmla="*/ 891482 w 1656811"/>
              <a:gd name="connsiteY2" fmla="*/ 908373 h 1304551"/>
              <a:gd name="connsiteX3" fmla="*/ 1656811 w 1656811"/>
              <a:gd name="connsiteY3" fmla="*/ 672869 h 1304551"/>
              <a:gd name="connsiteX4" fmla="*/ 1656811 w 1656811"/>
              <a:gd name="connsiteY4" fmla="*/ 672869 h 1304551"/>
              <a:gd name="connsiteX0" fmla="*/ 0 w 1656811"/>
              <a:gd name="connsiteY0" fmla="*/ 0 h 1304551"/>
              <a:gd name="connsiteX1" fmla="*/ 428920 w 1656811"/>
              <a:gd name="connsiteY1" fmla="*/ 1270039 h 1304551"/>
              <a:gd name="connsiteX2" fmla="*/ 891482 w 1656811"/>
              <a:gd name="connsiteY2" fmla="*/ 908373 h 1304551"/>
              <a:gd name="connsiteX3" fmla="*/ 1656811 w 1656811"/>
              <a:gd name="connsiteY3" fmla="*/ 672869 h 1304551"/>
              <a:gd name="connsiteX4" fmla="*/ 1656811 w 1656811"/>
              <a:gd name="connsiteY4" fmla="*/ 672869 h 1304551"/>
              <a:gd name="connsiteX0" fmla="*/ 0 w 1656811"/>
              <a:gd name="connsiteY0" fmla="*/ 0 h 1312653"/>
              <a:gd name="connsiteX1" fmla="*/ 428920 w 1656811"/>
              <a:gd name="connsiteY1" fmla="*/ 1270039 h 1312653"/>
              <a:gd name="connsiteX2" fmla="*/ 841021 w 1656811"/>
              <a:gd name="connsiteY2" fmla="*/ 967248 h 1312653"/>
              <a:gd name="connsiteX3" fmla="*/ 1656811 w 1656811"/>
              <a:gd name="connsiteY3" fmla="*/ 672869 h 1312653"/>
              <a:gd name="connsiteX4" fmla="*/ 1656811 w 1656811"/>
              <a:gd name="connsiteY4" fmla="*/ 672869 h 1312653"/>
              <a:gd name="connsiteX0" fmla="*/ 0 w 1656811"/>
              <a:gd name="connsiteY0" fmla="*/ 0 h 1312653"/>
              <a:gd name="connsiteX1" fmla="*/ 428920 w 1656811"/>
              <a:gd name="connsiteY1" fmla="*/ 1270039 h 1312653"/>
              <a:gd name="connsiteX2" fmla="*/ 841021 w 1656811"/>
              <a:gd name="connsiteY2" fmla="*/ 967248 h 1312653"/>
              <a:gd name="connsiteX3" fmla="*/ 1656811 w 1656811"/>
              <a:gd name="connsiteY3" fmla="*/ 672869 h 1312653"/>
              <a:gd name="connsiteX4" fmla="*/ 1656811 w 1656811"/>
              <a:gd name="connsiteY4" fmla="*/ 672869 h 1312653"/>
              <a:gd name="connsiteX0" fmla="*/ 0 w 1656811"/>
              <a:gd name="connsiteY0" fmla="*/ 0 h 1302804"/>
              <a:gd name="connsiteX1" fmla="*/ 344818 w 1656811"/>
              <a:gd name="connsiteY1" fmla="*/ 1261629 h 1302804"/>
              <a:gd name="connsiteX2" fmla="*/ 841021 w 1656811"/>
              <a:gd name="connsiteY2" fmla="*/ 967248 h 1302804"/>
              <a:gd name="connsiteX3" fmla="*/ 1656811 w 1656811"/>
              <a:gd name="connsiteY3" fmla="*/ 672869 h 1302804"/>
              <a:gd name="connsiteX4" fmla="*/ 1656811 w 1656811"/>
              <a:gd name="connsiteY4" fmla="*/ 672869 h 1302804"/>
              <a:gd name="connsiteX0" fmla="*/ 0 w 1656811"/>
              <a:gd name="connsiteY0" fmla="*/ 0 h 1300424"/>
              <a:gd name="connsiteX1" fmla="*/ 344818 w 1656811"/>
              <a:gd name="connsiteY1" fmla="*/ 1261629 h 1300424"/>
              <a:gd name="connsiteX2" fmla="*/ 782150 w 1656811"/>
              <a:gd name="connsiteY2" fmla="*/ 950426 h 1300424"/>
              <a:gd name="connsiteX3" fmla="*/ 1656811 w 1656811"/>
              <a:gd name="connsiteY3" fmla="*/ 672869 h 1300424"/>
              <a:gd name="connsiteX4" fmla="*/ 1656811 w 1656811"/>
              <a:gd name="connsiteY4" fmla="*/ 672869 h 1300424"/>
              <a:gd name="connsiteX0" fmla="*/ 0 w 1656811"/>
              <a:gd name="connsiteY0" fmla="*/ 0 h 1303744"/>
              <a:gd name="connsiteX1" fmla="*/ 344818 w 1656811"/>
              <a:gd name="connsiteY1" fmla="*/ 1261629 h 1303744"/>
              <a:gd name="connsiteX2" fmla="*/ 782150 w 1656811"/>
              <a:gd name="connsiteY2" fmla="*/ 950426 h 1303744"/>
              <a:gd name="connsiteX3" fmla="*/ 1656811 w 1656811"/>
              <a:gd name="connsiteY3" fmla="*/ 672869 h 1303744"/>
              <a:gd name="connsiteX4" fmla="*/ 1656811 w 1656811"/>
              <a:gd name="connsiteY4" fmla="*/ 672869 h 1303744"/>
              <a:gd name="connsiteX0" fmla="*/ 0 w 1656811"/>
              <a:gd name="connsiteY0" fmla="*/ 0 h 1303744"/>
              <a:gd name="connsiteX1" fmla="*/ 344818 w 1656811"/>
              <a:gd name="connsiteY1" fmla="*/ 1261629 h 1303744"/>
              <a:gd name="connsiteX2" fmla="*/ 782150 w 1656811"/>
              <a:gd name="connsiteY2" fmla="*/ 950426 h 1303744"/>
              <a:gd name="connsiteX3" fmla="*/ 1656811 w 1656811"/>
              <a:gd name="connsiteY3" fmla="*/ 672869 h 1303744"/>
              <a:gd name="connsiteX4" fmla="*/ 1656811 w 1656811"/>
              <a:gd name="connsiteY4" fmla="*/ 672869 h 1303744"/>
              <a:gd name="connsiteX0" fmla="*/ 0 w 1656811"/>
              <a:gd name="connsiteY0" fmla="*/ 0 h 1301245"/>
              <a:gd name="connsiteX1" fmla="*/ 344818 w 1656811"/>
              <a:gd name="connsiteY1" fmla="*/ 1261629 h 1301245"/>
              <a:gd name="connsiteX2" fmla="*/ 815791 w 1656811"/>
              <a:gd name="connsiteY2" fmla="*/ 933605 h 1301245"/>
              <a:gd name="connsiteX3" fmla="*/ 1656811 w 1656811"/>
              <a:gd name="connsiteY3" fmla="*/ 672869 h 1301245"/>
              <a:gd name="connsiteX4" fmla="*/ 1656811 w 1656811"/>
              <a:gd name="connsiteY4" fmla="*/ 672869 h 1301245"/>
              <a:gd name="connsiteX0" fmla="*/ 0 w 1656811"/>
              <a:gd name="connsiteY0" fmla="*/ 0 h 1301245"/>
              <a:gd name="connsiteX1" fmla="*/ 344818 w 1656811"/>
              <a:gd name="connsiteY1" fmla="*/ 1261629 h 1301245"/>
              <a:gd name="connsiteX2" fmla="*/ 815791 w 1656811"/>
              <a:gd name="connsiteY2" fmla="*/ 933605 h 1301245"/>
              <a:gd name="connsiteX3" fmla="*/ 1656811 w 1656811"/>
              <a:gd name="connsiteY3" fmla="*/ 672869 h 1301245"/>
              <a:gd name="connsiteX4" fmla="*/ 1656811 w 1656811"/>
              <a:gd name="connsiteY4" fmla="*/ 672869 h 1301245"/>
              <a:gd name="connsiteX0" fmla="*/ 0 w 1656811"/>
              <a:gd name="connsiteY0" fmla="*/ 0 h 1275479"/>
              <a:gd name="connsiteX1" fmla="*/ 344818 w 1656811"/>
              <a:gd name="connsiteY1" fmla="*/ 1261629 h 1275479"/>
              <a:gd name="connsiteX2" fmla="*/ 1656811 w 1656811"/>
              <a:gd name="connsiteY2" fmla="*/ 672869 h 1275479"/>
              <a:gd name="connsiteX3" fmla="*/ 1656811 w 1656811"/>
              <a:gd name="connsiteY3" fmla="*/ 672869 h 1275479"/>
              <a:gd name="connsiteX0" fmla="*/ 0 w 1656811"/>
              <a:gd name="connsiteY0" fmla="*/ 0 h 1274699"/>
              <a:gd name="connsiteX1" fmla="*/ 344818 w 1656811"/>
              <a:gd name="connsiteY1" fmla="*/ 1261629 h 1274699"/>
              <a:gd name="connsiteX2" fmla="*/ 1656811 w 1656811"/>
              <a:gd name="connsiteY2" fmla="*/ 672869 h 1274699"/>
              <a:gd name="connsiteX3" fmla="*/ 1656811 w 1656811"/>
              <a:gd name="connsiteY3" fmla="*/ 672869 h 1274699"/>
              <a:gd name="connsiteX0" fmla="*/ 0 w 1656811"/>
              <a:gd name="connsiteY0" fmla="*/ 0 h 1314944"/>
              <a:gd name="connsiteX1" fmla="*/ 344818 w 1656811"/>
              <a:gd name="connsiteY1" fmla="*/ 1261629 h 1314944"/>
              <a:gd name="connsiteX2" fmla="*/ 1656811 w 1656811"/>
              <a:gd name="connsiteY2" fmla="*/ 672869 h 1314944"/>
              <a:gd name="connsiteX3" fmla="*/ 1656811 w 1656811"/>
              <a:gd name="connsiteY3" fmla="*/ 672869 h 1314944"/>
              <a:gd name="connsiteX0" fmla="*/ 0 w 1656811"/>
              <a:gd name="connsiteY0" fmla="*/ 0 h 1314944"/>
              <a:gd name="connsiteX1" fmla="*/ 344818 w 1656811"/>
              <a:gd name="connsiteY1" fmla="*/ 1261629 h 1314944"/>
              <a:gd name="connsiteX2" fmla="*/ 1656811 w 1656811"/>
              <a:gd name="connsiteY2" fmla="*/ 672869 h 1314944"/>
              <a:gd name="connsiteX3" fmla="*/ 1656811 w 1656811"/>
              <a:gd name="connsiteY3" fmla="*/ 672869 h 1314944"/>
              <a:gd name="connsiteX0" fmla="*/ 0 w 1656811"/>
              <a:gd name="connsiteY0" fmla="*/ 0 h 1314944"/>
              <a:gd name="connsiteX1" fmla="*/ 344818 w 1656811"/>
              <a:gd name="connsiteY1" fmla="*/ 1261629 h 1314944"/>
              <a:gd name="connsiteX2" fmla="*/ 1656811 w 1656811"/>
              <a:gd name="connsiteY2" fmla="*/ 672869 h 1314944"/>
              <a:gd name="connsiteX3" fmla="*/ 1656811 w 1656811"/>
              <a:gd name="connsiteY3" fmla="*/ 672869 h 1314944"/>
              <a:gd name="connsiteX0" fmla="*/ 0 w 1656811"/>
              <a:gd name="connsiteY0" fmla="*/ 0 h 1150935"/>
              <a:gd name="connsiteX1" fmla="*/ 422295 w 1656811"/>
              <a:gd name="connsiteY1" fmla="*/ 1085001 h 1150935"/>
              <a:gd name="connsiteX2" fmla="*/ 1656811 w 1656811"/>
              <a:gd name="connsiteY2" fmla="*/ 672869 h 1150935"/>
              <a:gd name="connsiteX3" fmla="*/ 1656811 w 1656811"/>
              <a:gd name="connsiteY3" fmla="*/ 672869 h 1150935"/>
              <a:gd name="connsiteX0" fmla="*/ 0 w 1656811"/>
              <a:gd name="connsiteY0" fmla="*/ 0 h 1150935"/>
              <a:gd name="connsiteX1" fmla="*/ 422295 w 1656811"/>
              <a:gd name="connsiteY1" fmla="*/ 1085001 h 1150935"/>
              <a:gd name="connsiteX2" fmla="*/ 1656811 w 1656811"/>
              <a:gd name="connsiteY2" fmla="*/ 672869 h 1150935"/>
              <a:gd name="connsiteX3" fmla="*/ 1656811 w 1656811"/>
              <a:gd name="connsiteY3" fmla="*/ 672869 h 1150935"/>
              <a:gd name="connsiteX0" fmla="*/ 0 w 1656811"/>
              <a:gd name="connsiteY0" fmla="*/ 0 h 1146666"/>
              <a:gd name="connsiteX1" fmla="*/ 422295 w 1656811"/>
              <a:gd name="connsiteY1" fmla="*/ 1085001 h 1146666"/>
              <a:gd name="connsiteX2" fmla="*/ 1656811 w 1656811"/>
              <a:gd name="connsiteY2" fmla="*/ 672869 h 1146666"/>
              <a:gd name="connsiteX3" fmla="*/ 1656811 w 1656811"/>
              <a:gd name="connsiteY3" fmla="*/ 672869 h 114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6811" h="1146666">
                <a:moveTo>
                  <a:pt x="0" y="0"/>
                </a:moveTo>
                <a:cubicBezTo>
                  <a:pt x="180837" y="129667"/>
                  <a:pt x="217677" y="821460"/>
                  <a:pt x="422295" y="1085001"/>
                </a:cubicBezTo>
                <a:cubicBezTo>
                  <a:pt x="626913" y="1348542"/>
                  <a:pt x="729928" y="682682"/>
                  <a:pt x="1656811" y="672869"/>
                </a:cubicBezTo>
                <a:lnTo>
                  <a:pt x="1656811" y="672869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9303BD-676A-49BD-825B-3AE564E7223A}"/>
              </a:ext>
            </a:extLst>
          </p:cNvPr>
          <p:cNvCxnSpPr/>
          <p:nvPr/>
        </p:nvCxnSpPr>
        <p:spPr>
          <a:xfrm>
            <a:off x="3653276" y="4715376"/>
            <a:ext cx="301625" cy="0"/>
          </a:xfrm>
          <a:prstGeom prst="line">
            <a:avLst/>
          </a:prstGeom>
          <a:ln w="190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DCF8D8-9C46-414A-B623-7A8639F45331}"/>
              </a:ext>
            </a:extLst>
          </p:cNvPr>
          <p:cNvSpPr txBox="1"/>
          <p:nvPr/>
        </p:nvSpPr>
        <p:spPr>
          <a:xfrm>
            <a:off x="3910451" y="4561388"/>
            <a:ext cx="222250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Short-distance positive feedback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E76B27-B043-4C72-9194-D990F756B981}"/>
              </a:ext>
            </a:extLst>
          </p:cNvPr>
          <p:cNvSpPr txBox="1"/>
          <p:nvPr/>
        </p:nvSpPr>
        <p:spPr>
          <a:xfrm>
            <a:off x="3894576" y="6213976"/>
            <a:ext cx="223043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Long-distance negative feedback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3ACAD90-D104-4CC3-8F24-095F28795CFB}"/>
              </a:ext>
            </a:extLst>
          </p:cNvPr>
          <p:cNvCxnSpPr/>
          <p:nvPr/>
        </p:nvCxnSpPr>
        <p:spPr>
          <a:xfrm>
            <a:off x="3956489" y="6213976"/>
            <a:ext cx="1647825" cy="0"/>
          </a:xfrm>
          <a:prstGeom prst="line">
            <a:avLst/>
          </a:prstGeom>
          <a:ln w="1905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83">
            <a:extLst>
              <a:ext uri="{FF2B5EF4-FFF2-40B4-BE49-F238E27FC236}">
                <a16:creationId xmlns:a16="http://schemas.microsoft.com/office/drawing/2014/main" id="{5FE30CE0-7816-4AC8-8A68-6755DD6BF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151" y="5223376"/>
            <a:ext cx="723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Distance</a:t>
            </a:r>
          </a:p>
        </p:txBody>
      </p:sp>
      <p:sp>
        <p:nvSpPr>
          <p:cNvPr id="38" name="TextBox 84">
            <a:extLst>
              <a:ext uri="{FF2B5EF4-FFF2-40B4-BE49-F238E27FC236}">
                <a16:creationId xmlns:a16="http://schemas.microsoft.com/office/drawing/2014/main" id="{294298B5-F9E6-4721-9899-9AC79279648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656327" y="5388475"/>
            <a:ext cx="1581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Net feedback strength</a:t>
            </a:r>
          </a:p>
        </p:txBody>
      </p:sp>
      <p:sp>
        <p:nvSpPr>
          <p:cNvPr id="39" name="TextBox 85">
            <a:extLst>
              <a:ext uri="{FF2B5EF4-FFF2-40B4-BE49-F238E27FC236}">
                <a16:creationId xmlns:a16="http://schemas.microsoft.com/office/drawing/2014/main" id="{45C807B7-BBBD-4A20-895B-F3632A27B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776" y="4494713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+</a:t>
            </a:r>
          </a:p>
        </p:txBody>
      </p:sp>
      <p:sp>
        <p:nvSpPr>
          <p:cNvPr id="40" name="TextBox 86">
            <a:extLst>
              <a:ext uri="{FF2B5EF4-FFF2-40B4-BE49-F238E27FC236}">
                <a16:creationId xmlns:a16="http://schemas.microsoft.com/office/drawing/2014/main" id="{DA362B63-8C1E-4612-B012-0F5F334CB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951" y="6113963"/>
            <a:ext cx="25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-</a:t>
            </a:r>
          </a:p>
        </p:txBody>
      </p:sp>
      <p:pic>
        <p:nvPicPr>
          <p:cNvPr id="41" name="Picture 87">
            <a:extLst>
              <a:ext uri="{FF2B5EF4-FFF2-40B4-BE49-F238E27FC236}">
                <a16:creationId xmlns:a16="http://schemas.microsoft.com/office/drawing/2014/main" id="{6F4C2D46-4CE6-4435-BD15-F572D37B3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38658" y="3320880"/>
            <a:ext cx="5563263" cy="110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88">
            <a:extLst>
              <a:ext uri="{FF2B5EF4-FFF2-40B4-BE49-F238E27FC236}">
                <a16:creationId xmlns:a16="http://schemas.microsoft.com/office/drawing/2014/main" id="{7CFFF00A-AB8D-4648-A695-FE5D0B9E7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01" y="6423526"/>
            <a:ext cx="1697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Rietkerk &amp; van de Koppel (2007)</a:t>
            </a:r>
          </a:p>
        </p:txBody>
      </p:sp>
      <p:sp>
        <p:nvSpPr>
          <p:cNvPr id="43" name="Rectangle 89">
            <a:extLst>
              <a:ext uri="{FF2B5EF4-FFF2-40B4-BE49-F238E27FC236}">
                <a16:creationId xmlns:a16="http://schemas.microsoft.com/office/drawing/2014/main" id="{4D377FD8-094F-4225-8150-140C0742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559" y="6619955"/>
            <a:ext cx="1327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Kondo and Miura (2010)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284B38-FE2C-4A79-A1A8-1AFD1DD47B1B}"/>
              </a:ext>
            </a:extLst>
          </p:cNvPr>
          <p:cNvCxnSpPr>
            <a:cxnSpLocks/>
          </p:cNvCxnSpPr>
          <p:nvPr/>
        </p:nvCxnSpPr>
        <p:spPr>
          <a:xfrm>
            <a:off x="7784331" y="1090030"/>
            <a:ext cx="0" cy="55989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2">
            <a:extLst>
              <a:ext uri="{FF2B5EF4-FFF2-40B4-BE49-F238E27FC236}">
                <a16:creationId xmlns:a16="http://schemas.microsoft.com/office/drawing/2014/main" id="{E301FC21-061F-4091-9A23-408731512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99" y="1035031"/>
            <a:ext cx="39560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>
            <a:extLst>
              <a:ext uri="{FF2B5EF4-FFF2-40B4-BE49-F238E27FC236}">
                <a16:creationId xmlns:a16="http://schemas.microsoft.com/office/drawing/2014/main" id="{73A04E90-94C1-4718-95FD-34DDB079B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3" t="21494" r="22983" b="52257"/>
          <a:stretch>
            <a:fillRect/>
          </a:stretch>
        </p:blipFill>
        <p:spPr bwMode="auto">
          <a:xfrm>
            <a:off x="10022917" y="3649498"/>
            <a:ext cx="210343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69810A6D-93B3-4CA5-B102-1FCF1BB85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3" t="48663" r="6833"/>
          <a:stretch>
            <a:fillRect/>
          </a:stretch>
        </p:blipFill>
        <p:spPr bwMode="auto">
          <a:xfrm>
            <a:off x="7847541" y="3639973"/>
            <a:ext cx="2103438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25">
            <a:extLst>
              <a:ext uri="{FF2B5EF4-FFF2-40B4-BE49-F238E27FC236}">
                <a16:creationId xmlns:a16="http://schemas.microsoft.com/office/drawing/2014/main" id="{02D8BE19-C5F2-4F92-AB3E-EF7E38189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923" y="6190136"/>
            <a:ext cx="542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250 m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248FD17-E029-4B85-B6AA-6123BC5721B5}"/>
              </a:ext>
            </a:extLst>
          </p:cNvPr>
          <p:cNvCxnSpPr/>
          <p:nvPr/>
        </p:nvCxnSpPr>
        <p:spPr>
          <a:xfrm>
            <a:off x="7950586" y="6420324"/>
            <a:ext cx="6381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25">
            <a:extLst>
              <a:ext uri="{FF2B5EF4-FFF2-40B4-BE49-F238E27FC236}">
                <a16:creationId xmlns:a16="http://schemas.microsoft.com/office/drawing/2014/main" id="{185A8222-646C-42C8-A74F-F9559C2F6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6817" y="6190136"/>
            <a:ext cx="542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250 m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1D99F5-C321-4CB4-AD0C-82F8A55BBF22}"/>
              </a:ext>
            </a:extLst>
          </p:cNvPr>
          <p:cNvCxnSpPr/>
          <p:nvPr/>
        </p:nvCxnSpPr>
        <p:spPr>
          <a:xfrm>
            <a:off x="10123480" y="6420324"/>
            <a:ext cx="6381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30">
            <a:extLst>
              <a:ext uri="{FF2B5EF4-FFF2-40B4-BE49-F238E27FC236}">
                <a16:creationId xmlns:a16="http://schemas.microsoft.com/office/drawing/2014/main" id="{95C40E2E-FEAF-48E5-B724-7E81E73AD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570" y="3239924"/>
            <a:ext cx="87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“spots”</a:t>
            </a:r>
          </a:p>
        </p:txBody>
      </p:sp>
      <p:sp>
        <p:nvSpPr>
          <p:cNvPr id="53" name="TextBox 31">
            <a:extLst>
              <a:ext uri="{FF2B5EF4-FFF2-40B4-BE49-F238E27FC236}">
                <a16:creationId xmlns:a16="http://schemas.microsoft.com/office/drawing/2014/main" id="{65AC3930-B2BE-4808-9F7E-D9C6CCF82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160" y="3239924"/>
            <a:ext cx="142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“tiger bands”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C32F72-32FD-40E4-9FCD-31886A7C545B}"/>
              </a:ext>
            </a:extLst>
          </p:cNvPr>
          <p:cNvSpPr txBox="1"/>
          <p:nvPr/>
        </p:nvSpPr>
        <p:spPr>
          <a:xfrm>
            <a:off x="2626013" y="3791035"/>
            <a:ext cx="1007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Turing ‘52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00F6D83-09D6-4D7F-87C2-6B293F3F7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376" y="3078041"/>
            <a:ext cx="1101563" cy="13887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96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51541F5-CAE5-429F-8923-80175F149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10" y="1638732"/>
            <a:ext cx="1674923" cy="8472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C58993-AC4E-4D93-B5DB-BBCCCBC7D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285" y="4516810"/>
            <a:ext cx="1584972" cy="8179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777721-57BC-4CB8-BF89-DED0C72EC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550" y="2661647"/>
            <a:ext cx="1160801" cy="1010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0AF325-E7E9-4C11-BC7F-F34465261BA4}"/>
              </a:ext>
            </a:extLst>
          </p:cNvPr>
          <p:cNvGrpSpPr/>
          <p:nvPr/>
        </p:nvGrpSpPr>
        <p:grpSpPr>
          <a:xfrm>
            <a:off x="40077" y="1022504"/>
            <a:ext cx="4849975" cy="5795670"/>
            <a:chOff x="0" y="466119"/>
            <a:chExt cx="5348901" cy="639188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2E13C96-984E-428A-893A-35007B61B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225"/>
            <a:stretch/>
          </p:blipFill>
          <p:spPr>
            <a:xfrm>
              <a:off x="0" y="466119"/>
              <a:ext cx="5348901" cy="639188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96C3713-233E-47B3-BF43-D063871D2B91}"/>
                </a:ext>
              </a:extLst>
            </p:cNvPr>
            <p:cNvSpPr/>
            <p:nvPr/>
          </p:nvSpPr>
          <p:spPr>
            <a:xfrm>
              <a:off x="2050181" y="3649204"/>
              <a:ext cx="1060343" cy="9209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967A403-DA96-49CC-A6D8-9747DD2F8E62}"/>
              </a:ext>
            </a:extLst>
          </p:cNvPr>
          <p:cNvSpPr txBox="1"/>
          <p:nvPr/>
        </p:nvSpPr>
        <p:spPr>
          <a:xfrm>
            <a:off x="6688263" y="1239049"/>
            <a:ext cx="1007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Turing ‘52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DE96FD-9A4A-4CDD-B3EB-C4D425DA7EC3}"/>
              </a:ext>
            </a:extLst>
          </p:cNvPr>
          <p:cNvSpPr txBox="1"/>
          <p:nvPr/>
        </p:nvSpPr>
        <p:spPr>
          <a:xfrm>
            <a:off x="6678443" y="3916530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Cahn ‘57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0DFE1A-4FD0-416B-A817-E24049DEE76C}"/>
              </a:ext>
            </a:extLst>
          </p:cNvPr>
          <p:cNvSpPr txBox="1"/>
          <p:nvPr/>
        </p:nvSpPr>
        <p:spPr>
          <a:xfrm>
            <a:off x="6842214" y="2714776"/>
            <a:ext cx="2312108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1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Growth-driven SO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(Activator-inhibitor principle)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4213E6-5B39-4E56-9E19-CD4C5F4520F0}"/>
              </a:ext>
            </a:extLst>
          </p:cNvPr>
          <p:cNvSpPr txBox="1"/>
          <p:nvPr/>
        </p:nvSpPr>
        <p:spPr>
          <a:xfrm>
            <a:off x="6649318" y="3483226"/>
            <a:ext cx="1305165" cy="264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Arid vegetation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DF7DCE-55E0-42D4-A77B-05AF7C512795}"/>
              </a:ext>
            </a:extLst>
          </p:cNvPr>
          <p:cNvSpPr txBox="1"/>
          <p:nvPr/>
        </p:nvSpPr>
        <p:spPr>
          <a:xfrm>
            <a:off x="6842214" y="5573424"/>
            <a:ext cx="2221570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2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Growth-driven SO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(Phase separation principle)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BB1D64-FF03-41B9-B210-48AF66D2DCE8}"/>
              </a:ext>
            </a:extLst>
          </p:cNvPr>
          <p:cNvSpPr txBox="1"/>
          <p:nvPr/>
        </p:nvSpPr>
        <p:spPr>
          <a:xfrm>
            <a:off x="6822739" y="6581971"/>
            <a:ext cx="776175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Mussels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4DDCEE-C1DD-4C22-9219-5D1BCBDEBEAF}"/>
              </a:ext>
            </a:extLst>
          </p:cNvPr>
          <p:cNvCxnSpPr>
            <a:cxnSpLocks/>
          </p:cNvCxnSpPr>
          <p:nvPr/>
        </p:nvCxnSpPr>
        <p:spPr>
          <a:xfrm>
            <a:off x="1892410" y="4746929"/>
            <a:ext cx="3593990" cy="19878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B43F93-3ECB-4EA6-9878-4D6D84BF5E9B}"/>
              </a:ext>
            </a:extLst>
          </p:cNvPr>
          <p:cNvCxnSpPr>
            <a:cxnSpLocks/>
          </p:cNvCxnSpPr>
          <p:nvPr/>
        </p:nvCxnSpPr>
        <p:spPr>
          <a:xfrm>
            <a:off x="2840650" y="3920339"/>
            <a:ext cx="4013374" cy="16376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9DB4055-0581-4DEE-A61E-D79636A1C1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73" b="8533"/>
          <a:stretch/>
        </p:blipFill>
        <p:spPr>
          <a:xfrm>
            <a:off x="5553209" y="3976681"/>
            <a:ext cx="1163784" cy="14583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8C3D551-AAC3-4154-B616-BE909E11A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5713" y="5571343"/>
            <a:ext cx="1342857" cy="1161905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E539AB-652C-4DD1-B88D-CA5F49BD2EE7}"/>
              </a:ext>
            </a:extLst>
          </p:cNvPr>
          <p:cNvSpPr txBox="1"/>
          <p:nvPr/>
        </p:nvSpPr>
        <p:spPr>
          <a:xfrm>
            <a:off x="2379744" y="6443625"/>
            <a:ext cx="2606403" cy="36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Koppel et al. (2005)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199A7738-2714-47F7-A180-589C4651C75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FBFF7-7CC4-4E7E-B7FC-93E0897118D1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 is Common in Carbonates – In Space and Time 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EBBB66B-79EA-4312-BF5E-8ACDBCCB9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971" y="1116516"/>
            <a:ext cx="1158294" cy="14602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F09738E-8F27-4283-B653-9B7953119015}"/>
              </a:ext>
            </a:extLst>
          </p:cNvPr>
          <p:cNvSpPr txBox="1"/>
          <p:nvPr/>
        </p:nvSpPr>
        <p:spPr>
          <a:xfrm>
            <a:off x="9154322" y="4185290"/>
            <a:ext cx="2931661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Short-range facilitation by mutual protection from waves and currents, vs. Long-range competition for resources (algae)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9CF91-BA22-165F-101C-FA9F8C71A6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93" y="589035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7BC80-D3F2-66D6-40A2-389E36644525}"/>
              </a:ext>
            </a:extLst>
          </p:cNvPr>
          <p:cNvSpPr txBox="1"/>
          <p:nvPr/>
        </p:nvSpPr>
        <p:spPr>
          <a:xfrm>
            <a:off x="8978923" y="6497149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2483659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E281D7FF-432F-481B-B34B-F72A807F6BA6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33F43-0D20-4504-AFEC-A28234C76F07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1" u="none" strike="noStrike" kern="1200" cap="small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Halimeda</a:t>
            </a: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bioherms of the northern Great Barrier Reef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B16465-F70C-4BEC-A737-87380EC4DD90}"/>
              </a:ext>
            </a:extLst>
          </p:cNvPr>
          <p:cNvSpPr txBox="1"/>
          <p:nvPr/>
        </p:nvSpPr>
        <p:spPr>
          <a:xfrm>
            <a:off x="4848649" y="983258"/>
            <a:ext cx="370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(after McNeil et al. 2016, </a:t>
            </a: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 Reefs)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A9ACCEE-934F-4596-B660-70C579AAAB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698" r="51673" b="4388"/>
          <a:stretch/>
        </p:blipFill>
        <p:spPr>
          <a:xfrm>
            <a:off x="57149" y="1049405"/>
            <a:ext cx="4020007" cy="5692928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DEAD91-C534-4AB0-AD8D-34AF7684F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36267" r="37594" b="29600"/>
          <a:stretch/>
        </p:blipFill>
        <p:spPr>
          <a:xfrm>
            <a:off x="7318476" y="1418092"/>
            <a:ext cx="1446905" cy="1059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35E76F-C94E-42E8-85CE-95984E0935D4}"/>
              </a:ext>
            </a:extLst>
          </p:cNvPr>
          <p:cNvSpPr txBox="1"/>
          <p:nvPr/>
        </p:nvSpPr>
        <p:spPr>
          <a:xfrm>
            <a:off x="548640" y="3712595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Queensland</a:t>
            </a:r>
            <a:b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C07EA7-ED01-4206-B70B-1E8DBD791DD4}"/>
              </a:ext>
            </a:extLst>
          </p:cNvPr>
          <p:cNvSpPr txBox="1"/>
          <p:nvPr/>
        </p:nvSpPr>
        <p:spPr>
          <a:xfrm>
            <a:off x="1015592" y="6148829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6095 km</a:t>
            </a:r>
            <a:r>
              <a:rPr kumimoji="0" lang="en-A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1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5253B0-C247-4D59-A689-F5A9E162D213}"/>
              </a:ext>
            </a:extLst>
          </p:cNvPr>
          <p:cNvGrpSpPr/>
          <p:nvPr/>
        </p:nvGrpSpPr>
        <p:grpSpPr>
          <a:xfrm>
            <a:off x="4050209" y="3061679"/>
            <a:ext cx="5269698" cy="3742453"/>
            <a:chOff x="4187369" y="2755224"/>
            <a:chExt cx="5269698" cy="374245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D88D84A-49FF-4210-9DEC-C48572206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8994" y="2755224"/>
              <a:ext cx="2618073" cy="374245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537FB2D-A439-4121-BE47-83DD8329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7369" y="2755224"/>
              <a:ext cx="2580739" cy="3724105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46B31D-C38D-4FC3-9952-F040FDB34B92}"/>
                </a:ext>
              </a:extLst>
            </p:cNvPr>
            <p:cNvSpPr/>
            <p:nvPr/>
          </p:nvSpPr>
          <p:spPr>
            <a:xfrm>
              <a:off x="5104545" y="4482821"/>
              <a:ext cx="485709" cy="740689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92430C2-6A82-42CE-B9AC-9125DF956DE9}"/>
                </a:ext>
              </a:extLst>
            </p:cNvPr>
            <p:cNvCxnSpPr/>
            <p:nvPr/>
          </p:nvCxnSpPr>
          <p:spPr>
            <a:xfrm flipV="1">
              <a:off x="5587447" y="2755224"/>
              <a:ext cx="1251546" cy="172918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891B34-F65F-4E30-9BD9-686B1708731A}"/>
                </a:ext>
              </a:extLst>
            </p:cNvPr>
            <p:cNvCxnSpPr/>
            <p:nvPr/>
          </p:nvCxnSpPr>
          <p:spPr>
            <a:xfrm>
              <a:off x="5590254" y="5223510"/>
              <a:ext cx="1248739" cy="117729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D4DA78A-132F-4614-8C9D-79E4DF342DB6}"/>
              </a:ext>
            </a:extLst>
          </p:cNvPr>
          <p:cNvGrpSpPr/>
          <p:nvPr/>
        </p:nvGrpSpPr>
        <p:grpSpPr>
          <a:xfrm>
            <a:off x="9669779" y="1426594"/>
            <a:ext cx="2450265" cy="5377537"/>
            <a:chOff x="9527953" y="384053"/>
            <a:chExt cx="2592092" cy="54324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B656E74-E8EF-4177-9E11-35B856306BDC}"/>
                </a:ext>
              </a:extLst>
            </p:cNvPr>
            <p:cNvGrpSpPr/>
            <p:nvPr/>
          </p:nvGrpSpPr>
          <p:grpSpPr>
            <a:xfrm>
              <a:off x="9527953" y="384053"/>
              <a:ext cx="2592092" cy="5432438"/>
              <a:chOff x="8987252" y="981722"/>
              <a:chExt cx="2592092" cy="5432438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32FB993-4AB4-4BB4-953C-90D7C0425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87252" y="1032373"/>
                <a:ext cx="2592092" cy="5381787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294DE72-FBA3-4451-A44D-9B38FCAE5140}"/>
                  </a:ext>
                </a:extLst>
              </p:cNvPr>
              <p:cNvSpPr/>
              <p:nvPr/>
            </p:nvSpPr>
            <p:spPr>
              <a:xfrm>
                <a:off x="9140508" y="981722"/>
                <a:ext cx="14807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Arial" panose="020B0604020202020204" pitchFamily="34" charset="0"/>
                  </a:rPr>
                  <a:t>Reticulate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CD8A87-2E28-44CA-81E8-C2DFA2F30F80}"/>
                </a:ext>
              </a:extLst>
            </p:cNvPr>
            <p:cNvSpPr/>
            <p:nvPr/>
          </p:nvSpPr>
          <p:spPr>
            <a:xfrm>
              <a:off x="9681208" y="2177385"/>
              <a:ext cx="14807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Annulate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830707-FC78-4A36-855F-5FC12F281C76}"/>
                </a:ext>
              </a:extLst>
            </p:cNvPr>
            <p:cNvSpPr/>
            <p:nvPr/>
          </p:nvSpPr>
          <p:spPr>
            <a:xfrm>
              <a:off x="9681207" y="3920066"/>
              <a:ext cx="14807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Undulate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B9BF439-C9D8-46BE-91CB-E57772CA03A7}"/>
              </a:ext>
            </a:extLst>
          </p:cNvPr>
          <p:cNvSpPr/>
          <p:nvPr/>
        </p:nvSpPr>
        <p:spPr>
          <a:xfrm>
            <a:off x="3103055" y="4629256"/>
            <a:ext cx="303085" cy="515899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D990491-1974-41BA-9E23-2FD977CFAB8A}"/>
              </a:ext>
            </a:extLst>
          </p:cNvPr>
          <p:cNvCxnSpPr/>
          <p:nvPr/>
        </p:nvCxnSpPr>
        <p:spPr>
          <a:xfrm flipV="1">
            <a:off x="3414537" y="4789276"/>
            <a:ext cx="647211" cy="158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3552943-E3A5-4034-9D29-853038E10D90}"/>
              </a:ext>
            </a:extLst>
          </p:cNvPr>
          <p:cNvSpPr txBox="1"/>
          <p:nvPr/>
        </p:nvSpPr>
        <p:spPr>
          <a:xfrm>
            <a:off x="9669780" y="954022"/>
            <a:ext cx="245026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bioherm morphology variants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3AAC803-4ECF-4B6E-B078-6CCACE7A8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32" y="1419583"/>
            <a:ext cx="1443124" cy="108053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7499ACE-C0F6-4A25-81FC-A92BA640A4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36" y="1309558"/>
            <a:ext cx="1187750" cy="150392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EE88747-09AB-43B1-99DD-F7D9A16FFC83}"/>
              </a:ext>
            </a:extLst>
          </p:cNvPr>
          <p:cNvSpPr txBox="1"/>
          <p:nvPr/>
        </p:nvSpPr>
        <p:spPr>
          <a:xfrm>
            <a:off x="4612748" y="2714383"/>
            <a:ext cx="41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Calcareous algal bioconstructor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B2411B-8451-4211-A750-7F003FFEC711}"/>
              </a:ext>
            </a:extLst>
          </p:cNvPr>
          <p:cNvSpPr txBox="1"/>
          <p:nvPr/>
        </p:nvSpPr>
        <p:spPr>
          <a:xfrm>
            <a:off x="9111761" y="374955"/>
            <a:ext cx="306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Mardi McNeil &amp; Jody Webster</a:t>
            </a:r>
          </a:p>
        </p:txBody>
      </p:sp>
    </p:spTree>
    <p:extLst>
      <p:ext uri="{BB962C8B-B14F-4D97-AF65-F5344CB8AC3E}">
        <p14:creationId xmlns:p14="http://schemas.microsoft.com/office/powerpoint/2010/main" val="504425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2192000" cy="6972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926335" y="2436763"/>
            <a:ext cx="1134320" cy="338554"/>
            <a:chOff x="4476404" y="1572115"/>
            <a:chExt cx="1971363" cy="24766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76404" y="1786974"/>
              <a:ext cx="1971363" cy="2051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806048" y="1572115"/>
              <a:ext cx="1303326" cy="24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 I km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639718" y="601681"/>
            <a:ext cx="2233827" cy="68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shallow coral reef (sea level)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1177"/>
            <a:ext cx="3547075" cy="68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Halimeda</a:t>
            </a: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bioherm complex 25 m water depth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452610" y="2075983"/>
            <a:ext cx="634465" cy="15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3175" y="2269366"/>
            <a:ext cx="1134320" cy="280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>
            <a:off x="187350" y="1546775"/>
            <a:ext cx="1440000" cy="280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087075" y="1325856"/>
            <a:ext cx="0" cy="7798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023110" y="2034540"/>
            <a:ext cx="582930" cy="5715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73104" y="1843634"/>
            <a:ext cx="582930" cy="5715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52610" y="-22860"/>
            <a:ext cx="260804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(www.deepreef.org)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64380AC9-542F-4E09-A3F8-B62BC09C27E2}"/>
              </a:ext>
            </a:extLst>
          </p:cNvPr>
          <p:cNvSpPr/>
          <p:nvPr/>
        </p:nvSpPr>
        <p:spPr>
          <a:xfrm>
            <a:off x="0" y="6017205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2D2CC5-E967-451B-B54C-A788C277A3F8}"/>
              </a:ext>
            </a:extLst>
          </p:cNvPr>
          <p:cNvSpPr txBox="1"/>
          <p:nvPr/>
        </p:nvSpPr>
        <p:spPr>
          <a:xfrm>
            <a:off x="68847" y="6076727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 What Happens When We Leave the Modern?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76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8B3D1A76-65A5-4C1C-8964-AE4CB1506D7B}"/>
              </a:ext>
            </a:extLst>
          </p:cNvPr>
          <p:cNvSpPr/>
          <p:nvPr/>
        </p:nvSpPr>
        <p:spPr>
          <a:xfrm>
            <a:off x="0" y="2856600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B83D-C664-470F-BDB3-06CC454B63E4}"/>
              </a:ext>
            </a:extLst>
          </p:cNvPr>
          <p:cNvSpPr txBox="1"/>
          <p:nvPr/>
        </p:nvSpPr>
        <p:spPr>
          <a:xfrm>
            <a:off x="907321" y="2979730"/>
            <a:ext cx="9310627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[3] </a:t>
            </a: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Emergent Behavior in the Geological Record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E97F1-108A-A36D-FFD1-E2ADA721A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4EBE6C-D05B-2B15-E00D-CDFF3DF6DBF0}"/>
              </a:ext>
            </a:extLst>
          </p:cNvPr>
          <p:cNvSpPr txBox="1"/>
          <p:nvPr/>
        </p:nvSpPr>
        <p:spPr>
          <a:xfrm>
            <a:off x="10766291" y="88200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106445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2C348350-765D-4CF0-8E10-7B93DAF0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8" y="1035031"/>
            <a:ext cx="5360616" cy="57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901828-A2E8-4440-9BF6-35477420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051" y="4890752"/>
            <a:ext cx="6335949" cy="18149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28B93F-F8DE-4188-A19B-4AC6C6404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196" y="1499652"/>
            <a:ext cx="6221923" cy="34776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20461E-72ED-4B41-8CBE-1515F98D2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18" y="5782410"/>
            <a:ext cx="3055060" cy="1001011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5AB328CC-EC48-4D30-ADCB-C1D61416C0B5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00CD5-A17C-4828-8C75-E6C173290AED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Mid-Mesozoic Bioherms - Romania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61215-D534-477F-8538-346613E98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07983-4F20-4520-9B43-CBB433785519}"/>
              </a:ext>
            </a:extLst>
          </p:cNvPr>
          <p:cNvSpPr txBox="1"/>
          <p:nvPr/>
        </p:nvSpPr>
        <p:spPr>
          <a:xfrm>
            <a:off x="10766291" y="88200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94D958-0B3E-4FC2-9881-543D5A60A675}"/>
              </a:ext>
            </a:extLst>
          </p:cNvPr>
          <p:cNvCxnSpPr/>
          <p:nvPr/>
        </p:nvCxnSpPr>
        <p:spPr>
          <a:xfrm>
            <a:off x="4267900" y="6713048"/>
            <a:ext cx="116512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2CDD941-01E6-4DFF-9C6A-CFF1479614C4}"/>
              </a:ext>
            </a:extLst>
          </p:cNvPr>
          <p:cNvSpPr txBox="1"/>
          <p:nvPr/>
        </p:nvSpPr>
        <p:spPr>
          <a:xfrm>
            <a:off x="4505498" y="6369153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A456A-AC7F-421A-BAB5-65372CE62938}"/>
              </a:ext>
            </a:extLst>
          </p:cNvPr>
          <p:cNvSpPr txBox="1"/>
          <p:nvPr/>
        </p:nvSpPr>
        <p:spPr>
          <a:xfrm>
            <a:off x="123218" y="1005118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44.4767°, 28.4742°</a:t>
            </a:r>
          </a:p>
        </p:txBody>
      </p:sp>
    </p:spTree>
    <p:extLst>
      <p:ext uri="{BB962C8B-B14F-4D97-AF65-F5344CB8AC3E}">
        <p14:creationId xmlns:p14="http://schemas.microsoft.com/office/powerpoint/2010/main" val="1648167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2943D-D6DB-4AC1-B689-D7B3E9809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18" y="-12347"/>
            <a:ext cx="10110281" cy="6868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E2DD2D-5E15-4064-A189-2561096A6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7" b="97833" l="2722" r="100000">
                        <a14:foregroundMark x1="62130" y1="16167" x2="62130" y2="16167"/>
                        <a14:foregroundMark x1="61420" y1="11000" x2="61420" y2="11000"/>
                        <a14:foregroundMark x1="55858" y1="18167" x2="55858" y2="18167"/>
                        <a14:foregroundMark x1="95148" y1="38500" x2="95148" y2="38500"/>
                        <a14:foregroundMark x1="92308" y1="39833" x2="92308" y2="39833"/>
                        <a14:foregroundMark x1="29586" y1="35167" x2="29586" y2="35167"/>
                        <a14:foregroundMark x1="30059" y1="40500" x2="30059" y2="40500"/>
                        <a14:foregroundMark x1="29822" y1="37833" x2="29822" y2="37833"/>
                        <a14:foregroundMark x1="29586" y1="37167" x2="29586" y2="37167"/>
                        <a14:foregroundMark x1="30059" y1="33833" x2="30059" y2="33833"/>
                        <a14:foregroundMark x1="30651" y1="42667" x2="30651" y2="42667"/>
                      </a14:backgroundRemoval>
                    </a14:imgEffect>
                  </a14:imgLayer>
                </a14:imgProps>
              </a:ext>
            </a:extLst>
          </a:blip>
          <a:srcRect r="4039"/>
          <a:stretch/>
        </p:blipFill>
        <p:spPr>
          <a:xfrm flipH="1">
            <a:off x="117167" y="199988"/>
            <a:ext cx="2718353" cy="2011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96D920-ACC3-4139-B468-70A175DA1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492"/>
          <a:stretch/>
        </p:blipFill>
        <p:spPr>
          <a:xfrm>
            <a:off x="148593" y="2211421"/>
            <a:ext cx="1819791" cy="11191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9007B9-73B9-4879-8027-93D77D6B2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170" y="66503"/>
            <a:ext cx="4370962" cy="1058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F5D10-02E3-4DDA-988F-7CB869592D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7" y="5704859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5E24EA-CA94-41B9-89DC-10FBA5311C0D}"/>
              </a:ext>
            </a:extLst>
          </p:cNvPr>
          <p:cNvSpPr txBox="1"/>
          <p:nvPr/>
        </p:nvSpPr>
        <p:spPr>
          <a:xfrm>
            <a:off x="-5794" y="6550223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  <p:pic>
        <p:nvPicPr>
          <p:cNvPr id="8" name="Picture 2" descr="Image result for equinor logo">
            <a:extLst>
              <a:ext uri="{FF2B5EF4-FFF2-40B4-BE49-F238E27FC236}">
                <a16:creationId xmlns:a16="http://schemas.microsoft.com/office/drawing/2014/main" id="{424A1CF3-C444-49D3-ABA2-554B08409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80507" y="66503"/>
            <a:ext cx="1273318" cy="10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7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939C0C-FB62-4F5A-BD3E-ABE39A63A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6999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12BB82-6D56-4587-923F-D3BE91391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2655" r="3623" b="3518"/>
          <a:stretch/>
        </p:blipFill>
        <p:spPr>
          <a:xfrm>
            <a:off x="106946" y="1297875"/>
            <a:ext cx="1707407" cy="17459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C0AEB0F9-421B-461B-9072-F6F2714A27C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A1300-E26F-4271-856C-95B6B5703141}"/>
              </a:ext>
            </a:extLst>
          </p:cNvPr>
          <p:cNvSpPr txBox="1"/>
          <p:nvPr/>
        </p:nvSpPr>
        <p:spPr>
          <a:xfrm>
            <a:off x="106946" y="276707"/>
            <a:ext cx="2947025" cy="60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Flora Beleznay </a:t>
            </a:r>
            <a:endParaRPr kumimoji="0" lang="en-US" sz="38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4D88E-C389-4891-AA7A-9DA88533D704}"/>
              </a:ext>
            </a:extLst>
          </p:cNvPr>
          <p:cNvSpPr txBox="1"/>
          <p:nvPr/>
        </p:nvSpPr>
        <p:spPr>
          <a:xfrm>
            <a:off x="1814353" y="1204752"/>
            <a:ext cx="572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B.Sc. Environmental Science – FIU (2023-2024)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M.P.S. Environmental Geology – UM (2024-2025)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Ph.D.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Purkis + Eberli – UM (2026 - ?)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3C24C48-9839-4CA5-83C6-276B7AF4354C}"/>
              </a:ext>
            </a:extLst>
          </p:cNvPr>
          <p:cNvSpPr/>
          <p:nvPr/>
        </p:nvSpPr>
        <p:spPr>
          <a:xfrm>
            <a:off x="0" y="3669343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95BD3-B03F-47B6-A55F-79DCF24E5CD0}"/>
              </a:ext>
            </a:extLst>
          </p:cNvPr>
          <p:cNvSpPr txBox="1"/>
          <p:nvPr/>
        </p:nvSpPr>
        <p:spPr>
          <a:xfrm>
            <a:off x="106946" y="3776991"/>
            <a:ext cx="1378391" cy="60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Goals:</a:t>
            </a:r>
            <a:endParaRPr kumimoji="0" lang="en-US" sz="38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A53BA-62A8-42DE-A6BE-C60B817FFCF6}"/>
              </a:ext>
            </a:extLst>
          </p:cNvPr>
          <p:cNvSpPr txBox="1"/>
          <p:nvPr/>
        </p:nvSpPr>
        <p:spPr>
          <a:xfrm>
            <a:off x="1814354" y="4919374"/>
            <a:ext cx="9276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Revisit the concept of spatial self-organization in modern and ancient carbonates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Quantitative approaches – forward models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Fresh remote sensing approaches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Collate observations over a wide range of scales – cm – km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New insights into heterogeneity and predictability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0FDA9-A4CA-412B-BDC5-9095B477E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77035A-168A-4DD8-B6C9-EB6776945E50}"/>
              </a:ext>
            </a:extLst>
          </p:cNvPr>
          <p:cNvSpPr txBox="1"/>
          <p:nvPr/>
        </p:nvSpPr>
        <p:spPr>
          <a:xfrm>
            <a:off x="10737019" y="904833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1529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D778455-B620-4484-A511-9E404928DE8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20B93-D224-4B8F-99E7-51BEC0CAFB1F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 is Common in Carbonates – In Space and Time 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D439E-4AA9-4DD5-9C02-D4F77CFE7BE6}"/>
              </a:ext>
            </a:extLst>
          </p:cNvPr>
          <p:cNvSpPr txBox="1"/>
          <p:nvPr/>
        </p:nvSpPr>
        <p:spPr>
          <a:xfrm>
            <a:off x="2248334" y="996075"/>
            <a:ext cx="4981998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Areas – 50° of latitude and 300 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C6AFD-C78F-4506-8803-C3CDCEA4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6" y="1439169"/>
            <a:ext cx="8491193" cy="5408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CF957-E7F0-4D25-A7BB-A6F261B8A32F}"/>
              </a:ext>
            </a:extLst>
          </p:cNvPr>
          <p:cNvSpPr txBox="1"/>
          <p:nvPr/>
        </p:nvSpPr>
        <p:spPr>
          <a:xfrm>
            <a:off x="8469923" y="1123823"/>
            <a:ext cx="321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 Carboniferous and Lower Permian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DC90E-AC1B-49B4-83EF-4EAB7037347E}"/>
              </a:ext>
            </a:extLst>
          </p:cNvPr>
          <p:cNvSpPr txBox="1"/>
          <p:nvPr/>
        </p:nvSpPr>
        <p:spPr>
          <a:xfrm>
            <a:off x="5361166" y="1275797"/>
            <a:ext cx="186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 water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heterozoan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4366A-11A6-4736-8822-BF412C067762}"/>
              </a:ext>
            </a:extLst>
          </p:cNvPr>
          <p:cNvSpPr txBox="1"/>
          <p:nvPr/>
        </p:nvSpPr>
        <p:spPr>
          <a:xfrm>
            <a:off x="7937120" y="2324276"/>
            <a:ext cx="194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water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photozoan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5FAA1F-78EB-431A-9C4A-04DA3D8C1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741" y="5950190"/>
            <a:ext cx="4108414" cy="806450"/>
          </a:xfrm>
          <a:prstGeom prst="rect">
            <a:avLst/>
          </a:prstGeom>
        </p:spPr>
      </p:pic>
      <p:pic>
        <p:nvPicPr>
          <p:cNvPr id="1026" name="Picture 2" descr="Image result for equinor logo">
            <a:extLst>
              <a:ext uri="{FF2B5EF4-FFF2-40B4-BE49-F238E27FC236}">
                <a16:creationId xmlns:a16="http://schemas.microsoft.com/office/drawing/2014/main" id="{953D7614-96CD-4B80-8D15-08F3A1C2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332" y="4622022"/>
            <a:ext cx="1426822" cy="118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A9C108-6292-4C77-63DB-91662B849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88" y="3601615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6B53C2-9EA8-C8F0-8A79-DF9433E35EDE}"/>
              </a:ext>
            </a:extLst>
          </p:cNvPr>
          <p:cNvSpPr txBox="1"/>
          <p:nvPr/>
        </p:nvSpPr>
        <p:spPr>
          <a:xfrm>
            <a:off x="10668674" y="3356383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1889644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AC97A-55EC-432C-925D-4F9B626FC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1804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680492-8CB9-49A6-B1FE-61966BBC8CFE}"/>
              </a:ext>
            </a:extLst>
          </p:cNvPr>
          <p:cNvCxnSpPr/>
          <p:nvPr/>
        </p:nvCxnSpPr>
        <p:spPr bwMode="auto">
          <a:xfrm>
            <a:off x="9514399" y="6689321"/>
            <a:ext cx="242051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02B0C5-B1A8-4863-8D6E-18879186796B}"/>
              </a:ext>
            </a:extLst>
          </p:cNvPr>
          <p:cNvSpPr txBox="1"/>
          <p:nvPr/>
        </p:nvSpPr>
        <p:spPr>
          <a:xfrm>
            <a:off x="10398282" y="63135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9550B-AE7D-4335-A112-14E65C24A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57" y="82531"/>
            <a:ext cx="2639794" cy="331466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29D0A-C031-43F2-8A98-865C5AB8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116" y="82531"/>
            <a:ext cx="2616592" cy="178011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EE47FE-9DBC-426C-BB3C-7D4F103EC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38" y="6201046"/>
            <a:ext cx="4558614" cy="583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F2343-53B3-4858-8DF6-FD51CB721E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38" y="4122055"/>
            <a:ext cx="1505948" cy="203751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E603C581-EE7F-4118-8CC7-5887352A2CFB}"/>
              </a:ext>
            </a:extLst>
          </p:cNvPr>
          <p:cNvSpPr/>
          <p:nvPr/>
        </p:nvSpPr>
        <p:spPr>
          <a:xfrm>
            <a:off x="0" y="169059"/>
            <a:ext cx="3923071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B3FDF-7523-4E2E-B6F1-3DABDED97342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Alacranes</a:t>
            </a: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Reef (GOM)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92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28" y="387462"/>
            <a:ext cx="6509974" cy="6381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03" y="2401956"/>
            <a:ext cx="1697893" cy="4191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5273702" y="2587474"/>
            <a:ext cx="5105400" cy="20242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426102" y="4306956"/>
            <a:ext cx="49530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6035702" y="4611756"/>
            <a:ext cx="4343400" cy="1143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6111902" y="5907156"/>
            <a:ext cx="42672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3478430" y="2554356"/>
            <a:ext cx="304800" cy="418100"/>
            <a:chOff x="295656" y="2020300"/>
            <a:chExt cx="304800" cy="418100"/>
          </a:xfrm>
        </p:grpSpPr>
        <p:sp>
          <p:nvSpPr>
            <p:cNvPr id="12" name="TextBox 11"/>
            <p:cNvSpPr txBox="1"/>
            <p:nvPr/>
          </p:nvSpPr>
          <p:spPr>
            <a:xfrm>
              <a:off x="295656" y="20203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457200" y="2286000"/>
              <a:ext cx="0" cy="152400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3145430-C907-44B5-B0C7-34E842FB8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" y="2554356"/>
            <a:ext cx="3292608" cy="4134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6E7A53-E5FD-428F-8BF1-53B687F35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6" y="181618"/>
            <a:ext cx="3263669" cy="2220338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8" name="Picture 2" descr="Image result for equinor logo">
            <a:extLst>
              <a:ext uri="{FF2B5EF4-FFF2-40B4-BE49-F238E27FC236}">
                <a16:creationId xmlns:a16="http://schemas.microsoft.com/office/drawing/2014/main" id="{470DC185-864D-48D7-AAB3-1B155E8B4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0854" y="272208"/>
            <a:ext cx="992763" cy="82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AC5B01BE-9DFE-450F-BDE2-562E9A05C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200" y="169325"/>
            <a:ext cx="3562764" cy="15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4625" marR="0" lvl="0" indent="-174625" algn="l" defTabSz="914400" rtl="0" eaLnBrk="0" fontAlgn="base" latinLnBrk="0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Power-law size-frequency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dbn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of ponds 0.01 sq. km – 10 sq. km           (~3 orders)</a:t>
            </a:r>
          </a:p>
          <a:p>
            <a:pPr marL="174625" marR="0" lvl="0" indent="-174625" algn="l" defTabSz="914400" rtl="0" eaLnBrk="0" fontAlgn="base" latinLnBrk="0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74625" marR="0" lvl="0" indent="-174625" algn="l" defTabSz="914400" rtl="0" eaLnBrk="0" fontAlgn="base" latinLnBrk="0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Trend well-characterized apart from ponds associated with structural lineaments (likely, faults)</a:t>
            </a:r>
          </a:p>
        </p:txBody>
      </p:sp>
    </p:spTree>
    <p:extLst>
      <p:ext uri="{BB962C8B-B14F-4D97-AF65-F5344CB8AC3E}">
        <p14:creationId xmlns:p14="http://schemas.microsoft.com/office/powerpoint/2010/main" val="1208735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D778455-B620-4484-A511-9E404928DE8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20B93-D224-4B8F-99E7-51BEC0CAFB1F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 is Common in Carbonates – In Space and Time 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A78FD-1320-4AC8-8F2F-596EC7C8A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7" y="1050141"/>
            <a:ext cx="8868419" cy="5472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ADBE6-7D48-46E0-9CEE-A78646456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096" y="4727337"/>
            <a:ext cx="3175057" cy="698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264EE-CFF3-4B1E-B8A4-EF78F474DDD9}"/>
              </a:ext>
            </a:extLst>
          </p:cNvPr>
          <p:cNvSpPr txBox="1"/>
          <p:nvPr/>
        </p:nvSpPr>
        <p:spPr>
          <a:xfrm>
            <a:off x="31488" y="646599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imaged with RGB blended color schemes in flattened frequency decomposition cubes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1B34E-4363-45A5-AED9-3B0C3A559CB4}"/>
              </a:ext>
            </a:extLst>
          </p:cNvPr>
          <p:cNvSpPr txBox="1"/>
          <p:nvPr/>
        </p:nvSpPr>
        <p:spPr>
          <a:xfrm>
            <a:off x="8974625" y="1116892"/>
            <a:ext cx="314852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 Expression of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Phylloid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Algae Complexes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Tubiphytes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Build-ups Imaged and Penetrated by a Well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1F273-5BFD-C5B3-FC7E-036AD5B8A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11" y="5912938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A4244-CE34-4CC1-4915-9FC8AEF5660B}"/>
              </a:ext>
            </a:extLst>
          </p:cNvPr>
          <p:cNvSpPr txBox="1"/>
          <p:nvPr/>
        </p:nvSpPr>
        <p:spPr>
          <a:xfrm>
            <a:off x="10641016" y="5637689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305798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D778455-B620-4484-A511-9E404928DE8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20B93-D224-4B8F-99E7-51BEC0CAFB1F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 is Common in Carbonates – In Space and Time 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8505CD-87E9-45E2-BD51-406CBEF34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" y="1044969"/>
            <a:ext cx="10193994" cy="5729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A1BC4B-8C0E-4012-8489-65F1A0DBF829}"/>
              </a:ext>
            </a:extLst>
          </p:cNvPr>
          <p:cNvSpPr txBox="1"/>
          <p:nvPr/>
        </p:nvSpPr>
        <p:spPr>
          <a:xfrm>
            <a:off x="52945" y="5988152"/>
            <a:ext cx="289699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of platform interior ponds at “Seismic” Resolution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C3BA5-2C6F-43DB-ACA1-E791DECBF46E}"/>
              </a:ext>
            </a:extLst>
          </p:cNvPr>
          <p:cNvSpPr txBox="1"/>
          <p:nvPr/>
        </p:nvSpPr>
        <p:spPr>
          <a:xfrm>
            <a:off x="6011186" y="1340215"/>
            <a:ext cx="602708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Systematic behavior across 300 Ma.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considered at equal resolution, the size-freq.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dbns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of ponds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Alacranes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the Barents are statistically inseparable – both are fractal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C81BA-F751-47C2-BDFC-AB88A05BB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11" y="5912938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32E758-C595-8F65-B693-83720A6780FF}"/>
              </a:ext>
            </a:extLst>
          </p:cNvPr>
          <p:cNvSpPr txBox="1"/>
          <p:nvPr/>
        </p:nvSpPr>
        <p:spPr>
          <a:xfrm>
            <a:off x="10641016" y="5637689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01CB54-75E0-4F4C-BBE2-99023BA87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522" y="2780574"/>
            <a:ext cx="4848097" cy="9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55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D778455-B620-4484-A511-9E404928DE8E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20B93-D224-4B8F-99E7-51BEC0CAFB1F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 is Common in Carbonates – In Space and Time </a:t>
            </a:r>
            <a:endParaRPr kumimoji="0" lang="en-US" sz="35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5C52F2-47E6-4AAC-A1EE-3AC0A36B0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87" y="1138396"/>
            <a:ext cx="5881323" cy="5665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4ABBD0-C1BF-4BA5-9B9E-D318E2BD8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" y="1035031"/>
            <a:ext cx="3016641" cy="57688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72B891-DC5E-419B-A9D5-D74A8C2E325E}"/>
              </a:ext>
            </a:extLst>
          </p:cNvPr>
          <p:cNvSpPr txBox="1"/>
          <p:nvPr/>
        </p:nvSpPr>
        <p:spPr>
          <a:xfrm>
            <a:off x="9051688" y="1039006"/>
            <a:ext cx="3071465" cy="4850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Hierarchies of Scale</a:t>
            </a:r>
          </a:p>
          <a:p>
            <a:pPr marL="285750" marR="0" lvl="0" indent="-2857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Reticulated morphologies of the Upper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Palaeozoic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build-ups and the Modern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scleractinian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analog share dominant periodicities at length scales of 2 km and 4 km</a:t>
            </a:r>
          </a:p>
          <a:p>
            <a:pPr marL="285750" marR="0" lvl="0" indent="-2857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characteristic periodicities conform to breadth of “Major” and “Composite” ponds</a:t>
            </a:r>
          </a:p>
          <a:p>
            <a:pPr marL="285750" marR="0" lvl="0" indent="-2857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build-up patterns are statistically inseparable between the Upper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Palaeozoic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the Modern</a:t>
            </a:r>
          </a:p>
          <a:p>
            <a:pPr marL="285750" marR="0" lvl="0" indent="-2857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9FD501-A96D-FF1F-9C18-2DC9BCB93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11" y="5912938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F7ACB-8508-8B31-5766-3D1CB2193ED8}"/>
              </a:ext>
            </a:extLst>
          </p:cNvPr>
          <p:cNvSpPr txBox="1"/>
          <p:nvPr/>
        </p:nvSpPr>
        <p:spPr>
          <a:xfrm>
            <a:off x="10641016" y="5637689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93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8B3D1A76-65A5-4C1C-8964-AE4CB1506D7B}"/>
              </a:ext>
            </a:extLst>
          </p:cNvPr>
          <p:cNvSpPr/>
          <p:nvPr/>
        </p:nvSpPr>
        <p:spPr>
          <a:xfrm>
            <a:off x="0" y="2856600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B83D-C664-470F-BDB3-06CC454B63E4}"/>
              </a:ext>
            </a:extLst>
          </p:cNvPr>
          <p:cNvSpPr txBox="1"/>
          <p:nvPr/>
        </p:nvSpPr>
        <p:spPr>
          <a:xfrm>
            <a:off x="116125" y="2979730"/>
            <a:ext cx="11807399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MarineVERSE </a:t>
            </a: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– The Marine Biodiversity and Scaling Project</a:t>
            </a:r>
          </a:p>
        </p:txBody>
      </p:sp>
      <p:pic>
        <p:nvPicPr>
          <p:cNvPr id="3" name="NASA_logo.PNG" descr="NASA_logo.PNG">
            <a:extLst>
              <a:ext uri="{FF2B5EF4-FFF2-40B4-BE49-F238E27FC236}">
                <a16:creationId xmlns:a16="http://schemas.microsoft.com/office/drawing/2014/main" id="{B1771A41-49D2-6B97-AFD2-B95EE29F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2" t="1005" r="1184" b="1523"/>
          <a:stretch>
            <a:fillRect/>
          </a:stretch>
        </p:blipFill>
        <p:spPr>
          <a:xfrm>
            <a:off x="116125" y="236100"/>
            <a:ext cx="2839110" cy="2330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1" extrusionOk="0">
                <a:moveTo>
                  <a:pt x="9941" y="1"/>
                </a:moveTo>
                <a:cubicBezTo>
                  <a:pt x="9410" y="7"/>
                  <a:pt x="8875" y="57"/>
                  <a:pt x="8476" y="146"/>
                </a:cubicBezTo>
                <a:cubicBezTo>
                  <a:pt x="4793" y="969"/>
                  <a:pt x="1977" y="4368"/>
                  <a:pt x="1252" y="8866"/>
                </a:cubicBezTo>
                <a:cubicBezTo>
                  <a:pt x="1103" y="9797"/>
                  <a:pt x="1086" y="11687"/>
                  <a:pt x="1223" y="12563"/>
                </a:cubicBezTo>
                <a:cubicBezTo>
                  <a:pt x="1293" y="13014"/>
                  <a:pt x="1298" y="13132"/>
                  <a:pt x="1245" y="13172"/>
                </a:cubicBezTo>
                <a:cubicBezTo>
                  <a:pt x="1209" y="13199"/>
                  <a:pt x="894" y="13410"/>
                  <a:pt x="544" y="13640"/>
                </a:cubicBezTo>
                <a:cubicBezTo>
                  <a:pt x="141" y="13904"/>
                  <a:pt x="-4" y="14010"/>
                  <a:pt x="0" y="14053"/>
                </a:cubicBezTo>
                <a:cubicBezTo>
                  <a:pt x="1" y="14067"/>
                  <a:pt x="18" y="14071"/>
                  <a:pt x="49" y="14076"/>
                </a:cubicBezTo>
                <a:cubicBezTo>
                  <a:pt x="127" y="14087"/>
                  <a:pt x="220" y="14072"/>
                  <a:pt x="254" y="14039"/>
                </a:cubicBezTo>
                <a:cubicBezTo>
                  <a:pt x="287" y="14006"/>
                  <a:pt x="528" y="13846"/>
                  <a:pt x="790" y="13685"/>
                </a:cubicBezTo>
                <a:cubicBezTo>
                  <a:pt x="1186" y="13442"/>
                  <a:pt x="1279" y="13406"/>
                  <a:pt x="1331" y="13476"/>
                </a:cubicBezTo>
                <a:cubicBezTo>
                  <a:pt x="1365" y="13522"/>
                  <a:pt x="1470" y="13838"/>
                  <a:pt x="1562" y="14180"/>
                </a:cubicBezTo>
                <a:cubicBezTo>
                  <a:pt x="1969" y="15689"/>
                  <a:pt x="2683" y="17149"/>
                  <a:pt x="3556" y="18240"/>
                </a:cubicBezTo>
                <a:cubicBezTo>
                  <a:pt x="3726" y="18453"/>
                  <a:pt x="3856" y="18650"/>
                  <a:pt x="3847" y="18681"/>
                </a:cubicBezTo>
                <a:cubicBezTo>
                  <a:pt x="3829" y="18737"/>
                  <a:pt x="2849" y="19841"/>
                  <a:pt x="2576" y="20111"/>
                </a:cubicBezTo>
                <a:cubicBezTo>
                  <a:pt x="2482" y="20205"/>
                  <a:pt x="2430" y="20314"/>
                  <a:pt x="2430" y="20420"/>
                </a:cubicBezTo>
                <a:cubicBezTo>
                  <a:pt x="2430" y="20577"/>
                  <a:pt x="2442" y="20570"/>
                  <a:pt x="2721" y="20239"/>
                </a:cubicBezTo>
                <a:cubicBezTo>
                  <a:pt x="2882" y="20048"/>
                  <a:pt x="3242" y="19651"/>
                  <a:pt x="3519" y="19358"/>
                </a:cubicBezTo>
                <a:lnTo>
                  <a:pt x="4018" y="18826"/>
                </a:lnTo>
                <a:lnTo>
                  <a:pt x="4409" y="19203"/>
                </a:lnTo>
                <a:cubicBezTo>
                  <a:pt x="5759" y="20517"/>
                  <a:pt x="7417" y="21362"/>
                  <a:pt x="9080" y="21578"/>
                </a:cubicBezTo>
                <a:cubicBezTo>
                  <a:pt x="9192" y="21593"/>
                  <a:pt x="9709" y="21595"/>
                  <a:pt x="10228" y="21583"/>
                </a:cubicBezTo>
                <a:cubicBezTo>
                  <a:pt x="10992" y="21565"/>
                  <a:pt x="11281" y="21531"/>
                  <a:pt x="11756" y="21406"/>
                </a:cubicBezTo>
                <a:cubicBezTo>
                  <a:pt x="13586" y="20924"/>
                  <a:pt x="15005" y="19977"/>
                  <a:pt x="16318" y="18358"/>
                </a:cubicBezTo>
                <a:cubicBezTo>
                  <a:pt x="17443" y="16972"/>
                  <a:pt x="18226" y="15281"/>
                  <a:pt x="18607" y="13417"/>
                </a:cubicBezTo>
                <a:cubicBezTo>
                  <a:pt x="18816" y="12388"/>
                  <a:pt x="18861" y="11924"/>
                  <a:pt x="18860" y="10792"/>
                </a:cubicBezTo>
                <a:cubicBezTo>
                  <a:pt x="18859" y="9363"/>
                  <a:pt x="18687" y="8217"/>
                  <a:pt x="18286" y="6941"/>
                </a:cubicBezTo>
                <a:lnTo>
                  <a:pt x="18182" y="6604"/>
                </a:lnTo>
                <a:lnTo>
                  <a:pt x="18983" y="5633"/>
                </a:lnTo>
                <a:cubicBezTo>
                  <a:pt x="20176" y="4187"/>
                  <a:pt x="20800" y="3179"/>
                  <a:pt x="21324" y="1849"/>
                </a:cubicBezTo>
                <a:cubicBezTo>
                  <a:pt x="21478" y="1458"/>
                  <a:pt x="21596" y="1127"/>
                  <a:pt x="21585" y="1114"/>
                </a:cubicBezTo>
                <a:cubicBezTo>
                  <a:pt x="21573" y="1100"/>
                  <a:pt x="21462" y="1243"/>
                  <a:pt x="21339" y="1431"/>
                </a:cubicBezTo>
                <a:cubicBezTo>
                  <a:pt x="20652" y="2481"/>
                  <a:pt x="19053" y="4084"/>
                  <a:pt x="17813" y="4965"/>
                </a:cubicBezTo>
                <a:lnTo>
                  <a:pt x="17574" y="5133"/>
                </a:lnTo>
                <a:lnTo>
                  <a:pt x="17451" y="4929"/>
                </a:lnTo>
                <a:cubicBezTo>
                  <a:pt x="17384" y="4816"/>
                  <a:pt x="17235" y="4563"/>
                  <a:pt x="17116" y="4365"/>
                </a:cubicBezTo>
                <a:cubicBezTo>
                  <a:pt x="15759" y="2111"/>
                  <a:pt x="13746" y="623"/>
                  <a:pt x="11372" y="114"/>
                </a:cubicBezTo>
                <a:cubicBezTo>
                  <a:pt x="10995" y="34"/>
                  <a:pt x="10472" y="-5"/>
                  <a:pt x="9941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BB573-C88A-F2B0-2C98-81356852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" y="5369519"/>
            <a:ext cx="2628572" cy="12523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A3A4D-47AA-AB45-AC90-018B86D01037}"/>
              </a:ext>
            </a:extLst>
          </p:cNvPr>
          <p:cNvSpPr txBox="1"/>
          <p:nvPr/>
        </p:nvSpPr>
        <p:spPr>
          <a:xfrm>
            <a:off x="4066716" y="0"/>
            <a:ext cx="812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ROSES – The Marine Biodiversity and Scaling Project (Grant 20-BIODIV20-0108)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2022-2025</a:t>
            </a:r>
          </a:p>
        </p:txBody>
      </p:sp>
      <p:pic>
        <p:nvPicPr>
          <p:cNvPr id="8" name="Picture 7" descr="A picture containing outdoor, person, mountain, standing&#10;&#10;Description automatically generated">
            <a:extLst>
              <a:ext uri="{FF2B5EF4-FFF2-40B4-BE49-F238E27FC236}">
                <a16:creationId xmlns:a16="http://schemas.microsoft.com/office/drawing/2014/main" id="{425D9527-6AC0-BF05-6670-A499230CD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9"/>
          <a:stretch/>
        </p:blipFill>
        <p:spPr>
          <a:xfrm>
            <a:off x="9314597" y="3687636"/>
            <a:ext cx="2814509" cy="2934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376ED1-AC02-DCBD-F512-4DA981B9E167}"/>
              </a:ext>
            </a:extLst>
          </p:cNvPr>
          <p:cNvSpPr txBox="1"/>
          <p:nvPr/>
        </p:nvSpPr>
        <p:spPr>
          <a:xfrm>
            <a:off x="9223579" y="6567214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Haiwei Xi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203C28-8522-2A03-3D30-9C60057CF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5" y="4453310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561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B67BF-E631-496F-8048-FEBE5B57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" y="2677632"/>
            <a:ext cx="7123408" cy="2009872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CCF14C80-38E5-41C8-BC6C-6D8F10BCF1F5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FBD6A-816E-4B2B-A035-91140984155C}"/>
              </a:ext>
            </a:extLst>
          </p:cNvPr>
          <p:cNvSpPr txBox="1"/>
          <p:nvPr/>
        </p:nvSpPr>
        <p:spPr>
          <a:xfrm>
            <a:off x="106946" y="228581"/>
            <a:ext cx="4863383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Widespread Reticulation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BFCC1FE5-26D9-5525-D92C-7C2AE4A5E4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t="1378" r="930" b="880"/>
          <a:stretch/>
        </p:blipFill>
        <p:spPr bwMode="auto">
          <a:xfrm>
            <a:off x="7166940" y="151469"/>
            <a:ext cx="4863383" cy="6715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69497-AB60-1B86-B0D1-C7DC6DA6A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" y="5863455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2DFE26-22F6-F0C7-1E9A-69D1E51B3BBC}"/>
              </a:ext>
            </a:extLst>
          </p:cNvPr>
          <p:cNvSpPr txBox="1"/>
          <p:nvPr/>
        </p:nvSpPr>
        <p:spPr>
          <a:xfrm>
            <a:off x="1729258" y="6468904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1954656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D3C7214-6CC4-A33C-C1B2-0FAB230AF251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853BB-2FCA-F51D-10E9-346194FE182C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Reaction-Diffusion Model for Reef Pattern 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28DF4FA-EA13-DAC9-5922-43D6B0A424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5837" y="2266120"/>
                <a:ext cx="6344477" cy="4638263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Reef biomass production (B, t/m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𝐵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𝑟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𝑉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Symbol" panose="05050102010706020507" pitchFamily="18" charset="2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𝐾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Symbol" panose="05050102010706020507" pitchFamily="18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Symbol" panose="05050102010706020507" pitchFamily="18" charset="2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Symbol" panose="05050102010706020507" pitchFamily="18" charset="2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Symbol" panose="05050102010706020507" pitchFamily="18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Sediment accumulation (S, m)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40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Elevation change (Z, m)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𝐵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28DF4FA-EA13-DAC9-5922-43D6B0A424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5837" y="2266120"/>
                <a:ext cx="6344477" cy="4638263"/>
              </a:xfrm>
              <a:blipFill>
                <a:blip r:embed="rId2"/>
                <a:stretch>
                  <a:fillRect l="-961" t="-2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E50D260-AE86-C769-5265-F531815F0F9D}"/>
              </a:ext>
            </a:extLst>
          </p:cNvPr>
          <p:cNvSpPr txBox="1"/>
          <p:nvPr/>
        </p:nvSpPr>
        <p:spPr>
          <a:xfrm>
            <a:off x="934659" y="1165470"/>
            <a:ext cx="2931661" cy="35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Governing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738DFC6-262A-90E7-0639-C554DD3F3B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11077" y="1663146"/>
                <a:ext cx="6245086" cy="50755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∇</m:t>
                      </m:r>
                      <m:d>
                        <m:d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𝑈</m:t>
                          </m:r>
                        </m:e>
                      </m:d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</m:t>
                          </m:r>
                        </m:den>
                      </m:f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=0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&lt;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&gt;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𝑤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  <a:hlinkClick r:id="" action="ppaction://noaction"/>
                            </a:rPr>
                            <m:t>𝜓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𝑦</m:t>
                          </m:r>
                        </m:den>
                      </m:f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𝑎𝑛𝑑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&lt;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&gt;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" action="ppaction://noaction"/>
                        </a:rPr>
                        <m:t>𝑤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𝜕𝜓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𝜕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𝑥</m:t>
                          </m:r>
                        </m:den>
                      </m:f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𝜓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(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𝑖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,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𝑗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)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=</m:t>
                      </m:r>
                      <m:d>
                        <m:d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  <a:hlinkClick r:id="" action="ppaction://noaction"/>
                            </a:rPr>
                            <m:t>𝑗𝑑h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𝑖𝑑h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tan</m:t>
                              </m:r>
                              <m:r>
                                <a:rPr kumimoji="0" lang="en-US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⁡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(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𝜃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𝑤𝑠𝑖𝑛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(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𝑈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0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)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𝜓</m:t>
                          </m:r>
                        </m:e>
                        <m:sub>
                          <m:d>
                            <m:d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𝑖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,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Symbol" panose="05050102010706020507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+1,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+1,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−1,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−1,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+1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+1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−1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−1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𝑓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𝑖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,</m:t>
                                      </m:r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Symbol" panose="05050102010706020507" pitchFamily="18" charset="2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4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+1,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−1,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+1</m:t>
                                  </m:r>
                                </m:e>
                              </m:d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,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−1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Symbol" panose="05050102010706020507" pitchFamily="18" charset="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Symbol" panose="05050102010706020507" pitchFamily="18" charset="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Symbol" panose="05050102010706020507" pitchFamily="18" charset="2"/>
                          </a:rPr>
                        </m:ctrlPr>
                      </m:sSubPr>
                      <m:e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Symbol" panose="05050102010706020507" pitchFamily="18" charset="2"/>
                          </a:rPr>
                          <m:t>𝑓</m:t>
                        </m:r>
                      </m:e>
                      <m:sub>
                        <m:d>
                          <m:d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𝑖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,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𝑗</m:t>
                            </m:r>
                          </m:e>
                        </m:d>
                      </m:sub>
                    </m:sSub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Symbol" panose="05050102010706020507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sub>
                        </m:sSub>
                        <m:sSup>
                          <m:sSup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e>
                          <m:sup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𝑖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,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𝑗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en-US" sz="17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ln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kumimoji="0" 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Symbol" panose="05050102010706020507" pitchFamily="18" charset="2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kumimoji="0" 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Symbol" panose="05050102010706020507" pitchFamily="18" charset="2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  <m:t>𝑖</m:t>
                                            </m:r>
                                            <m: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  <m:t>,</m:t>
                                            </m:r>
                                            <m: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Symbol" panose="05050102010706020507" pitchFamily="18" charset="2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𝑖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,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&lt;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kumimoji="0" 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&gt;=</m:t>
                      </m:r>
                      <m:f>
                        <m:fPr>
                          <m:ctrlP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,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−1</m:t>
                                  </m:r>
                                </m:e>
                              </m:d>
                            </m:sub>
                          </m:sSub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,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+1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𝑑𝑥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𝑖</m:t>
                              </m:r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,</m:t>
                              </m:r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kumimoji="0" 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</m:t>
                      </m:r>
                      <m:r>
                        <a:rPr kumimoji="0" 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𝑎𝑛𝑑</m:t>
                      </m:r>
                      <m:r>
                        <a:rPr kumimoji="0" 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</m:t>
                      </m:r>
                      <m:sSub>
                        <m:sSubPr>
                          <m:ctrlP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&lt;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kumimoji="0" 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&gt;=</m:t>
                      </m:r>
                      <m:f>
                        <m:fPr>
                          <m:ctrlP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−1,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Symbol" panose="05050102010706020507" pitchFamily="18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𝜓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𝑖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+1,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Symbol" panose="05050102010706020507" pitchFamily="18" charset="2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𝑑𝑦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𝑖</m:t>
                              </m:r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,</m:t>
                              </m:r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Symbol" panose="05050102010706020507" pitchFamily="18" charset="2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&lt;</m:t>
                      </m:r>
                      <m:sSub>
                        <m:sSubPr>
                          <m:ctrlP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𝑈</m:t>
                          </m:r>
                        </m:e>
                        <m:sub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kumimoji="0" 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&gt; =</m:t>
                      </m:r>
                      <m:rad>
                        <m:radPr>
                          <m:degHide m:val="on"/>
                          <m:ctrlP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&lt;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𝑖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𝑗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&gt;</m:t>
                              </m:r>
                            </m:e>
                            <m:sup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&lt;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𝑖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𝑗</m:t>
                                  </m:r>
                                  <m:r>
                                    <a:rPr kumimoji="0" lang="en-US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&gt;</m:t>
                              </m:r>
                            </m:e>
                            <m:sup>
                              <m:r>
                                <a:rPr kumimoji="0" 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∗</m:t>
                        </m:r>
                        <m:d>
                          <m:d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𝑗</m:t>
                            </m:r>
                          </m:e>
                        </m:d>
                      </m:sub>
                    </m:sSub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&lt;</m:t>
                        </m:r>
                        <m:sSub>
                          <m:sSub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𝑗</m:t>
                            </m:r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sub>
                        </m:sSub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&gt;</m:t>
                        </m:r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num>
                      <m:den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𝑙𝑛</m:t>
                        </m:r>
                        <m:f>
                          <m:f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𝑗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−1+</m:t>
                        </m:r>
                        <m:f>
                          <m:fPr>
                            <m:ctrlP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𝑗</m:t>
                                </m:r>
                                <m:r>
                                  <a:rPr kumimoji="0" 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738DFC6-262A-90E7-0639-C554DD3F3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077" y="1663146"/>
                <a:ext cx="6245086" cy="50755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FCEDBB-7441-ABA3-147B-5A7716DB5062}"/>
              </a:ext>
            </a:extLst>
          </p:cNvPr>
          <p:cNvCxnSpPr/>
          <p:nvPr/>
        </p:nvCxnSpPr>
        <p:spPr>
          <a:xfrm>
            <a:off x="5592417" y="1035031"/>
            <a:ext cx="0" cy="57037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96EE77-2AF9-AA43-B49B-955DE67C41CD}"/>
              </a:ext>
            </a:extLst>
          </p:cNvPr>
          <p:cNvSpPr txBox="1"/>
          <p:nvPr/>
        </p:nvSpPr>
        <p:spPr>
          <a:xfrm>
            <a:off x="7318515" y="1171416"/>
            <a:ext cx="2931661" cy="35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16CC3-9B81-D181-5E41-E2262C8CE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A8C24A-EF38-4072-891E-303C94860CD1}"/>
              </a:ext>
            </a:extLst>
          </p:cNvPr>
          <p:cNvSpPr txBox="1"/>
          <p:nvPr/>
        </p:nvSpPr>
        <p:spPr>
          <a:xfrm>
            <a:off x="10766291" y="91248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3869818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7C87958">
            <a:hlinkClick r:id="" action="ppaction://media"/>
            <a:extLst>
              <a:ext uri="{FF2B5EF4-FFF2-40B4-BE49-F238E27FC236}">
                <a16:creationId xmlns:a16="http://schemas.microsoft.com/office/drawing/2014/main" id="{2020F4F0-D6D7-7A11-44B2-E761760D1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051" t="8677" r="8624" b="9120"/>
          <a:stretch/>
        </p:blipFill>
        <p:spPr>
          <a:xfrm>
            <a:off x="63527" y="1035031"/>
            <a:ext cx="9726425" cy="5397323"/>
          </a:xfrm>
          <a:prstGeom prst="rect">
            <a:avLst/>
          </a:prstGeom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5D3C7214-6CC4-A33C-C1B2-0FAB230AF251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853BB-2FCA-F51D-10E9-346194FE182C}"/>
              </a:ext>
            </a:extLst>
          </p:cNvPr>
          <p:cNvSpPr txBox="1"/>
          <p:nvPr/>
        </p:nvSpPr>
        <p:spPr>
          <a:xfrm>
            <a:off x="68847" y="228581"/>
            <a:ext cx="1208505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Reaction-Diffusion Model for Reef Pattern Formation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E28C9B0-EDF4-0ABF-96BB-71C864BBF5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75179" y="4173307"/>
            <a:ext cx="1936317" cy="19496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F13504-210A-315B-0BD9-2C78489A5173}"/>
              </a:ext>
            </a:extLst>
          </p:cNvPr>
          <p:cNvCxnSpPr>
            <a:cxnSpLocks/>
          </p:cNvCxnSpPr>
          <p:nvPr/>
        </p:nvCxnSpPr>
        <p:spPr>
          <a:xfrm>
            <a:off x="11386845" y="6567696"/>
            <a:ext cx="6290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A9C9EEE-32E6-7430-91BC-7475B26406E6}"/>
              </a:ext>
            </a:extLst>
          </p:cNvPr>
          <p:cNvSpPr txBox="1"/>
          <p:nvPr/>
        </p:nvSpPr>
        <p:spPr>
          <a:xfrm>
            <a:off x="11368371" y="624768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34440-CA64-2C01-23CE-06B321FF8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D4F05-C53E-4EFD-904E-E422F6497C56}"/>
              </a:ext>
            </a:extLst>
          </p:cNvPr>
          <p:cNvSpPr txBox="1"/>
          <p:nvPr/>
        </p:nvSpPr>
        <p:spPr>
          <a:xfrm>
            <a:off x="10766291" y="91248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32810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E34A8D9C-F414-450A-9C48-C26DCBEF0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7426" b="85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903D09-6733-415B-BE35-6F1CFD956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178" y="4718746"/>
            <a:ext cx="2171914" cy="20802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70F8D-1E34-4180-96A6-C2E67673F1B3}"/>
              </a:ext>
            </a:extLst>
          </p:cNvPr>
          <p:cNvCxnSpPr/>
          <p:nvPr/>
        </p:nvCxnSpPr>
        <p:spPr>
          <a:xfrm>
            <a:off x="198120" y="6652260"/>
            <a:ext cx="2225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4E838B-6F96-498E-A24A-F8C1EDEB2C20}"/>
              </a:ext>
            </a:extLst>
          </p:cNvPr>
          <p:cNvSpPr txBox="1"/>
          <p:nvPr/>
        </p:nvSpPr>
        <p:spPr>
          <a:xfrm>
            <a:off x="930568" y="628292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km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15BE2200-4AF6-4C44-8234-4E35CF813139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B0A91-CE3E-4748-AB05-922E0CD5D17B}"/>
              </a:ext>
            </a:extLst>
          </p:cNvPr>
          <p:cNvSpPr txBox="1"/>
          <p:nvPr/>
        </p:nvSpPr>
        <p:spPr>
          <a:xfrm>
            <a:off x="106946" y="276707"/>
            <a:ext cx="7894982" cy="60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Brief History of Miami Self-organization</a:t>
            </a:r>
            <a:endParaRPr kumimoji="0" lang="en-US" sz="38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E299ED-EE64-4E94-8451-B82A830CB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2DF76A5-073F-4A48-9247-A1D4A2735585}"/>
              </a:ext>
            </a:extLst>
          </p:cNvPr>
          <p:cNvSpPr txBox="1"/>
          <p:nvPr/>
        </p:nvSpPr>
        <p:spPr>
          <a:xfrm>
            <a:off x="10737019" y="904833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328059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pattern, colorfulness&#10;&#10;Description automatically generated">
            <a:extLst>
              <a:ext uri="{FF2B5EF4-FFF2-40B4-BE49-F238E27FC236}">
                <a16:creationId xmlns:a16="http://schemas.microsoft.com/office/drawing/2014/main" id="{D40CD33B-9154-0217-4481-23C852517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50353"/>
            <a:ext cx="6142383" cy="6757293"/>
          </a:xfrm>
          <a:prstGeom prst="rect">
            <a:avLst/>
          </a:prstGeom>
        </p:spPr>
      </p:pic>
      <p:pic>
        <p:nvPicPr>
          <p:cNvPr id="2" name="Picture 1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6F5F064C-C7B0-7407-F128-CD5DFE4D2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28" y="1338469"/>
            <a:ext cx="5714076" cy="4982818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301F5157-7654-BB3A-1B64-8879138B376A}"/>
              </a:ext>
            </a:extLst>
          </p:cNvPr>
          <p:cNvSpPr/>
          <p:nvPr/>
        </p:nvSpPr>
        <p:spPr>
          <a:xfrm>
            <a:off x="6765234" y="169059"/>
            <a:ext cx="5426765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9D5F4-23B6-72EF-B850-7901AD22776A}"/>
              </a:ext>
            </a:extLst>
          </p:cNvPr>
          <p:cNvSpPr txBox="1"/>
          <p:nvPr/>
        </p:nvSpPr>
        <p:spPr>
          <a:xfrm>
            <a:off x="6865566" y="228581"/>
            <a:ext cx="3543021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Model Validation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DF2FB-1261-4B1C-95A2-FFAE82550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6CFEC-86EC-4C35-9049-75A5D10B6E32}"/>
              </a:ext>
            </a:extLst>
          </p:cNvPr>
          <p:cNvSpPr txBox="1"/>
          <p:nvPr/>
        </p:nvSpPr>
        <p:spPr>
          <a:xfrm>
            <a:off x="10766291" y="91248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4240913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55237-406F-4019-9583-EBAAE2253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EF4C8-A3F8-4988-AA9A-ED9C16A76927}"/>
              </a:ext>
            </a:extLst>
          </p:cNvPr>
          <p:cNvSpPr txBox="1"/>
          <p:nvPr/>
        </p:nvSpPr>
        <p:spPr>
          <a:xfrm>
            <a:off x="106946" y="84649"/>
            <a:ext cx="315342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Conclusions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CB4B1-0CC1-4681-B68B-A641A6C1567A}"/>
              </a:ext>
            </a:extLst>
          </p:cNvPr>
          <p:cNvSpPr txBox="1"/>
          <p:nvPr/>
        </p:nvSpPr>
        <p:spPr>
          <a:xfrm>
            <a:off x="1" y="3120437"/>
            <a:ext cx="11997266" cy="304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 self-organization, the process where coherent spatial patterns emerge through internal interactions, is widely observed in modern and ancient natural systems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Despite a wide range of modern cases, the concept of self-organization and its potential effects on geological patterns have not yet been widely discussed by the geological community, especially in carbonate depositional systems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new project aims to provide a firm understanding of the mechanisms that generate emergent patterning in carbonate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deposystems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ADC5FD-551B-99CB-CB5E-4099F1F79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18FE1-0F70-72CA-4E63-099F01CD537C}"/>
              </a:ext>
            </a:extLst>
          </p:cNvPr>
          <p:cNvSpPr txBox="1"/>
          <p:nvPr/>
        </p:nvSpPr>
        <p:spPr>
          <a:xfrm>
            <a:off x="10411463" y="898241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383922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E1F8B-502D-46D1-A8C2-F6FC32529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4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4FC7A-EA9D-40B3-B94B-3D1A7C31ADCD}"/>
              </a:ext>
            </a:extLst>
          </p:cNvPr>
          <p:cNvSpPr txBox="1"/>
          <p:nvPr/>
        </p:nvSpPr>
        <p:spPr>
          <a:xfrm>
            <a:off x="4936589" y="6122610"/>
            <a:ext cx="2110706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21CA1-876E-5F10-F599-3BF53329A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0E6DE-3782-8CDD-8DF5-17FE4AEC972B}"/>
              </a:ext>
            </a:extLst>
          </p:cNvPr>
          <p:cNvSpPr txBox="1"/>
          <p:nvPr/>
        </p:nvSpPr>
        <p:spPr>
          <a:xfrm>
            <a:off x="10411463" y="884989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25F2C-55A9-4F63-BEBF-63AEBE7DC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2655" r="3623" b="3518"/>
          <a:stretch/>
        </p:blipFill>
        <p:spPr>
          <a:xfrm>
            <a:off x="151191" y="5368413"/>
            <a:ext cx="1336525" cy="13666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87488D-5DB6-4F67-B896-2B51DCAC2517}"/>
              </a:ext>
            </a:extLst>
          </p:cNvPr>
          <p:cNvSpPr txBox="1"/>
          <p:nvPr/>
        </p:nvSpPr>
        <p:spPr>
          <a:xfrm>
            <a:off x="46158" y="4999081"/>
            <a:ext cx="15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Flora Beleznay </a:t>
            </a:r>
          </a:p>
        </p:txBody>
      </p:sp>
    </p:spTree>
    <p:extLst>
      <p:ext uri="{BB962C8B-B14F-4D97-AF65-F5344CB8AC3E}">
        <p14:creationId xmlns:p14="http://schemas.microsoft.com/office/powerpoint/2010/main" val="1074938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E34A8D9C-F414-450A-9C48-C26DCBEF0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7426" b="85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70F8D-1E34-4180-96A6-C2E67673F1B3}"/>
              </a:ext>
            </a:extLst>
          </p:cNvPr>
          <p:cNvCxnSpPr/>
          <p:nvPr/>
        </p:nvCxnSpPr>
        <p:spPr>
          <a:xfrm>
            <a:off x="198120" y="6652260"/>
            <a:ext cx="2225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4E838B-6F96-498E-A24A-F8C1EDEB2C20}"/>
              </a:ext>
            </a:extLst>
          </p:cNvPr>
          <p:cNvSpPr txBox="1"/>
          <p:nvPr/>
        </p:nvSpPr>
        <p:spPr>
          <a:xfrm>
            <a:off x="930568" y="628292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km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15BE2200-4AF6-4C44-8234-4E35CF813139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B0A91-CE3E-4748-AB05-922E0CD5D17B}"/>
              </a:ext>
            </a:extLst>
          </p:cNvPr>
          <p:cNvSpPr txBox="1"/>
          <p:nvPr/>
        </p:nvSpPr>
        <p:spPr>
          <a:xfrm>
            <a:off x="106946" y="276707"/>
            <a:ext cx="7894982" cy="60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Brief History of Miami Self-organization</a:t>
            </a:r>
            <a:endParaRPr kumimoji="0" lang="en-US" sz="38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mg250.jpg">
            <a:extLst>
              <a:ext uri="{FF2B5EF4-FFF2-40B4-BE49-F238E27FC236}">
                <a16:creationId xmlns:a16="http://schemas.microsoft.com/office/drawing/2014/main" id="{CF2784E5-1BDA-4E76-89F4-90F75E6AA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769" y="1252349"/>
            <a:ext cx="2789923" cy="225776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2C17D-30A3-4DE1-AC31-2E6829AD1F18}"/>
              </a:ext>
            </a:extLst>
          </p:cNvPr>
          <p:cNvSpPr txBox="1"/>
          <p:nvPr/>
        </p:nvSpPr>
        <p:spPr>
          <a:xfrm>
            <a:off x="1452894" y="1244974"/>
            <a:ext cx="149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Bob Ginsburg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AFEB4-EA7A-4AB6-8D7A-1F5824D06F27}"/>
              </a:ext>
            </a:extLst>
          </p:cNvPr>
          <p:cNvSpPr txBox="1"/>
          <p:nvPr/>
        </p:nvSpPr>
        <p:spPr>
          <a:xfrm>
            <a:off x="0" y="3498726"/>
            <a:ext cx="183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1971 - Autocycles</a:t>
            </a:r>
          </a:p>
        </p:txBody>
      </p:sp>
      <p:pic>
        <p:nvPicPr>
          <p:cNvPr id="13" name="Picture 12" descr="A picture containing outdoor, person, mountain, standing&#10;&#10;Description automatically generated">
            <a:extLst>
              <a:ext uri="{FF2B5EF4-FFF2-40B4-BE49-F238E27FC236}">
                <a16:creationId xmlns:a16="http://schemas.microsoft.com/office/drawing/2014/main" id="{DA5B129F-C715-4438-9D9C-DC41330A7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9"/>
          <a:stretch/>
        </p:blipFill>
        <p:spPr>
          <a:xfrm>
            <a:off x="6826138" y="3833165"/>
            <a:ext cx="2090395" cy="21793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9DCFBB-91A3-4851-B497-2A1F67A2D2B3}"/>
              </a:ext>
            </a:extLst>
          </p:cNvPr>
          <p:cNvSpPr txBox="1"/>
          <p:nvPr/>
        </p:nvSpPr>
        <p:spPr>
          <a:xfrm>
            <a:off x="6764381" y="3819166"/>
            <a:ext cx="104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Haiwei Xi</a:t>
            </a:r>
          </a:p>
        </p:txBody>
      </p:sp>
      <p:pic>
        <p:nvPicPr>
          <p:cNvPr id="15" name="Picture 2" descr="Image result for wolfgang schlager carbonate geology">
            <a:extLst>
              <a:ext uri="{FF2B5EF4-FFF2-40B4-BE49-F238E27FC236}">
                <a16:creationId xmlns:a16="http://schemas.microsoft.com/office/drawing/2014/main" id="{CD5B8110-10E3-4841-8007-8B032679A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7987"/>
          <a:stretch/>
        </p:blipFill>
        <p:spPr bwMode="auto">
          <a:xfrm>
            <a:off x="4005835" y="1252349"/>
            <a:ext cx="1957701" cy="22577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447398-5E71-4B8C-9A3B-7E2E9F6BDFD3}"/>
              </a:ext>
            </a:extLst>
          </p:cNvPr>
          <p:cNvSpPr txBox="1"/>
          <p:nvPr/>
        </p:nvSpPr>
        <p:spPr>
          <a:xfrm>
            <a:off x="4019422" y="3140782"/>
            <a:ext cx="190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Wolfgang Schlager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3C5FD-AFFA-4D12-98FC-27EDF0BB69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04"/>
          <a:stretch/>
        </p:blipFill>
        <p:spPr>
          <a:xfrm>
            <a:off x="4019900" y="3819166"/>
            <a:ext cx="1943636" cy="21793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2DBD47-1724-4CB0-88D0-73EC4AEDD4BE}"/>
              </a:ext>
            </a:extLst>
          </p:cNvPr>
          <p:cNvSpPr txBox="1"/>
          <p:nvPr/>
        </p:nvSpPr>
        <p:spPr>
          <a:xfrm>
            <a:off x="4772505" y="565941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Sam Purkis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F4A001-0BCC-431C-BE66-718811D5A05D}"/>
              </a:ext>
            </a:extLst>
          </p:cNvPr>
          <p:cNvSpPr txBox="1"/>
          <p:nvPr/>
        </p:nvSpPr>
        <p:spPr>
          <a:xfrm>
            <a:off x="4824033" y="34799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D103-FB18-49CD-B64A-8DF92F433A51}"/>
              </a:ext>
            </a:extLst>
          </p:cNvPr>
          <p:cNvSpPr txBox="1"/>
          <p:nvPr/>
        </p:nvSpPr>
        <p:spPr>
          <a:xfrm>
            <a:off x="3579280" y="6012505"/>
            <a:ext cx="2706895" cy="752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2010 – 2015</a:t>
            </a:r>
          </a:p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Biological Self-organization</a:t>
            </a:r>
          </a:p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(BS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E8B91E-DBB4-4F28-9067-EB3F23A35347}"/>
              </a:ext>
            </a:extLst>
          </p:cNvPr>
          <p:cNvSpPr txBox="1"/>
          <p:nvPr/>
        </p:nvSpPr>
        <p:spPr>
          <a:xfrm>
            <a:off x="6930524" y="3101089"/>
            <a:ext cx="1771191" cy="752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2022 - 2024</a:t>
            </a:r>
          </a:p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Fwd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Modelling &amp;</a:t>
            </a:r>
          </a:p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Remote Sensing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953E86D-B1F3-436A-90E0-17D623ECF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6" t="2655" r="3623" b="3518"/>
          <a:stretch/>
        </p:blipFill>
        <p:spPr>
          <a:xfrm>
            <a:off x="9721870" y="1402031"/>
            <a:ext cx="2221598" cy="22717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BBA51E-236E-4B51-A2AB-D976EF43123D}"/>
              </a:ext>
            </a:extLst>
          </p:cNvPr>
          <p:cNvSpPr txBox="1"/>
          <p:nvPr/>
        </p:nvSpPr>
        <p:spPr>
          <a:xfrm>
            <a:off x="10407989" y="3304408"/>
            <a:ext cx="15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Flora Beleznay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20D720-BB95-46A8-B9B6-BEF4A3FAB82C}"/>
              </a:ext>
            </a:extLst>
          </p:cNvPr>
          <p:cNvSpPr txBox="1"/>
          <p:nvPr/>
        </p:nvSpPr>
        <p:spPr>
          <a:xfrm>
            <a:off x="10017851" y="3726388"/>
            <a:ext cx="1787605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2025 -</a:t>
            </a:r>
          </a:p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All of the above 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NASA_logo.PNG" descr="NASA_logo.PNG">
            <a:extLst>
              <a:ext uri="{FF2B5EF4-FFF2-40B4-BE49-F238E27FC236}">
                <a16:creationId xmlns:a16="http://schemas.microsoft.com/office/drawing/2014/main" id="{B98B0D84-34FF-4479-B171-FC865D0AD45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32" t="1005" r="1184" b="1523"/>
          <a:stretch>
            <a:fillRect/>
          </a:stretch>
        </p:blipFill>
        <p:spPr>
          <a:xfrm>
            <a:off x="6902069" y="1463686"/>
            <a:ext cx="1881268" cy="1544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1" extrusionOk="0">
                <a:moveTo>
                  <a:pt x="9941" y="1"/>
                </a:moveTo>
                <a:cubicBezTo>
                  <a:pt x="9410" y="7"/>
                  <a:pt x="8875" y="57"/>
                  <a:pt x="8476" y="146"/>
                </a:cubicBezTo>
                <a:cubicBezTo>
                  <a:pt x="4793" y="969"/>
                  <a:pt x="1977" y="4368"/>
                  <a:pt x="1252" y="8866"/>
                </a:cubicBezTo>
                <a:cubicBezTo>
                  <a:pt x="1103" y="9797"/>
                  <a:pt x="1086" y="11687"/>
                  <a:pt x="1223" y="12563"/>
                </a:cubicBezTo>
                <a:cubicBezTo>
                  <a:pt x="1293" y="13014"/>
                  <a:pt x="1298" y="13132"/>
                  <a:pt x="1245" y="13172"/>
                </a:cubicBezTo>
                <a:cubicBezTo>
                  <a:pt x="1209" y="13199"/>
                  <a:pt x="894" y="13410"/>
                  <a:pt x="544" y="13640"/>
                </a:cubicBezTo>
                <a:cubicBezTo>
                  <a:pt x="141" y="13904"/>
                  <a:pt x="-4" y="14010"/>
                  <a:pt x="0" y="14053"/>
                </a:cubicBezTo>
                <a:cubicBezTo>
                  <a:pt x="1" y="14067"/>
                  <a:pt x="18" y="14071"/>
                  <a:pt x="49" y="14076"/>
                </a:cubicBezTo>
                <a:cubicBezTo>
                  <a:pt x="127" y="14087"/>
                  <a:pt x="220" y="14072"/>
                  <a:pt x="254" y="14039"/>
                </a:cubicBezTo>
                <a:cubicBezTo>
                  <a:pt x="287" y="14006"/>
                  <a:pt x="528" y="13846"/>
                  <a:pt x="790" y="13685"/>
                </a:cubicBezTo>
                <a:cubicBezTo>
                  <a:pt x="1186" y="13442"/>
                  <a:pt x="1279" y="13406"/>
                  <a:pt x="1331" y="13476"/>
                </a:cubicBezTo>
                <a:cubicBezTo>
                  <a:pt x="1365" y="13522"/>
                  <a:pt x="1470" y="13838"/>
                  <a:pt x="1562" y="14180"/>
                </a:cubicBezTo>
                <a:cubicBezTo>
                  <a:pt x="1969" y="15689"/>
                  <a:pt x="2683" y="17149"/>
                  <a:pt x="3556" y="18240"/>
                </a:cubicBezTo>
                <a:cubicBezTo>
                  <a:pt x="3726" y="18453"/>
                  <a:pt x="3856" y="18650"/>
                  <a:pt x="3847" y="18681"/>
                </a:cubicBezTo>
                <a:cubicBezTo>
                  <a:pt x="3829" y="18737"/>
                  <a:pt x="2849" y="19841"/>
                  <a:pt x="2576" y="20111"/>
                </a:cubicBezTo>
                <a:cubicBezTo>
                  <a:pt x="2482" y="20205"/>
                  <a:pt x="2430" y="20314"/>
                  <a:pt x="2430" y="20420"/>
                </a:cubicBezTo>
                <a:cubicBezTo>
                  <a:pt x="2430" y="20577"/>
                  <a:pt x="2442" y="20570"/>
                  <a:pt x="2721" y="20239"/>
                </a:cubicBezTo>
                <a:cubicBezTo>
                  <a:pt x="2882" y="20048"/>
                  <a:pt x="3242" y="19651"/>
                  <a:pt x="3519" y="19358"/>
                </a:cubicBezTo>
                <a:lnTo>
                  <a:pt x="4018" y="18826"/>
                </a:lnTo>
                <a:lnTo>
                  <a:pt x="4409" y="19203"/>
                </a:lnTo>
                <a:cubicBezTo>
                  <a:pt x="5759" y="20517"/>
                  <a:pt x="7417" y="21362"/>
                  <a:pt x="9080" y="21578"/>
                </a:cubicBezTo>
                <a:cubicBezTo>
                  <a:pt x="9192" y="21593"/>
                  <a:pt x="9709" y="21595"/>
                  <a:pt x="10228" y="21583"/>
                </a:cubicBezTo>
                <a:cubicBezTo>
                  <a:pt x="10992" y="21565"/>
                  <a:pt x="11281" y="21531"/>
                  <a:pt x="11756" y="21406"/>
                </a:cubicBezTo>
                <a:cubicBezTo>
                  <a:pt x="13586" y="20924"/>
                  <a:pt x="15005" y="19977"/>
                  <a:pt x="16318" y="18358"/>
                </a:cubicBezTo>
                <a:cubicBezTo>
                  <a:pt x="17443" y="16972"/>
                  <a:pt x="18226" y="15281"/>
                  <a:pt x="18607" y="13417"/>
                </a:cubicBezTo>
                <a:cubicBezTo>
                  <a:pt x="18816" y="12388"/>
                  <a:pt x="18861" y="11924"/>
                  <a:pt x="18860" y="10792"/>
                </a:cubicBezTo>
                <a:cubicBezTo>
                  <a:pt x="18859" y="9363"/>
                  <a:pt x="18687" y="8217"/>
                  <a:pt x="18286" y="6941"/>
                </a:cubicBezTo>
                <a:lnTo>
                  <a:pt x="18182" y="6604"/>
                </a:lnTo>
                <a:lnTo>
                  <a:pt x="18983" y="5633"/>
                </a:lnTo>
                <a:cubicBezTo>
                  <a:pt x="20176" y="4187"/>
                  <a:pt x="20800" y="3179"/>
                  <a:pt x="21324" y="1849"/>
                </a:cubicBezTo>
                <a:cubicBezTo>
                  <a:pt x="21478" y="1458"/>
                  <a:pt x="21596" y="1127"/>
                  <a:pt x="21585" y="1114"/>
                </a:cubicBezTo>
                <a:cubicBezTo>
                  <a:pt x="21573" y="1100"/>
                  <a:pt x="21462" y="1243"/>
                  <a:pt x="21339" y="1431"/>
                </a:cubicBezTo>
                <a:cubicBezTo>
                  <a:pt x="20652" y="2481"/>
                  <a:pt x="19053" y="4084"/>
                  <a:pt x="17813" y="4965"/>
                </a:cubicBezTo>
                <a:lnTo>
                  <a:pt x="17574" y="5133"/>
                </a:lnTo>
                <a:lnTo>
                  <a:pt x="17451" y="4929"/>
                </a:lnTo>
                <a:cubicBezTo>
                  <a:pt x="17384" y="4816"/>
                  <a:pt x="17235" y="4563"/>
                  <a:pt x="17116" y="4365"/>
                </a:cubicBezTo>
                <a:cubicBezTo>
                  <a:pt x="15759" y="2111"/>
                  <a:pt x="13746" y="623"/>
                  <a:pt x="11372" y="114"/>
                </a:cubicBezTo>
                <a:cubicBezTo>
                  <a:pt x="10995" y="34"/>
                  <a:pt x="10472" y="-5"/>
                  <a:pt x="9941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E11E0D-902C-4192-91FE-99BE798B6C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49" y="4277150"/>
            <a:ext cx="2289857" cy="11787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8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FE7523-C804-4619-87AB-6E4A25FAD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"/>
          <a:stretch/>
        </p:blipFill>
        <p:spPr>
          <a:xfrm>
            <a:off x="1045693" y="1084260"/>
            <a:ext cx="7347449" cy="565391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63D0E504-8415-42FE-8F67-91FA171A7B9A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DE24D-5D3C-4E7F-A26F-FC1FEEE53E6C}"/>
              </a:ext>
            </a:extLst>
          </p:cNvPr>
          <p:cNvSpPr txBox="1"/>
          <p:nvPr/>
        </p:nvSpPr>
        <p:spPr>
          <a:xfrm>
            <a:off x="68847" y="228581"/>
            <a:ext cx="1208505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Ginsburg (1971) Autocycles – A Thought Experiment</a:t>
            </a:r>
            <a:endParaRPr kumimoji="0" lang="en-US" sz="39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B8FF9-3390-4151-9124-334389396015}"/>
              </a:ext>
            </a:extLst>
          </p:cNvPr>
          <p:cNvSpPr txBox="1"/>
          <p:nvPr/>
        </p:nvSpPr>
        <p:spPr>
          <a:xfrm>
            <a:off x="7159320" y="1291695"/>
            <a:ext cx="4978368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Ginsburg suggested that carbonate platforms have internal dynamics capable of generating repetitive stratigraphic patterns — what he termed autocycles</a:t>
            </a:r>
          </a:p>
          <a:p>
            <a:pPr marL="231775" marR="0" lvl="0" indent="-231775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 cycles arise from the natural feedbacks between sedimentation and relative sea level on a platform, even under stable external conditions</a:t>
            </a:r>
          </a:p>
          <a:p>
            <a:pPr marL="231775" marR="0" lvl="0" indent="-231775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Offshore carbonate mud drives shoreline progradation and shallowing-upward cycles (T1)</a:t>
            </a:r>
          </a:p>
          <a:p>
            <a:pPr marL="231775" marR="0" lvl="0" indent="-231775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Progradation reduces factory size, slowing and halting sediment supply (T2–T3)</a:t>
            </a:r>
          </a:p>
          <a:p>
            <a:pPr marL="231775" marR="0" lvl="0" indent="-231775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Reflooding reactivates production and transport, restarting the cycle (T4)</a:t>
            </a:r>
          </a:p>
          <a:p>
            <a:pPr marL="231775" marR="0" lvl="0" indent="-231775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GBB evidence!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AE397-8CAF-4F74-9E6E-BEEC6D1C4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B88413-67A8-4215-A783-28E50E5398CA}"/>
              </a:ext>
            </a:extLst>
          </p:cNvPr>
          <p:cNvSpPr txBox="1"/>
          <p:nvPr/>
        </p:nvSpPr>
        <p:spPr>
          <a:xfrm>
            <a:off x="10736795" y="91248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DC67E-D32D-4BC5-970D-9AD4DE88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5509"/>
            <a:ext cx="2013155" cy="1928201"/>
          </a:xfrm>
          <a:prstGeom prst="rect">
            <a:avLst/>
          </a:prstGeom>
        </p:spPr>
      </p:pic>
      <p:pic>
        <p:nvPicPr>
          <p:cNvPr id="13" name="Picture 12" descr="img250.jpg">
            <a:extLst>
              <a:ext uri="{FF2B5EF4-FFF2-40B4-BE49-F238E27FC236}">
                <a16:creationId xmlns:a16="http://schemas.microsoft.com/office/drawing/2014/main" id="{33118BDD-62BF-4A03-A55A-7467550E7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092" y="3012461"/>
            <a:ext cx="1927124" cy="15595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64C7C4-FAED-48D7-BEA3-611B0A9A950C}"/>
              </a:ext>
            </a:extLst>
          </p:cNvPr>
          <p:cNvSpPr txBox="1"/>
          <p:nvPr/>
        </p:nvSpPr>
        <p:spPr>
          <a:xfrm>
            <a:off x="1053067" y="2960843"/>
            <a:ext cx="102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Ginsburg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BB51E9-125A-44B9-B2BE-E1E0CA3FA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9972" y="4786604"/>
            <a:ext cx="1788936" cy="195156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62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8B3D1A76-65A5-4C1C-8964-AE4CB1506D7B}"/>
              </a:ext>
            </a:extLst>
          </p:cNvPr>
          <p:cNvSpPr/>
          <p:nvPr/>
        </p:nvSpPr>
        <p:spPr>
          <a:xfrm>
            <a:off x="0" y="2856600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B83D-C664-470F-BDB3-06CC454B63E4}"/>
              </a:ext>
            </a:extLst>
          </p:cNvPr>
          <p:cNvSpPr txBox="1"/>
          <p:nvPr/>
        </p:nvSpPr>
        <p:spPr>
          <a:xfrm>
            <a:off x="3318328" y="2979730"/>
            <a:ext cx="4488601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[2] Emergent Behavior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D13057-5E00-F92C-4DFB-275E39A3C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98E047-9FA5-CE6C-659F-8B49F2E185D9}"/>
              </a:ext>
            </a:extLst>
          </p:cNvPr>
          <p:cNvSpPr txBox="1"/>
          <p:nvPr/>
        </p:nvSpPr>
        <p:spPr>
          <a:xfrm>
            <a:off x="10766291" y="904867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288903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178F1D-5F60-478D-B874-8C3D18EB9584}"/>
              </a:ext>
            </a:extLst>
          </p:cNvPr>
          <p:cNvSpPr txBox="1"/>
          <p:nvPr/>
        </p:nvSpPr>
        <p:spPr>
          <a:xfrm>
            <a:off x="1" y="1443486"/>
            <a:ext cx="7439024" cy="5171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hallmarks of spatial self-organization</a:t>
            </a:r>
          </a:p>
          <a:p>
            <a:pPr marL="285750" marR="0" lvl="0" indent="-2857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universal characteristic of a 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complex system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that the whole is greater than, and often significantly different from, the simple linear sum of its parts</a:t>
            </a:r>
          </a:p>
          <a:p>
            <a:pPr marL="285750" marR="0" lvl="0" indent="-2857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many instances, the whole appears to act in a manner dissociated from the specific characteristics of its individual building blocks</a:t>
            </a:r>
          </a:p>
          <a:p>
            <a:pPr marL="285750" marR="0" lvl="0" indent="-2857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collective outcome is termed ‘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emergent behavior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</a:t>
            </a:r>
          </a:p>
          <a:p>
            <a:pPr marL="285750" marR="0" lvl="0" indent="-2857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special case of emergent behavior is ‘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self-organization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’, where the constituents of a system agglomerate themselves to form the emergent whole – 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coherent patterning</a:t>
            </a:r>
          </a:p>
          <a:p>
            <a:pPr marL="285750" marR="0" lvl="0" indent="-2857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system gets organized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3FD1205F-B339-407D-8F09-C2548F858DA2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13176-ABA1-4421-BF5D-A59CDA36E35C}"/>
              </a:ext>
            </a:extLst>
          </p:cNvPr>
          <p:cNvSpPr txBox="1"/>
          <p:nvPr/>
        </p:nvSpPr>
        <p:spPr>
          <a:xfrm>
            <a:off x="106946" y="228581"/>
            <a:ext cx="9911047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Global Reef Expedition – What do Big Data Reveal?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2565-2F59-445F-85F0-90693A321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1451" y="1035031"/>
            <a:ext cx="4202048" cy="56852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4D1D633-48FB-42FB-9E44-106AF301AC69}"/>
              </a:ext>
            </a:extLst>
          </p:cNvPr>
          <p:cNvSpPr/>
          <p:nvPr/>
        </p:nvSpPr>
        <p:spPr bwMode="auto">
          <a:xfrm>
            <a:off x="3486863" y="6249725"/>
            <a:ext cx="4202048" cy="230588"/>
          </a:xfrm>
          <a:prstGeom prst="rightArrow">
            <a:avLst>
              <a:gd name="adj1" fmla="val 50000"/>
              <a:gd name="adj2" fmla="val 11551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E0DBE-156C-FAE6-1391-3DED9E412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DC2CD-7455-52BF-8D78-89373E4970C4}"/>
              </a:ext>
            </a:extLst>
          </p:cNvPr>
          <p:cNvSpPr txBox="1"/>
          <p:nvPr/>
        </p:nvSpPr>
        <p:spPr>
          <a:xfrm>
            <a:off x="9006733" y="678092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112972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3FD1205F-B339-407D-8F09-C2548F858DA2}"/>
              </a:ext>
            </a:extLst>
          </p:cNvPr>
          <p:cNvSpPr/>
          <p:nvPr/>
        </p:nvSpPr>
        <p:spPr>
          <a:xfrm>
            <a:off x="0" y="169059"/>
            <a:ext cx="12192000" cy="806450"/>
          </a:xfrm>
          <a:prstGeom prst="rect">
            <a:avLst/>
          </a:prstGeom>
          <a:solidFill>
            <a:srgbClr val="808785">
              <a:alpha val="5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2730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13176-ABA1-4421-BF5D-A59CDA36E35C}"/>
              </a:ext>
            </a:extLst>
          </p:cNvPr>
          <p:cNvSpPr txBox="1"/>
          <p:nvPr/>
        </p:nvSpPr>
        <p:spPr>
          <a:xfrm>
            <a:off x="106946" y="228581"/>
            <a:ext cx="5626348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-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SEPM – Autogenic Dynamics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2565-2F59-445F-85F0-90693A321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46" y="1035031"/>
            <a:ext cx="4202048" cy="56852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17B71-A17A-B448-FD24-3186A054A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66" y="1571744"/>
            <a:ext cx="7407324" cy="3331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5D3CC3-01A9-2F8C-C4C9-D6C48A8D30DF}"/>
              </a:ext>
            </a:extLst>
          </p:cNvPr>
          <p:cNvSpPr txBox="1"/>
          <p:nvPr/>
        </p:nvSpPr>
        <p:spPr>
          <a:xfrm>
            <a:off x="11004885" y="12024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1FA8A-BAD4-717C-AA0D-B7BC6B74E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8" y="59503"/>
            <a:ext cx="1642190" cy="8453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BC988A-C1D7-2BDC-B590-ECAB39652D45}"/>
              </a:ext>
            </a:extLst>
          </p:cNvPr>
          <p:cNvSpPr txBox="1"/>
          <p:nvPr/>
        </p:nvSpPr>
        <p:spPr>
          <a:xfrm>
            <a:off x="9026611" y="664840"/>
            <a:ext cx="1482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Purkis et al., 2025</a:t>
            </a:r>
          </a:p>
        </p:txBody>
      </p:sp>
    </p:spTree>
    <p:extLst>
      <p:ext uri="{BB962C8B-B14F-4D97-AF65-F5344CB8AC3E}">
        <p14:creationId xmlns:p14="http://schemas.microsoft.com/office/powerpoint/2010/main" val="450338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anose="020B0603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anose="020B0603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sentation1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6666FF"/>
      </a:lt2>
      <a:accent1>
        <a:srgbClr val="000080"/>
      </a:accent1>
      <a:accent2>
        <a:srgbClr val="008040"/>
      </a:accent2>
      <a:accent3>
        <a:srgbClr val="FF0000"/>
      </a:accent3>
      <a:accent4>
        <a:srgbClr val="FF8000"/>
      </a:accent4>
      <a:accent5>
        <a:srgbClr val="66CCFF"/>
      </a:accent5>
      <a:accent6>
        <a:srgbClr val="800080"/>
      </a:accent6>
      <a:hlink>
        <a:srgbClr val="009999"/>
      </a:hlink>
      <a:folHlink>
        <a:srgbClr val="99CC0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1549</Words>
  <Application>Microsoft Office PowerPoint</Application>
  <PresentationFormat>Widescreen</PresentationFormat>
  <Paragraphs>249</Paragraphs>
  <Slides>42</Slides>
  <Notes>6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Gill Sans Light</vt:lpstr>
      <vt:lpstr>Helvetica Light</vt:lpstr>
      <vt:lpstr>Trebuchet MS</vt:lpstr>
      <vt:lpstr>Wingdings</vt:lpstr>
      <vt:lpstr>Office Theme</vt:lpstr>
      <vt:lpstr>3_Office Theme</vt:lpstr>
      <vt:lpstr>2_Office Theme</vt:lpstr>
      <vt:lpstr>1_Default Design</vt:lpstr>
      <vt:lpstr>Presentation1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Purkis, Sam</dc:creator>
  <cp:lastModifiedBy>Purkis, Sam</cp:lastModifiedBy>
  <cp:revision>21</cp:revision>
  <dcterms:created xsi:type="dcterms:W3CDTF">2025-09-08T18:08:34Z</dcterms:created>
  <dcterms:modified xsi:type="dcterms:W3CDTF">2025-10-11T17:35:26Z</dcterms:modified>
</cp:coreProperties>
</file>