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777" r:id="rId5"/>
  </p:sldMasterIdLst>
  <p:notesMasterIdLst>
    <p:notesMasterId r:id="rId26"/>
  </p:notesMasterIdLst>
  <p:handoutMasterIdLst>
    <p:handoutMasterId r:id="rId27"/>
  </p:handoutMasterIdLst>
  <p:sldIdLst>
    <p:sldId id="745" r:id="rId6"/>
    <p:sldId id="332" r:id="rId7"/>
    <p:sldId id="358" r:id="rId8"/>
    <p:sldId id="815" r:id="rId9"/>
    <p:sldId id="904" r:id="rId10"/>
    <p:sldId id="905" r:id="rId11"/>
    <p:sldId id="368" r:id="rId12"/>
    <p:sldId id="660" r:id="rId13"/>
    <p:sldId id="908" r:id="rId14"/>
    <p:sldId id="316" r:id="rId15"/>
    <p:sldId id="317" r:id="rId16"/>
    <p:sldId id="380" r:id="rId17"/>
    <p:sldId id="360" r:id="rId18"/>
    <p:sldId id="907" r:id="rId19"/>
    <p:sldId id="381" r:id="rId20"/>
    <p:sldId id="373" r:id="rId21"/>
    <p:sldId id="906" r:id="rId22"/>
    <p:sldId id="903" r:id="rId23"/>
    <p:sldId id="902" r:id="rId24"/>
    <p:sldId id="738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0" userDrawn="1">
          <p15:clr>
            <a:srgbClr val="A4A3A4"/>
          </p15:clr>
        </p15:guide>
        <p15:guide id="2" orient="horz" pos="1596" userDrawn="1">
          <p15:clr>
            <a:srgbClr val="A4A3A4"/>
          </p15:clr>
        </p15:guide>
        <p15:guide id="3" pos="5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7E536"/>
    <a:srgbClr val="B8FF76"/>
    <a:srgbClr val="FF0000"/>
    <a:srgbClr val="C6E9FC"/>
    <a:srgbClr val="574221"/>
    <a:srgbClr val="D0D7E7"/>
    <a:srgbClr val="E9EDF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4D1919-D2BF-43C8-9ABA-287C8C71CDBC}" v="238" dt="2025-10-12T18:30:52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83" autoAdjust="0"/>
    <p:restoredTop sz="96751" autoAdjust="0"/>
  </p:normalViewPr>
  <p:slideViewPr>
    <p:cSldViewPr snapToGrid="0" snapToObjects="1">
      <p:cViewPr varScale="1">
        <p:scale>
          <a:sx n="104" d="100"/>
          <a:sy n="104" d="100"/>
        </p:scale>
        <p:origin x="43" y="98"/>
      </p:cViewPr>
      <p:guideLst>
        <p:guide pos="4080"/>
        <p:guide orient="horz" pos="1596"/>
        <p:guide pos="54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2592" y="78"/>
      </p:cViewPr>
      <p:guideLst/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kraborty, Morgan Indra" userId="bee69b75-0581-430b-aac3-4da6ab03f444" providerId="ADAL" clId="{79C3E6A1-F9E9-40D5-9000-6B7F982CB093}"/>
    <pc:docChg chg="modSld">
      <pc:chgData name="Chakraborty, Morgan Indra" userId="bee69b75-0581-430b-aac3-4da6ab03f444" providerId="ADAL" clId="{79C3E6A1-F9E9-40D5-9000-6B7F982CB093}" dt="2025-10-12T19:36:15.894" v="0" actId="729"/>
      <pc:docMkLst>
        <pc:docMk/>
      </pc:docMkLst>
      <pc:sldChg chg="mod modShow">
        <pc:chgData name="Chakraborty, Morgan Indra" userId="bee69b75-0581-430b-aac3-4da6ab03f444" providerId="ADAL" clId="{79C3E6A1-F9E9-40D5-9000-6B7F982CB093}" dt="2025-10-12T19:36:15.894" v="0" actId="729"/>
        <pc:sldMkLst>
          <pc:docMk/>
          <pc:sldMk cId="4051586213" sldId="33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38CD9-5E94-478F-96A3-BD452AC0960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E6578-3C00-4CB5-815C-6B8BED29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73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22928-1446-4182-B8DC-1C042C19339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7088A-F6F9-451A-AB08-CC5F039AC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7088A-F6F9-451A-AB08-CC5F039ACC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Joulters</a:t>
            </a:r>
            <a:r>
              <a:rPr lang="en-US" dirty="0"/>
              <a:t> 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D0C68-5FC1-C648-A271-96B74AC31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354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57941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7" name="Straight Connector 86"/>
          <p:cNvCxnSpPr/>
          <p:nvPr userDrawn="1"/>
        </p:nvCxnSpPr>
        <p:spPr>
          <a:xfrm flipV="1">
            <a:off x="0" y="2463683"/>
            <a:ext cx="1579418" cy="103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260148" y="4403843"/>
            <a:ext cx="1073081" cy="619040"/>
            <a:chOff x="171002" y="4453850"/>
            <a:chExt cx="1073081" cy="619040"/>
          </a:xfrm>
        </p:grpSpPr>
        <p:sp>
          <p:nvSpPr>
            <p:cNvPr id="5" name="TextBox 78"/>
            <p:cNvSpPr txBox="1"/>
            <p:nvPr userDrawn="1"/>
          </p:nvSpPr>
          <p:spPr bwMode="auto">
            <a:xfrm>
              <a:off x="278171" y="4980557"/>
              <a:ext cx="844783" cy="92333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600" b="1" i="1" baseline="0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6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02" y="4453850"/>
              <a:ext cx="1073081" cy="498425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 userDrawn="1"/>
        </p:nvSpPr>
        <p:spPr>
          <a:xfrm>
            <a:off x="1813433" y="882149"/>
            <a:ext cx="6715844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 2"/>
          <p:cNvSpPr txBox="1">
            <a:spLocks/>
          </p:cNvSpPr>
          <p:nvPr userDrawn="1"/>
        </p:nvSpPr>
        <p:spPr>
          <a:xfrm>
            <a:off x="2351316" y="2697502"/>
            <a:ext cx="57937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i="1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8" name="Title 1"/>
          <p:cNvSpPr>
            <a:spLocks noGrp="1"/>
          </p:cNvSpPr>
          <p:nvPr>
            <p:ph type="ctrTitle"/>
          </p:nvPr>
        </p:nvSpPr>
        <p:spPr>
          <a:xfrm>
            <a:off x="1981200" y="1428751"/>
            <a:ext cx="6248400" cy="1102519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9" name="Subtitle 2"/>
          <p:cNvSpPr>
            <a:spLocks noGrp="1"/>
          </p:cNvSpPr>
          <p:nvPr>
            <p:ph type="subTitle" idx="1"/>
          </p:nvPr>
        </p:nvSpPr>
        <p:spPr>
          <a:xfrm>
            <a:off x="2743200" y="2628900"/>
            <a:ext cx="4572000" cy="10287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1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itchFamily="34" charset="0"/>
                <a:cs typeface="Helvetica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BE61C087-3D1A-4759-AD1E-962C652A80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" y="1956375"/>
            <a:ext cx="1768170" cy="766374"/>
          </a:xfrm>
          <a:prstGeom prst="rect">
            <a:avLst/>
          </a:prstGeom>
        </p:spPr>
      </p:pic>
      <p:sp>
        <p:nvSpPr>
          <p:cNvPr id="18" name="Line 51"/>
          <p:cNvSpPr>
            <a:spLocks noChangeShapeType="1"/>
          </p:cNvSpPr>
          <p:nvPr userDrawn="1"/>
        </p:nvSpPr>
        <p:spPr bwMode="auto">
          <a:xfrm>
            <a:off x="1579418" y="2463683"/>
            <a:ext cx="7107382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548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EFD3F-E862-BA1F-22AD-824CE704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3225-15E0-AA49-9E13-C66EC56EB93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92950-B090-E5E1-2850-1B5180DF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9F0B4-0BB0-4F3E-A9EA-4701B053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56DD8-A508-8742-B0E3-D02319C1C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98A8D8-9575-8C54-4229-BA89B33DFB62}"/>
              </a:ext>
            </a:extLst>
          </p:cNvPr>
          <p:cNvSpPr/>
          <p:nvPr userDrawn="1"/>
        </p:nvSpPr>
        <p:spPr>
          <a:xfrm>
            <a:off x="7748833" y="331639"/>
            <a:ext cx="894806" cy="3002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8F13E0A-7717-06D4-2C28-F1DD21D756F0}"/>
              </a:ext>
            </a:extLst>
          </p:cNvPr>
          <p:cNvSpPr/>
          <p:nvPr userDrawn="1"/>
        </p:nvSpPr>
        <p:spPr>
          <a:xfrm>
            <a:off x="7672334" y="251113"/>
            <a:ext cx="1047805" cy="461268"/>
          </a:xfrm>
          <a:custGeom>
            <a:avLst/>
            <a:gdLst/>
            <a:ahLst/>
            <a:cxnLst/>
            <a:rect l="l" t="t" r="r" b="b"/>
            <a:pathLst>
              <a:path w="2095609" h="922535">
                <a:moveTo>
                  <a:pt x="0" y="0"/>
                </a:moveTo>
                <a:lnTo>
                  <a:pt x="2095609" y="0"/>
                </a:lnTo>
                <a:lnTo>
                  <a:pt x="2095609" y="922535"/>
                </a:lnTo>
                <a:lnTo>
                  <a:pt x="0" y="9225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8D1E538-CFEC-8741-8375-389CE3046813}"/>
              </a:ext>
            </a:extLst>
          </p:cNvPr>
          <p:cNvSpPr/>
          <p:nvPr userDrawn="1"/>
        </p:nvSpPr>
        <p:spPr>
          <a:xfrm>
            <a:off x="1" y="0"/>
            <a:ext cx="9144000" cy="587813"/>
          </a:xfrm>
          <a:custGeom>
            <a:avLst/>
            <a:gdLst/>
            <a:ahLst/>
            <a:cxnLst/>
            <a:rect l="l" t="t" r="r" b="b"/>
            <a:pathLst>
              <a:path w="22213885" h="2351253">
                <a:moveTo>
                  <a:pt x="0" y="0"/>
                </a:moveTo>
                <a:lnTo>
                  <a:pt x="22213886" y="0"/>
                </a:lnTo>
                <a:lnTo>
                  <a:pt x="22213886" y="2351254"/>
                </a:lnTo>
                <a:lnTo>
                  <a:pt x="0" y="23512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2FAE88-6CCE-1156-FDCE-A21EEA735242}"/>
              </a:ext>
            </a:extLst>
          </p:cNvPr>
          <p:cNvGrpSpPr/>
          <p:nvPr userDrawn="1"/>
        </p:nvGrpSpPr>
        <p:grpSpPr>
          <a:xfrm>
            <a:off x="8354379" y="4698446"/>
            <a:ext cx="731520" cy="436501"/>
            <a:chOff x="199113" y="4449823"/>
            <a:chExt cx="731520" cy="436501"/>
          </a:xfrm>
        </p:grpSpPr>
        <p:sp>
          <p:nvSpPr>
            <p:cNvPr id="7" name="TextBox 78">
              <a:extLst>
                <a:ext uri="{FF2B5EF4-FFF2-40B4-BE49-F238E27FC236}">
                  <a16:creationId xmlns:a16="http://schemas.microsoft.com/office/drawing/2014/main" id="{652D8638-8D09-64EC-A4AB-197F6EBF78E3}"/>
                </a:ext>
              </a:extLst>
            </p:cNvPr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7A9972-E16C-8503-D080-5C1BD7B58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522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98A8D8-9575-8C54-4229-BA89B33DFB62}"/>
              </a:ext>
            </a:extLst>
          </p:cNvPr>
          <p:cNvSpPr/>
          <p:nvPr userDrawn="1"/>
        </p:nvSpPr>
        <p:spPr>
          <a:xfrm>
            <a:off x="7748833" y="331639"/>
            <a:ext cx="894806" cy="3002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8F13E0A-7717-06D4-2C28-F1DD21D756F0}"/>
              </a:ext>
            </a:extLst>
          </p:cNvPr>
          <p:cNvSpPr/>
          <p:nvPr userDrawn="1"/>
        </p:nvSpPr>
        <p:spPr>
          <a:xfrm>
            <a:off x="7672334" y="251113"/>
            <a:ext cx="1047805" cy="461268"/>
          </a:xfrm>
          <a:custGeom>
            <a:avLst/>
            <a:gdLst/>
            <a:ahLst/>
            <a:cxnLst/>
            <a:rect l="l" t="t" r="r" b="b"/>
            <a:pathLst>
              <a:path w="2095609" h="922535">
                <a:moveTo>
                  <a:pt x="0" y="0"/>
                </a:moveTo>
                <a:lnTo>
                  <a:pt x="2095609" y="0"/>
                </a:lnTo>
                <a:lnTo>
                  <a:pt x="2095609" y="922535"/>
                </a:lnTo>
                <a:lnTo>
                  <a:pt x="0" y="9225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8D1E538-CFEC-8741-8375-389CE3046813}"/>
              </a:ext>
            </a:extLst>
          </p:cNvPr>
          <p:cNvSpPr/>
          <p:nvPr userDrawn="1"/>
        </p:nvSpPr>
        <p:spPr>
          <a:xfrm>
            <a:off x="1" y="0"/>
            <a:ext cx="9144000" cy="587813"/>
          </a:xfrm>
          <a:custGeom>
            <a:avLst/>
            <a:gdLst/>
            <a:ahLst/>
            <a:cxnLst/>
            <a:rect l="l" t="t" r="r" b="b"/>
            <a:pathLst>
              <a:path w="22213885" h="2351253">
                <a:moveTo>
                  <a:pt x="0" y="0"/>
                </a:moveTo>
                <a:lnTo>
                  <a:pt x="22213886" y="0"/>
                </a:lnTo>
                <a:lnTo>
                  <a:pt x="22213886" y="2351254"/>
                </a:lnTo>
                <a:lnTo>
                  <a:pt x="0" y="23512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2FAE88-6CCE-1156-FDCE-A21EEA735242}"/>
              </a:ext>
            </a:extLst>
          </p:cNvPr>
          <p:cNvGrpSpPr/>
          <p:nvPr userDrawn="1"/>
        </p:nvGrpSpPr>
        <p:grpSpPr>
          <a:xfrm>
            <a:off x="64267" y="4661846"/>
            <a:ext cx="731520" cy="436501"/>
            <a:chOff x="199113" y="4449823"/>
            <a:chExt cx="731520" cy="436501"/>
          </a:xfrm>
        </p:grpSpPr>
        <p:sp>
          <p:nvSpPr>
            <p:cNvPr id="7" name="TextBox 78">
              <a:extLst>
                <a:ext uri="{FF2B5EF4-FFF2-40B4-BE49-F238E27FC236}">
                  <a16:creationId xmlns:a16="http://schemas.microsoft.com/office/drawing/2014/main" id="{652D8638-8D09-64EC-A4AB-197F6EBF78E3}"/>
                </a:ext>
              </a:extLst>
            </p:cNvPr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7A9972-E16C-8503-D080-5C1BD7B58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48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98A8D8-9575-8C54-4229-BA89B33DFB62}"/>
              </a:ext>
            </a:extLst>
          </p:cNvPr>
          <p:cNvSpPr/>
          <p:nvPr userDrawn="1"/>
        </p:nvSpPr>
        <p:spPr>
          <a:xfrm>
            <a:off x="7748833" y="331639"/>
            <a:ext cx="894806" cy="3002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8F13E0A-7717-06D4-2C28-F1DD21D756F0}"/>
              </a:ext>
            </a:extLst>
          </p:cNvPr>
          <p:cNvSpPr/>
          <p:nvPr userDrawn="1"/>
        </p:nvSpPr>
        <p:spPr>
          <a:xfrm>
            <a:off x="7672334" y="251113"/>
            <a:ext cx="1047805" cy="461268"/>
          </a:xfrm>
          <a:custGeom>
            <a:avLst/>
            <a:gdLst/>
            <a:ahLst/>
            <a:cxnLst/>
            <a:rect l="l" t="t" r="r" b="b"/>
            <a:pathLst>
              <a:path w="2095609" h="922535">
                <a:moveTo>
                  <a:pt x="0" y="0"/>
                </a:moveTo>
                <a:lnTo>
                  <a:pt x="2095609" y="0"/>
                </a:lnTo>
                <a:lnTo>
                  <a:pt x="2095609" y="922535"/>
                </a:lnTo>
                <a:lnTo>
                  <a:pt x="0" y="9225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8D1E538-CFEC-8741-8375-389CE3046813}"/>
              </a:ext>
            </a:extLst>
          </p:cNvPr>
          <p:cNvSpPr/>
          <p:nvPr userDrawn="1"/>
        </p:nvSpPr>
        <p:spPr>
          <a:xfrm>
            <a:off x="1" y="0"/>
            <a:ext cx="9144000" cy="587813"/>
          </a:xfrm>
          <a:custGeom>
            <a:avLst/>
            <a:gdLst/>
            <a:ahLst/>
            <a:cxnLst/>
            <a:rect l="l" t="t" r="r" b="b"/>
            <a:pathLst>
              <a:path w="22213885" h="2351253">
                <a:moveTo>
                  <a:pt x="0" y="0"/>
                </a:moveTo>
                <a:lnTo>
                  <a:pt x="22213886" y="0"/>
                </a:lnTo>
                <a:lnTo>
                  <a:pt x="22213886" y="2351254"/>
                </a:lnTo>
                <a:lnTo>
                  <a:pt x="0" y="23512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B0C79F-EEE8-931A-BB28-1F2F88BFBB6D}"/>
              </a:ext>
            </a:extLst>
          </p:cNvPr>
          <p:cNvGrpSpPr/>
          <p:nvPr userDrawn="1"/>
        </p:nvGrpSpPr>
        <p:grpSpPr>
          <a:xfrm>
            <a:off x="8364968" y="4668073"/>
            <a:ext cx="731520" cy="436501"/>
            <a:chOff x="199113" y="4449823"/>
            <a:chExt cx="731520" cy="436501"/>
          </a:xfrm>
        </p:grpSpPr>
        <p:sp>
          <p:nvSpPr>
            <p:cNvPr id="7" name="TextBox 78">
              <a:extLst>
                <a:ext uri="{FF2B5EF4-FFF2-40B4-BE49-F238E27FC236}">
                  <a16:creationId xmlns:a16="http://schemas.microsoft.com/office/drawing/2014/main" id="{AE8B76A3-9BD3-8DAA-03AA-4EF01943A669}"/>
                </a:ext>
              </a:extLst>
            </p:cNvPr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22AB8D-7C03-CFAD-56F4-4FF7680EC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621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98A8D8-9575-8C54-4229-BA89B33DFB62}"/>
              </a:ext>
            </a:extLst>
          </p:cNvPr>
          <p:cNvSpPr/>
          <p:nvPr userDrawn="1"/>
        </p:nvSpPr>
        <p:spPr>
          <a:xfrm>
            <a:off x="7748833" y="331639"/>
            <a:ext cx="894806" cy="3002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8F13E0A-7717-06D4-2C28-F1DD21D756F0}"/>
              </a:ext>
            </a:extLst>
          </p:cNvPr>
          <p:cNvSpPr/>
          <p:nvPr userDrawn="1"/>
        </p:nvSpPr>
        <p:spPr>
          <a:xfrm>
            <a:off x="7672334" y="251113"/>
            <a:ext cx="1047805" cy="461268"/>
          </a:xfrm>
          <a:custGeom>
            <a:avLst/>
            <a:gdLst/>
            <a:ahLst/>
            <a:cxnLst/>
            <a:rect l="l" t="t" r="r" b="b"/>
            <a:pathLst>
              <a:path w="2095609" h="922535">
                <a:moveTo>
                  <a:pt x="0" y="0"/>
                </a:moveTo>
                <a:lnTo>
                  <a:pt x="2095609" y="0"/>
                </a:lnTo>
                <a:lnTo>
                  <a:pt x="2095609" y="922535"/>
                </a:lnTo>
                <a:lnTo>
                  <a:pt x="0" y="9225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8D1E538-CFEC-8741-8375-389CE3046813}"/>
              </a:ext>
            </a:extLst>
          </p:cNvPr>
          <p:cNvSpPr/>
          <p:nvPr userDrawn="1"/>
        </p:nvSpPr>
        <p:spPr>
          <a:xfrm>
            <a:off x="1" y="0"/>
            <a:ext cx="9144000" cy="587813"/>
          </a:xfrm>
          <a:custGeom>
            <a:avLst/>
            <a:gdLst/>
            <a:ahLst/>
            <a:cxnLst/>
            <a:rect l="l" t="t" r="r" b="b"/>
            <a:pathLst>
              <a:path w="22213885" h="2351253">
                <a:moveTo>
                  <a:pt x="0" y="0"/>
                </a:moveTo>
                <a:lnTo>
                  <a:pt x="22213886" y="0"/>
                </a:lnTo>
                <a:lnTo>
                  <a:pt x="22213886" y="2351254"/>
                </a:lnTo>
                <a:lnTo>
                  <a:pt x="0" y="23512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B0C79F-EEE8-931A-BB28-1F2F88BFBB6D}"/>
              </a:ext>
            </a:extLst>
          </p:cNvPr>
          <p:cNvGrpSpPr/>
          <p:nvPr userDrawn="1"/>
        </p:nvGrpSpPr>
        <p:grpSpPr>
          <a:xfrm>
            <a:off x="68132" y="4668073"/>
            <a:ext cx="731520" cy="436501"/>
            <a:chOff x="199113" y="4449823"/>
            <a:chExt cx="731520" cy="436501"/>
          </a:xfrm>
        </p:grpSpPr>
        <p:sp>
          <p:nvSpPr>
            <p:cNvPr id="7" name="TextBox 78">
              <a:extLst>
                <a:ext uri="{FF2B5EF4-FFF2-40B4-BE49-F238E27FC236}">
                  <a16:creationId xmlns:a16="http://schemas.microsoft.com/office/drawing/2014/main" id="{AE8B76A3-9BD3-8DAA-03AA-4EF01943A669}"/>
                </a:ext>
              </a:extLst>
            </p:cNvPr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22AB8D-7C03-CFAD-56F4-4FF7680EC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471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0A21A-FFBE-BE32-6A37-7DC2C813F604}"/>
              </a:ext>
            </a:extLst>
          </p:cNvPr>
          <p:cNvSpPr/>
          <p:nvPr userDrawn="1"/>
        </p:nvSpPr>
        <p:spPr>
          <a:xfrm>
            <a:off x="7752804" y="257644"/>
            <a:ext cx="897096" cy="3759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185" y="345994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Nunito Sans Normal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87" y="4766667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6019B6E-0AD4-35E9-1766-0CB7E6906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0552" y="4743847"/>
            <a:ext cx="1066800" cy="228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4FE25BF-B805-5072-5A78-9426BC4AE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0445" y="4766667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9AA97A6C-AE70-D7EE-47AA-60BE2E142DED}"/>
              </a:ext>
            </a:extLst>
          </p:cNvPr>
          <p:cNvSpPr/>
          <p:nvPr userDrawn="1"/>
        </p:nvSpPr>
        <p:spPr>
          <a:xfrm>
            <a:off x="7672334" y="251113"/>
            <a:ext cx="1047805" cy="461268"/>
          </a:xfrm>
          <a:custGeom>
            <a:avLst/>
            <a:gdLst/>
            <a:ahLst/>
            <a:cxnLst/>
            <a:rect l="l" t="t" r="r" b="b"/>
            <a:pathLst>
              <a:path w="2095609" h="922535">
                <a:moveTo>
                  <a:pt x="0" y="0"/>
                </a:moveTo>
                <a:lnTo>
                  <a:pt x="2095609" y="0"/>
                </a:lnTo>
                <a:lnTo>
                  <a:pt x="2095609" y="922535"/>
                </a:lnTo>
                <a:lnTo>
                  <a:pt x="0" y="9225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FD3FBB49-959B-5E0C-15B2-2569575206F6}"/>
              </a:ext>
            </a:extLst>
          </p:cNvPr>
          <p:cNvSpPr/>
          <p:nvPr userDrawn="1"/>
        </p:nvSpPr>
        <p:spPr>
          <a:xfrm rot="-5400000" flipH="1" flipV="1">
            <a:off x="6349946" y="2349447"/>
            <a:ext cx="5143501" cy="444606"/>
          </a:xfrm>
          <a:custGeom>
            <a:avLst/>
            <a:gdLst/>
            <a:ahLst/>
            <a:cxnLst/>
            <a:rect l="l" t="t" r="r" b="b"/>
            <a:pathLst>
              <a:path w="12391160" h="1311556">
                <a:moveTo>
                  <a:pt x="12391160" y="1311556"/>
                </a:moveTo>
                <a:lnTo>
                  <a:pt x="0" y="1311556"/>
                </a:lnTo>
                <a:lnTo>
                  <a:pt x="0" y="0"/>
                </a:lnTo>
                <a:lnTo>
                  <a:pt x="12391160" y="0"/>
                </a:lnTo>
                <a:lnTo>
                  <a:pt x="12391160" y="1311556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13019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81C1EC2F-722D-4C4A-B530-FA70C4C3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05056462-1152-4747-9276-EA808D104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26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FACDDA59-5279-0343-89A4-3AD79DA02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57941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7" name="Straight Connector 86"/>
          <p:cNvCxnSpPr/>
          <p:nvPr userDrawn="1"/>
        </p:nvCxnSpPr>
        <p:spPr>
          <a:xfrm flipV="1">
            <a:off x="0" y="2463683"/>
            <a:ext cx="1579418" cy="103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2279557" y="937452"/>
            <a:ext cx="4674493" cy="3135086"/>
          </a:xfrm>
        </p:spPr>
        <p:txBody>
          <a:bodyPr>
            <a:normAutofit/>
          </a:bodyPr>
          <a:lstStyle>
            <a:lvl1pPr>
              <a:defRPr sz="2100" b="1"/>
            </a:lvl1pPr>
            <a:lvl2pPr>
              <a:defRPr sz="1800" b="1"/>
            </a:lvl2pPr>
            <a:lvl3pPr>
              <a:defRPr sz="1500" b="1"/>
            </a:lvl3pPr>
            <a:lvl4pPr>
              <a:defRPr sz="1350" b="1"/>
            </a:lvl4pPr>
            <a:lvl5pPr>
              <a:defRPr sz="12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9" name="Title 1"/>
          <p:cNvSpPr>
            <a:spLocks noGrp="1"/>
          </p:cNvSpPr>
          <p:nvPr>
            <p:ph type="title" hasCustomPrompt="1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Key Points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D04E29F-C50F-2FF7-7948-8611D106A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" y="1956375"/>
            <a:ext cx="1768170" cy="7663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DB7ABB-FB7B-8D7F-8275-CCACFDFB74BA}"/>
              </a:ext>
            </a:extLst>
          </p:cNvPr>
          <p:cNvGrpSpPr/>
          <p:nvPr userDrawn="1"/>
        </p:nvGrpSpPr>
        <p:grpSpPr>
          <a:xfrm>
            <a:off x="260148" y="4403843"/>
            <a:ext cx="1073081" cy="619040"/>
            <a:chOff x="171002" y="4453850"/>
            <a:chExt cx="1073081" cy="619040"/>
          </a:xfrm>
        </p:grpSpPr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7F36167B-6296-ACF5-346F-50332D4E4839}"/>
                </a:ext>
              </a:extLst>
            </p:cNvPr>
            <p:cNvSpPr txBox="1"/>
            <p:nvPr userDrawn="1"/>
          </p:nvSpPr>
          <p:spPr bwMode="auto">
            <a:xfrm>
              <a:off x="278171" y="4980557"/>
              <a:ext cx="844783" cy="92333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600" b="1" i="1" baseline="0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6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D9B535-A456-5BCC-75A3-77D93601F8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02" y="4453850"/>
              <a:ext cx="1073081" cy="49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5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4890E23A-F9CE-D448-BBD3-324728091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17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B955C422-4948-644C-9CEF-77335434C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48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CDCD78B8-06B0-934B-93E4-A9B223F85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50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57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2EBC52F2-8489-2B42-82C0-C6E12492D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86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AF6CB1E5-C602-0842-BC45-9064C969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84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65114895-50BB-A541-BFB8-91CD5EABB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5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AEF1CF2F-E2F5-6D4D-ABC4-6EB86FF71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4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687" y="86916"/>
            <a:ext cx="5823875" cy="450851"/>
          </a:xfrm>
          <a:solidFill>
            <a:schemeClr val="bg1">
              <a:alpha val="60000"/>
            </a:schemeClr>
          </a:solidFill>
        </p:spPr>
        <p:txBody>
          <a:bodyPr/>
          <a:lstStyle>
            <a:lvl1pPr algn="ctr">
              <a:defRPr sz="2400" b="0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12" name="TextBox 78"/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FA0F89-FCA5-402B-5890-3922CF075313}"/>
              </a:ext>
            </a:extLst>
          </p:cNvPr>
          <p:cNvGrpSpPr/>
          <p:nvPr userDrawn="1"/>
        </p:nvGrpSpPr>
        <p:grpSpPr>
          <a:xfrm>
            <a:off x="-22554" y="3723"/>
            <a:ext cx="9093818" cy="645098"/>
            <a:chOff x="-22554" y="1678640"/>
            <a:chExt cx="9093818" cy="645098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771188B9-41A7-7FCD-CB17-AA9121AE900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234" y="1977488"/>
              <a:ext cx="9079498" cy="346250"/>
              <a:chOff x="-4763" y="408203"/>
              <a:chExt cx="9058276" cy="46191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3C0057-0BC4-7EC5-C6AB-67F5DDADB0F1}"/>
                  </a:ext>
                </a:extLst>
              </p:cNvPr>
              <p:cNvSpPr/>
              <p:nvPr/>
            </p:nvSpPr>
            <p:spPr>
              <a:xfrm>
                <a:off x="93663" y="838648"/>
                <a:ext cx="8959850" cy="19060"/>
              </a:xfrm>
              <a:prstGeom prst="rect">
                <a:avLst/>
              </a:prstGeom>
              <a:solidFill>
                <a:srgbClr val="00502F"/>
              </a:soli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B0366-2676-EEDA-938D-2D2460DBBB8E}"/>
                  </a:ext>
                </a:extLst>
              </p:cNvPr>
              <p:cNvSpPr txBox="1"/>
              <p:nvPr/>
            </p:nvSpPr>
            <p:spPr>
              <a:xfrm>
                <a:off x="-4763" y="408203"/>
                <a:ext cx="2054226" cy="46191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Center for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Carbonate Research</a:t>
                </a:r>
              </a:p>
            </p:txBody>
          </p:sp>
        </p:grp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D23343A-BB11-0E32-BFF0-EE42211B809D}"/>
                </a:ext>
              </a:extLst>
            </p:cNvPr>
            <p:cNvSpPr txBox="1"/>
            <p:nvPr userDrawn="1"/>
          </p:nvSpPr>
          <p:spPr bwMode="auto">
            <a:xfrm>
              <a:off x="-22554" y="1678640"/>
              <a:ext cx="1233195" cy="4154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049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11"/>
          <p:cNvGrpSpPr>
            <a:grpSpLocks/>
          </p:cNvGrpSpPr>
          <p:nvPr userDrawn="1"/>
        </p:nvGrpSpPr>
        <p:grpSpPr bwMode="auto">
          <a:xfrm>
            <a:off x="64502" y="356793"/>
            <a:ext cx="9079498" cy="346250"/>
            <a:chOff x="-4763" y="408203"/>
            <a:chExt cx="9058276" cy="461915"/>
          </a:xfrm>
        </p:grpSpPr>
        <p:sp>
          <p:nvSpPr>
            <p:cNvPr id="13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55323" y="4668073"/>
            <a:ext cx="731520" cy="436501"/>
            <a:chOff x="199113" y="4449823"/>
            <a:chExt cx="731520" cy="436501"/>
          </a:xfrm>
        </p:grpSpPr>
        <p:sp>
          <p:nvSpPr>
            <p:cNvPr id="18" name="TextBox 78"/>
            <p:cNvSpPr txBox="1"/>
            <p:nvPr userDrawn="1"/>
          </p:nvSpPr>
          <p:spPr bwMode="auto">
            <a:xfrm>
              <a:off x="205419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  <p:sp>
        <p:nvSpPr>
          <p:cNvPr id="3" name="TextBox 4">
            <a:extLst>
              <a:ext uri="{FF2B5EF4-FFF2-40B4-BE49-F238E27FC236}">
                <a16:creationId xmlns:a16="http://schemas.microsoft.com/office/drawing/2014/main" id="{9BD7073F-F5C5-EC7A-A82A-62FF2E091B87}"/>
              </a:ext>
            </a:extLst>
          </p:cNvPr>
          <p:cNvSpPr txBox="1"/>
          <p:nvPr userDrawn="1"/>
        </p:nvSpPr>
        <p:spPr bwMode="auto">
          <a:xfrm>
            <a:off x="50182" y="57945"/>
            <a:ext cx="1233195" cy="41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n w="3175">
                  <a:noFill/>
                </a:ln>
                <a:solidFill>
                  <a:srgbClr val="00502F"/>
                </a:solidFill>
                <a:effectLst>
                  <a:outerShdw blurRad="12700" dist="12700" dir="1800000" algn="tl">
                    <a:schemeClr val="bg1">
                      <a:alpha val="43000"/>
                    </a:schemeClr>
                  </a:outerShdw>
                </a:effectLst>
                <a:latin typeface="Georgia" pitchFamily="18" charset="0"/>
              </a:rPr>
              <a:t>CSL</a:t>
            </a:r>
          </a:p>
        </p:txBody>
      </p:sp>
    </p:spTree>
    <p:extLst>
      <p:ext uri="{BB962C8B-B14F-4D97-AF65-F5344CB8AC3E}">
        <p14:creationId xmlns:p14="http://schemas.microsoft.com/office/powerpoint/2010/main" val="2939693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B5B5E1-F538-4EC8-667E-E9E76BFD792C}"/>
              </a:ext>
            </a:extLst>
          </p:cNvPr>
          <p:cNvGrpSpPr/>
          <p:nvPr userDrawn="1"/>
        </p:nvGrpSpPr>
        <p:grpSpPr>
          <a:xfrm>
            <a:off x="8355726" y="4662857"/>
            <a:ext cx="731520" cy="436501"/>
            <a:chOff x="199113" y="4449823"/>
            <a:chExt cx="731520" cy="436501"/>
          </a:xfrm>
        </p:grpSpPr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1CA3265C-768B-E3B9-CF91-780CD072B406}"/>
                </a:ext>
              </a:extLst>
            </p:cNvPr>
            <p:cNvSpPr txBox="1"/>
            <p:nvPr userDrawn="1"/>
          </p:nvSpPr>
          <p:spPr bwMode="auto">
            <a:xfrm>
              <a:off x="205419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8E1BC-2C12-9BA2-0CF3-49D106C7F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621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874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687" y="86916"/>
            <a:ext cx="5823875" cy="450851"/>
          </a:xfrm>
          <a:solidFill>
            <a:schemeClr val="bg1">
              <a:alpha val="60000"/>
            </a:schemeClr>
          </a:solidFill>
        </p:spPr>
        <p:txBody>
          <a:bodyPr/>
          <a:lstStyle>
            <a:lvl1pPr algn="ctr">
              <a:defRPr sz="2400" b="0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12" name="TextBox 78"/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FA0F89-FCA5-402B-5890-3922CF075313}"/>
              </a:ext>
            </a:extLst>
          </p:cNvPr>
          <p:cNvGrpSpPr/>
          <p:nvPr userDrawn="1"/>
        </p:nvGrpSpPr>
        <p:grpSpPr>
          <a:xfrm>
            <a:off x="-22554" y="3723"/>
            <a:ext cx="9093818" cy="645098"/>
            <a:chOff x="-22554" y="1678640"/>
            <a:chExt cx="9093818" cy="645098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771188B9-41A7-7FCD-CB17-AA9121AE900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234" y="1977488"/>
              <a:ext cx="9079498" cy="346250"/>
              <a:chOff x="-4763" y="408203"/>
              <a:chExt cx="9058276" cy="46191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3C0057-0BC4-7EC5-C6AB-67F5DDADB0F1}"/>
                  </a:ext>
                </a:extLst>
              </p:cNvPr>
              <p:cNvSpPr/>
              <p:nvPr/>
            </p:nvSpPr>
            <p:spPr>
              <a:xfrm>
                <a:off x="93663" y="838648"/>
                <a:ext cx="8959850" cy="19060"/>
              </a:xfrm>
              <a:prstGeom prst="rect">
                <a:avLst/>
              </a:prstGeom>
              <a:solidFill>
                <a:srgbClr val="00502F"/>
              </a:soli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B0366-2676-EEDA-938D-2D2460DBBB8E}"/>
                  </a:ext>
                </a:extLst>
              </p:cNvPr>
              <p:cNvSpPr txBox="1"/>
              <p:nvPr/>
            </p:nvSpPr>
            <p:spPr>
              <a:xfrm>
                <a:off x="-4763" y="408203"/>
                <a:ext cx="2054226" cy="46191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Center for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Carbonate Research</a:t>
                </a:r>
              </a:p>
            </p:txBody>
          </p:sp>
        </p:grp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D23343A-BB11-0E32-BFF0-EE42211B809D}"/>
                </a:ext>
              </a:extLst>
            </p:cNvPr>
            <p:cNvSpPr txBox="1"/>
            <p:nvPr userDrawn="1"/>
          </p:nvSpPr>
          <p:spPr bwMode="auto">
            <a:xfrm>
              <a:off x="-22554" y="1678640"/>
              <a:ext cx="1233195" cy="4154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295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49017" y="4668073"/>
            <a:ext cx="731520" cy="436501"/>
            <a:chOff x="199113" y="4449823"/>
            <a:chExt cx="731520" cy="436501"/>
          </a:xfrm>
        </p:grpSpPr>
        <p:sp>
          <p:nvSpPr>
            <p:cNvPr id="26" name="TextBox 78"/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282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30FD4AA-B13A-9C2F-09C6-2C00A53D9170}"/>
              </a:ext>
            </a:extLst>
          </p:cNvPr>
          <p:cNvGrpSpPr/>
          <p:nvPr userDrawn="1"/>
        </p:nvGrpSpPr>
        <p:grpSpPr>
          <a:xfrm>
            <a:off x="8364968" y="4668073"/>
            <a:ext cx="731520" cy="436501"/>
            <a:chOff x="199113" y="4449823"/>
            <a:chExt cx="731520" cy="436501"/>
          </a:xfrm>
        </p:grpSpPr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2074584E-205A-5A19-538E-108259516759}"/>
                </a:ext>
              </a:extLst>
            </p:cNvPr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20EB31-FDB2-FDFE-9535-EE24936D7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34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7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05" r:id="rId2"/>
    <p:sldLayoutId id="2147483709" r:id="rId3"/>
    <p:sldLayoutId id="2147483676" r:id="rId4"/>
    <p:sldLayoutId id="2147483675" r:id="rId5"/>
    <p:sldLayoutId id="2147483767" r:id="rId6"/>
    <p:sldLayoutId id="2147483768" r:id="rId7"/>
    <p:sldLayoutId id="2147483678" r:id="rId8"/>
    <p:sldLayoutId id="2147483702" r:id="rId9"/>
    <p:sldLayoutId id="2147483765" r:id="rId10"/>
    <p:sldLayoutId id="2147483771" r:id="rId11"/>
    <p:sldLayoutId id="2147483772" r:id="rId12"/>
    <p:sldLayoutId id="2147483776" r:id="rId13"/>
    <p:sldLayoutId id="2147483774" r:id="rId14"/>
    <p:sldLayoutId id="2147483775" r:id="rId15"/>
    <p:sldLayoutId id="2147483773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FB75817-03C3-194E-9C0F-FA7100FEA060}"/>
              </a:ext>
            </a:extLst>
          </p:cNvPr>
          <p:cNvSpPr/>
          <p:nvPr userDrawn="1"/>
        </p:nvSpPr>
        <p:spPr>
          <a:xfrm>
            <a:off x="0" y="-1"/>
            <a:ext cx="9144000" cy="450681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2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E7513-48FE-4B4D-81FD-0BE9C31C61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57150"/>
            <a:ext cx="1089739" cy="5609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A9A618-F030-2A41-B881-8713493ABA07}"/>
              </a:ext>
            </a:extLst>
          </p:cNvPr>
          <p:cNvSpPr txBox="1"/>
          <p:nvPr userDrawn="1"/>
        </p:nvSpPr>
        <p:spPr>
          <a:xfrm>
            <a:off x="7924800" y="589839"/>
            <a:ext cx="1104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Diaz et al., 2020</a:t>
            </a:r>
          </a:p>
        </p:txBody>
      </p:sp>
    </p:spTree>
    <p:extLst>
      <p:ext uri="{BB962C8B-B14F-4D97-AF65-F5344CB8AC3E}">
        <p14:creationId xmlns:p14="http://schemas.microsoft.com/office/powerpoint/2010/main" val="370492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866" y="996119"/>
            <a:ext cx="7346022" cy="905135"/>
          </a:xfrm>
        </p:spPr>
        <p:txBody>
          <a:bodyPr/>
          <a:lstStyle/>
          <a:p>
            <a:r>
              <a:rPr lang="en-US" dirty="0">
                <a:effectLst/>
              </a:rPr>
              <a:t>Microbially Induced Permeability Reduction: Example of Project SEALOR for South Florida Flood Management</a:t>
            </a:r>
            <a:endParaRPr lang="en-US" i="1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6548" y="2571751"/>
            <a:ext cx="6811767" cy="411479"/>
          </a:xfrm>
        </p:spPr>
        <p:txBody>
          <a:bodyPr>
            <a:normAutofit/>
          </a:bodyPr>
          <a:lstStyle/>
          <a:p>
            <a:r>
              <a:rPr lang="en-US" sz="1600" dirty="0">
                <a:effectLst/>
                <a:latin typeface="Futura PT Light" panose="020B0402020204020303" pitchFamily="34" charset="0"/>
              </a:rPr>
              <a:t>Alexander Suma, Robert Smith, and Ralf J. Weger</a:t>
            </a:r>
          </a:p>
        </p:txBody>
      </p:sp>
    </p:spTree>
    <p:extLst>
      <p:ext uri="{BB962C8B-B14F-4D97-AF65-F5344CB8AC3E}">
        <p14:creationId xmlns:p14="http://schemas.microsoft.com/office/powerpoint/2010/main" val="2815640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A59EA-FE09-FCE3-F7CA-199522F5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0ECBB7E-8DE6-71A8-F84D-E77EE60B6D2E}"/>
              </a:ext>
            </a:extLst>
          </p:cNvPr>
          <p:cNvSpPr/>
          <p:nvPr/>
        </p:nvSpPr>
        <p:spPr>
          <a:xfrm>
            <a:off x="2091077" y="1294806"/>
            <a:ext cx="1217655" cy="25052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6224E8-AC9E-BFFA-6788-0A1B8B5D554D}"/>
              </a:ext>
            </a:extLst>
          </p:cNvPr>
          <p:cNvSpPr/>
          <p:nvPr/>
        </p:nvSpPr>
        <p:spPr>
          <a:xfrm>
            <a:off x="387803" y="3882121"/>
            <a:ext cx="8032299" cy="7803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A9649F-86E7-2482-75E6-70E73A84AC43}"/>
              </a:ext>
            </a:extLst>
          </p:cNvPr>
          <p:cNvSpPr/>
          <p:nvPr/>
        </p:nvSpPr>
        <p:spPr>
          <a:xfrm>
            <a:off x="3659781" y="565467"/>
            <a:ext cx="1463040" cy="1463040"/>
          </a:xfrm>
          <a:prstGeom prst="ellipse">
            <a:avLst/>
          </a:prstGeom>
          <a:solidFill>
            <a:srgbClr val="FFFFFF"/>
          </a:solidFill>
          <a:ln>
            <a:solidFill>
              <a:srgbClr val="78B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3AA2C94-D409-8CB7-1FE7-F5149098CA5E}"/>
              </a:ext>
            </a:extLst>
          </p:cNvPr>
          <p:cNvCxnSpPr>
            <a:cxnSpLocks/>
          </p:cNvCxnSpPr>
          <p:nvPr/>
        </p:nvCxnSpPr>
        <p:spPr>
          <a:xfrm>
            <a:off x="609600" y="4006798"/>
            <a:ext cx="7083218" cy="0"/>
          </a:xfrm>
          <a:prstGeom prst="straightConnector1">
            <a:avLst/>
          </a:prstGeom>
          <a:ln>
            <a:solidFill>
              <a:srgbClr val="5282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1700EFF1-B0D0-FF9B-ABA1-86A58450F3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129" y="654912"/>
            <a:ext cx="3620612" cy="571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spc="-61" dirty="0">
                <a:solidFill>
                  <a:schemeClr val="bg1"/>
                </a:solidFill>
                <a:ea typeface="Nunito Sans Bold"/>
                <a:cs typeface="Nunito Sans Bold"/>
                <a:sym typeface="Nunito Sans Bold"/>
              </a:rPr>
              <a:t>The Technology - </a:t>
            </a:r>
            <a:r>
              <a:rPr lang="en-US" sz="2400" spc="-61" dirty="0" err="1">
                <a:solidFill>
                  <a:schemeClr val="bg1"/>
                </a:solidFill>
                <a:ea typeface="Nunito Sans Bold"/>
                <a:cs typeface="Nunito Sans Bold"/>
                <a:sym typeface="Nunito Sans Bold"/>
              </a:rPr>
              <a:t>Sealor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-up of a container&#10;&#10;AI-generated content may be incorrect.">
            <a:extLst>
              <a:ext uri="{FF2B5EF4-FFF2-40B4-BE49-F238E27FC236}">
                <a16:creationId xmlns:a16="http://schemas.microsoft.com/office/drawing/2014/main" id="{00925DF0-EC61-49C5-9657-67C91DA79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3" y="2451872"/>
            <a:ext cx="1065384" cy="1278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0D9547-4281-F21E-8287-9DD66FCBAAD4}"/>
              </a:ext>
            </a:extLst>
          </p:cNvPr>
          <p:cNvSpPr txBox="1"/>
          <p:nvPr/>
        </p:nvSpPr>
        <p:spPr>
          <a:xfrm>
            <a:off x="387803" y="4095750"/>
            <a:ext cx="121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Inter" panose="02000503000000020004" pitchFamily="2" charset="0"/>
                <a:ea typeface="Inter" panose="02000503000000020004" pitchFamily="2" charset="0"/>
              </a:rPr>
              <a:t>1. Microbe Production Facility</a:t>
            </a:r>
          </a:p>
        </p:txBody>
      </p:sp>
      <p:pic>
        <p:nvPicPr>
          <p:cNvPr id="17" name="Picture 16" descr="A truck in front of a factory&#10;&#10;AI-generated content may be incorrect.">
            <a:extLst>
              <a:ext uri="{FF2B5EF4-FFF2-40B4-BE49-F238E27FC236}">
                <a16:creationId xmlns:a16="http://schemas.microsoft.com/office/drawing/2014/main" id="{7B31154D-FD3A-F6AB-1CB3-EF47571F1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26" y="1294806"/>
            <a:ext cx="1710792" cy="1140528"/>
          </a:xfrm>
          <a:prstGeom prst="rect">
            <a:avLst/>
          </a:prstGeom>
        </p:spPr>
      </p:pic>
      <p:pic>
        <p:nvPicPr>
          <p:cNvPr id="18" name="Picture 17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0C016E8-0267-B680-B22E-C47F2630E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25" y="3163802"/>
            <a:ext cx="457200" cy="201114"/>
          </a:xfrm>
          <a:prstGeom prst="rect">
            <a:avLst/>
          </a:prstGeom>
        </p:spPr>
      </p:pic>
      <p:pic>
        <p:nvPicPr>
          <p:cNvPr id="22" name="Picture 21" descr="A clock with a black background&#10;&#10;AI-generated content may be incorrect.">
            <a:extLst>
              <a:ext uri="{FF2B5EF4-FFF2-40B4-BE49-F238E27FC236}">
                <a16:creationId xmlns:a16="http://schemas.microsoft.com/office/drawing/2014/main" id="{F6D0E531-1186-DC51-32D9-6DFFE0D3E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4481" y="903253"/>
            <a:ext cx="620826" cy="66257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3F2995A-2905-09D0-57AE-31588034926D}"/>
              </a:ext>
            </a:extLst>
          </p:cNvPr>
          <p:cNvSpPr/>
          <p:nvPr/>
        </p:nvSpPr>
        <p:spPr>
          <a:xfrm>
            <a:off x="916482" y="3930598"/>
            <a:ext cx="152400" cy="152400"/>
          </a:xfrm>
          <a:prstGeom prst="ellipse">
            <a:avLst/>
          </a:prstGeom>
          <a:gradFill flip="none" rotWithShape="1">
            <a:gsLst>
              <a:gs pos="98000">
                <a:srgbClr val="5282FE"/>
              </a:gs>
              <a:gs pos="57000">
                <a:srgbClr val="89CDFF"/>
              </a:gs>
              <a:gs pos="1000">
                <a:srgbClr val="9EEB79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A1193A-2544-E55E-627F-E0D8B1956F4E}"/>
              </a:ext>
            </a:extLst>
          </p:cNvPr>
          <p:cNvGrpSpPr/>
          <p:nvPr/>
        </p:nvGrpSpPr>
        <p:grpSpPr>
          <a:xfrm>
            <a:off x="2091077" y="1606996"/>
            <a:ext cx="1219201" cy="2827309"/>
            <a:chOff x="4182154" y="3213991"/>
            <a:chExt cx="2438401" cy="5654617"/>
          </a:xfrm>
        </p:grpSpPr>
        <p:pic>
          <p:nvPicPr>
            <p:cNvPr id="9" name="Picture 8" descr="A white truck with a logo on it&#10;&#10;AI-generated content may be incorrect.">
              <a:extLst>
                <a:ext uri="{FF2B5EF4-FFF2-40B4-BE49-F238E27FC236}">
                  <a16:creationId xmlns:a16="http://schemas.microsoft.com/office/drawing/2014/main" id="{AAB4C911-BB23-3B69-9D2C-1F4AB724F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4598534"/>
              <a:ext cx="2307659" cy="1538440"/>
            </a:xfrm>
            <a:prstGeom prst="rect">
              <a:avLst/>
            </a:prstGeom>
          </p:spPr>
        </p:pic>
        <p:pic>
          <p:nvPicPr>
            <p:cNvPr id="10" name="Picture 9" descr="A truck with bags of salt&#10;&#10;AI-generated content may be incorrect.">
              <a:extLst>
                <a:ext uri="{FF2B5EF4-FFF2-40B4-BE49-F238E27FC236}">
                  <a16:creationId xmlns:a16="http://schemas.microsoft.com/office/drawing/2014/main" id="{947D240D-1AA2-2851-D405-D2B91E450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51227" y="6600758"/>
              <a:ext cx="2139603" cy="967554"/>
            </a:xfrm>
            <a:prstGeom prst="rect">
              <a:avLst/>
            </a:prstGeom>
          </p:spPr>
        </p:pic>
        <p:pic>
          <p:nvPicPr>
            <p:cNvPr id="11" name="Picture 10" descr="A white truck with a logo on it&#10;&#10;AI-generated content may be incorrect.">
              <a:extLst>
                <a:ext uri="{FF2B5EF4-FFF2-40B4-BE49-F238E27FC236}">
                  <a16:creationId xmlns:a16="http://schemas.microsoft.com/office/drawing/2014/main" id="{FDBC7971-BCDB-CE37-05C7-F622B929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78102" y="3213991"/>
              <a:ext cx="2272486" cy="13845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EE0426-494E-04CD-424F-0B052B3F02F2}"/>
                </a:ext>
              </a:extLst>
            </p:cNvPr>
            <p:cNvSpPr txBox="1"/>
            <p:nvPr/>
          </p:nvSpPr>
          <p:spPr>
            <a:xfrm>
              <a:off x="4182154" y="8191500"/>
              <a:ext cx="2438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Inter" panose="02000503000000020004" pitchFamily="2" charset="0"/>
                  <a:ea typeface="Inter" panose="02000503000000020004" pitchFamily="2" charset="0"/>
                </a:rPr>
                <a:t>2. Transport All Ingredients to Site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9177FDE-44CA-1AE0-7688-4FBDFB32D1B8}"/>
                </a:ext>
              </a:extLst>
            </p:cNvPr>
            <p:cNvSpPr/>
            <p:nvPr/>
          </p:nvSpPr>
          <p:spPr>
            <a:xfrm>
              <a:off x="5170978" y="7861196"/>
              <a:ext cx="304800" cy="304800"/>
            </a:xfrm>
            <a:prstGeom prst="ellipse">
              <a:avLst/>
            </a:prstGeom>
            <a:gradFill flip="none" rotWithShape="1">
              <a:gsLst>
                <a:gs pos="98000">
                  <a:srgbClr val="5282FE"/>
                </a:gs>
                <a:gs pos="57000">
                  <a:srgbClr val="89CDFF"/>
                </a:gs>
                <a:gs pos="1000">
                  <a:srgbClr val="9EEB79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F9071B-B3AF-8282-877C-B61B06D838B3}"/>
              </a:ext>
            </a:extLst>
          </p:cNvPr>
          <p:cNvGrpSpPr/>
          <p:nvPr/>
        </p:nvGrpSpPr>
        <p:grpSpPr>
          <a:xfrm>
            <a:off x="3771900" y="1994872"/>
            <a:ext cx="1241653" cy="2316323"/>
            <a:chOff x="7543800" y="3989743"/>
            <a:chExt cx="2483306" cy="4632645"/>
          </a:xfrm>
        </p:grpSpPr>
        <p:pic>
          <p:nvPicPr>
            <p:cNvPr id="12" name="Picture 11" descr="A white cylinder with a blue and black logo&#10;&#10;AI-generated content may be incorrect.">
              <a:extLst>
                <a:ext uri="{FF2B5EF4-FFF2-40B4-BE49-F238E27FC236}">
                  <a16:creationId xmlns:a16="http://schemas.microsoft.com/office/drawing/2014/main" id="{FFBDEAFB-611E-39DD-BBB8-4DB207F6D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3989743"/>
              <a:ext cx="2438401" cy="36576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502725-EF8F-CD04-5692-9A9E6B37AD84}"/>
                </a:ext>
              </a:extLst>
            </p:cNvPr>
            <p:cNvSpPr txBox="1"/>
            <p:nvPr/>
          </p:nvSpPr>
          <p:spPr>
            <a:xfrm>
              <a:off x="7588704" y="8191500"/>
              <a:ext cx="2438402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Inter" panose="02000503000000020004" pitchFamily="2" charset="0"/>
                  <a:ea typeface="Inter" panose="02000503000000020004" pitchFamily="2" charset="0"/>
                </a:rPr>
                <a:t>3. Final Mixing On-Site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6006589-C3FC-490F-2189-3607243E8D64}"/>
                </a:ext>
              </a:extLst>
            </p:cNvPr>
            <p:cNvSpPr/>
            <p:nvPr/>
          </p:nvSpPr>
          <p:spPr>
            <a:xfrm>
              <a:off x="8610600" y="7861196"/>
              <a:ext cx="304800" cy="304800"/>
            </a:xfrm>
            <a:prstGeom prst="ellipse">
              <a:avLst/>
            </a:prstGeom>
            <a:gradFill flip="none" rotWithShape="1">
              <a:gsLst>
                <a:gs pos="98000">
                  <a:srgbClr val="5282FE"/>
                </a:gs>
                <a:gs pos="57000">
                  <a:srgbClr val="89CDFF"/>
                </a:gs>
                <a:gs pos="1000">
                  <a:srgbClr val="9EEB79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587DC3-EAF9-5790-F283-14FAA6EB9FF7}"/>
              </a:ext>
            </a:extLst>
          </p:cNvPr>
          <p:cNvGrpSpPr/>
          <p:nvPr/>
        </p:nvGrpSpPr>
        <p:grpSpPr>
          <a:xfrm>
            <a:off x="5374875" y="1543050"/>
            <a:ext cx="1445025" cy="2891254"/>
            <a:chOff x="10749750" y="3086100"/>
            <a:chExt cx="2890050" cy="57825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3E5940-CC33-3636-8210-0B06B016901D}"/>
                </a:ext>
              </a:extLst>
            </p:cNvPr>
            <p:cNvSpPr txBox="1"/>
            <p:nvPr/>
          </p:nvSpPr>
          <p:spPr>
            <a:xfrm>
              <a:off x="10995252" y="8191500"/>
              <a:ext cx="24384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Inter" panose="02000503000000020004" pitchFamily="2" charset="0"/>
                  <a:ea typeface="Inter" panose="02000503000000020004" pitchFamily="2" charset="0"/>
                </a:rPr>
                <a:t>4. Inject </a:t>
              </a:r>
              <a:r>
                <a:rPr lang="en-US" sz="800" dirty="0" err="1">
                  <a:latin typeface="Inter" panose="02000503000000020004" pitchFamily="2" charset="0"/>
                  <a:ea typeface="Inter" panose="02000503000000020004" pitchFamily="2" charset="0"/>
                </a:rPr>
                <a:t>Sealor</a:t>
              </a:r>
              <a:r>
                <a:rPr lang="en-US" sz="800" dirty="0">
                  <a:latin typeface="Inter" panose="02000503000000020004" pitchFamily="2" charset="0"/>
                  <a:ea typeface="Inter" panose="02000503000000020004" pitchFamily="2" charset="0"/>
                </a:rPr>
                <a:t> into the Ground</a:t>
              </a:r>
            </a:p>
          </p:txBody>
        </p:sp>
        <p:pic>
          <p:nvPicPr>
            <p:cNvPr id="20" name="Picture 19" descr="A construction site with a crane and a water tank&#10;&#10;AI-generated content may be incorrect.">
              <a:extLst>
                <a:ext uri="{FF2B5EF4-FFF2-40B4-BE49-F238E27FC236}">
                  <a16:creationId xmlns:a16="http://schemas.microsoft.com/office/drawing/2014/main" id="{1F87D67D-91CE-9ACC-4112-32425D65E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49750" y="3086100"/>
              <a:ext cx="2890050" cy="4392440"/>
            </a:xfrm>
            <a:prstGeom prst="round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9789018-66F6-1FAF-8159-12E52FE728B7}"/>
                </a:ext>
              </a:extLst>
            </p:cNvPr>
            <p:cNvSpPr/>
            <p:nvPr/>
          </p:nvSpPr>
          <p:spPr>
            <a:xfrm>
              <a:off x="12020914" y="7861196"/>
              <a:ext cx="304800" cy="304800"/>
            </a:xfrm>
            <a:prstGeom prst="ellipse">
              <a:avLst/>
            </a:prstGeom>
            <a:gradFill flip="none" rotWithShape="1">
              <a:gsLst>
                <a:gs pos="98000">
                  <a:srgbClr val="5282FE"/>
                </a:gs>
                <a:gs pos="57000">
                  <a:srgbClr val="89CDFF"/>
                </a:gs>
                <a:gs pos="1000">
                  <a:srgbClr val="9EEB79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4C92CC-3693-8F25-431A-68443D1B23BC}"/>
              </a:ext>
            </a:extLst>
          </p:cNvPr>
          <p:cNvGrpSpPr/>
          <p:nvPr/>
        </p:nvGrpSpPr>
        <p:grpSpPr>
          <a:xfrm>
            <a:off x="6969035" y="1543050"/>
            <a:ext cx="1565366" cy="3137475"/>
            <a:chOff x="13938069" y="3086100"/>
            <a:chExt cx="3130731" cy="62749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3BFBC-0BFD-EC9D-1127-E2B84064ECF4}"/>
                </a:ext>
              </a:extLst>
            </p:cNvPr>
            <p:cNvSpPr txBox="1"/>
            <p:nvPr/>
          </p:nvSpPr>
          <p:spPr>
            <a:xfrm>
              <a:off x="13938069" y="8191499"/>
              <a:ext cx="2902135" cy="116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latin typeface="Inter" panose="02000503000000020004" pitchFamily="2" charset="0"/>
                  <a:ea typeface="Inter" panose="02000503000000020004" pitchFamily="2" charset="0"/>
                </a:rPr>
                <a:t>5. </a:t>
              </a:r>
              <a:r>
                <a:rPr lang="en-US" sz="800" b="1" dirty="0" err="1">
                  <a:latin typeface="Inter" panose="02000503000000020004" pitchFamily="2" charset="0"/>
                  <a:ea typeface="Inter" panose="02000503000000020004" pitchFamily="2" charset="0"/>
                </a:rPr>
                <a:t>Sealor</a:t>
              </a:r>
              <a:r>
                <a:rPr lang="en-US" sz="800" b="1" dirty="0">
                  <a:latin typeface="Inter" panose="02000503000000020004" pitchFamily="2" charset="0"/>
                  <a:ea typeface="Inter" panose="02000503000000020004" pitchFamily="2" charset="0"/>
                </a:rPr>
                <a:t> Creates an Underground Impermeable Barrier with High Strength Properties</a:t>
              </a:r>
              <a:endParaRPr lang="en-US" sz="800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21" name="Picture 20" descr="A truck with a container on the side of the road&#10;&#10;AI-generated content may be incorrect.">
              <a:extLst>
                <a:ext uri="{FF2B5EF4-FFF2-40B4-BE49-F238E27FC236}">
                  <a16:creationId xmlns:a16="http://schemas.microsoft.com/office/drawing/2014/main" id="{4EBB55DD-DB59-D11E-AF0A-8BA929D3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178749" y="3086100"/>
              <a:ext cx="2890051" cy="4392440"/>
            </a:xfrm>
            <a:prstGeom prst="round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6513D71-3BC3-0E33-6645-85FB5F61BD75}"/>
                </a:ext>
              </a:extLst>
            </p:cNvPr>
            <p:cNvSpPr/>
            <p:nvPr/>
          </p:nvSpPr>
          <p:spPr>
            <a:xfrm>
              <a:off x="15385635" y="7861196"/>
              <a:ext cx="304800" cy="304800"/>
            </a:xfrm>
            <a:prstGeom prst="ellipse">
              <a:avLst/>
            </a:prstGeom>
            <a:gradFill flip="none" rotWithShape="1">
              <a:gsLst>
                <a:gs pos="98000">
                  <a:srgbClr val="5282FE"/>
                </a:gs>
                <a:gs pos="57000">
                  <a:srgbClr val="89CDFF"/>
                </a:gs>
                <a:gs pos="1000">
                  <a:srgbClr val="9EEB79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D28EB6-63AD-FD60-99DC-6B91F2D0D0FC}"/>
              </a:ext>
            </a:extLst>
          </p:cNvPr>
          <p:cNvGrpSpPr/>
          <p:nvPr/>
        </p:nvGrpSpPr>
        <p:grpSpPr>
          <a:xfrm>
            <a:off x="3683724" y="4744542"/>
            <a:ext cx="1562100" cy="324610"/>
            <a:chOff x="3683724" y="4744542"/>
            <a:chExt cx="1562100" cy="32461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865796C-0533-08D8-2542-B698B903033A}"/>
                </a:ext>
              </a:extLst>
            </p:cNvPr>
            <p:cNvSpPr/>
            <p:nvPr/>
          </p:nvSpPr>
          <p:spPr>
            <a:xfrm>
              <a:off x="3683724" y="4744542"/>
              <a:ext cx="1562100" cy="324610"/>
            </a:xfrm>
            <a:prstGeom prst="roundRect">
              <a:avLst/>
            </a:prstGeom>
            <a:gradFill flip="none" rotWithShape="1">
              <a:gsLst>
                <a:gs pos="98000">
                  <a:srgbClr val="5282FE"/>
                </a:gs>
                <a:gs pos="57000">
                  <a:srgbClr val="89CDFF"/>
                </a:gs>
                <a:gs pos="1000">
                  <a:srgbClr val="9EEB79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C9B100-1C1A-626B-EB1F-F6A002D3FF9A}"/>
                </a:ext>
              </a:extLst>
            </p:cNvPr>
            <p:cNvSpPr txBox="1"/>
            <p:nvPr/>
          </p:nvSpPr>
          <p:spPr>
            <a:xfrm>
              <a:off x="3787345" y="4791431"/>
              <a:ext cx="135485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PATENTED TECHNOLOGY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B34B1D-8AE1-7A1A-9E14-0AF315CC92D3}"/>
              </a:ext>
            </a:extLst>
          </p:cNvPr>
          <p:cNvGrpSpPr/>
          <p:nvPr/>
        </p:nvGrpSpPr>
        <p:grpSpPr>
          <a:xfrm>
            <a:off x="3657600" y="563286"/>
            <a:ext cx="1463040" cy="1463040"/>
            <a:chOff x="7315200" y="1126572"/>
            <a:chExt cx="2926080" cy="2926080"/>
          </a:xfrm>
        </p:grpSpPr>
        <p:pic>
          <p:nvPicPr>
            <p:cNvPr id="2" name="Picture 2" descr="What is Carbon Dioxide (CO2)? – CO2 Meter">
              <a:extLst>
                <a:ext uri="{FF2B5EF4-FFF2-40B4-BE49-F238E27FC236}">
                  <a16:creationId xmlns:a16="http://schemas.microsoft.com/office/drawing/2014/main" id="{76C38A13-729D-3294-1B90-658409FDA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395" y="1973241"/>
              <a:ext cx="969130" cy="89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CF790A-1962-25D7-400D-64712639312A}"/>
                </a:ext>
              </a:extLst>
            </p:cNvPr>
            <p:cNvSpPr/>
            <p:nvPr/>
          </p:nvSpPr>
          <p:spPr>
            <a:xfrm>
              <a:off x="7315200" y="1126572"/>
              <a:ext cx="2926080" cy="2926080"/>
            </a:xfrm>
            <a:prstGeom prst="ellipse">
              <a:avLst/>
            </a:prstGeom>
            <a:noFill/>
            <a:ln>
              <a:solidFill>
                <a:srgbClr val="78B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pic>
          <p:nvPicPr>
            <p:cNvPr id="1026" name="Picture 2" descr="Bacteria - Free education icons">
              <a:extLst>
                <a:ext uri="{FF2B5EF4-FFF2-40B4-BE49-F238E27FC236}">
                  <a16:creationId xmlns:a16="http://schemas.microsoft.com/office/drawing/2014/main" id="{6F47A589-967F-A85C-DD74-A5CE50B09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236" y="1926560"/>
              <a:ext cx="852024" cy="852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alt - Free food icons">
              <a:extLst>
                <a:ext uri="{FF2B5EF4-FFF2-40B4-BE49-F238E27FC236}">
                  <a16:creationId xmlns:a16="http://schemas.microsoft.com/office/drawing/2014/main" id="{B08A34E5-C31D-43B4-1891-487FE3162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3139" y="1458032"/>
              <a:ext cx="619722" cy="61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ater - Free nature icons">
              <a:extLst>
                <a:ext uri="{FF2B5EF4-FFF2-40B4-BE49-F238E27FC236}">
                  <a16:creationId xmlns:a16="http://schemas.microsoft.com/office/drawing/2014/main" id="{244D6848-B062-6A13-0D51-FFF7BAD9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261" y="2469075"/>
              <a:ext cx="1471281" cy="1471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B3C17989-FBFF-C57A-55CD-78E495F75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9150" y="288490"/>
            <a:ext cx="419100" cy="4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93BB457-9816-AD7E-90C0-D7FD1ADF8076}"/>
              </a:ext>
            </a:extLst>
          </p:cNvPr>
          <p:cNvSpPr/>
          <p:nvPr/>
        </p:nvSpPr>
        <p:spPr>
          <a:xfrm>
            <a:off x="148797" y="1294806"/>
            <a:ext cx="1727012" cy="1113410"/>
          </a:xfrm>
          <a:prstGeom prst="rect">
            <a:avLst/>
          </a:prstGeom>
          <a:solidFill>
            <a:schemeClr val="bg1">
              <a:alpha val="460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92597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4BE1A-FC6B-CDA1-788D-404DB055B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A60262-03A3-55F8-1769-9C5CB5D1A59B}"/>
              </a:ext>
            </a:extLst>
          </p:cNvPr>
          <p:cNvSpPr/>
          <p:nvPr/>
        </p:nvSpPr>
        <p:spPr>
          <a:xfrm>
            <a:off x="607423" y="1352006"/>
            <a:ext cx="7613441" cy="27170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1085EEA-6A1A-607B-6C88-6B06377CD3B4}"/>
              </a:ext>
            </a:extLst>
          </p:cNvPr>
          <p:cNvSpPr txBox="1"/>
          <p:nvPr/>
        </p:nvSpPr>
        <p:spPr>
          <a:xfrm>
            <a:off x="607423" y="1016598"/>
            <a:ext cx="5813348" cy="26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5"/>
              </a:lnSpc>
            </a:pPr>
            <a:r>
              <a:rPr lang="en-US" sz="2100" b="1" spc="-61" dirty="0">
                <a:solidFill>
                  <a:schemeClr val="bg1"/>
                </a:solidFill>
                <a:latin typeface="Nunito Sans Normal SemiBold" pitchFamily="2" charset="77"/>
                <a:ea typeface="Nunito Sans Bold"/>
                <a:cs typeface="Nunito Sans Bold"/>
                <a:sym typeface="Nunito Sans Bold"/>
              </a:rPr>
              <a:t>Potential Carbon </a:t>
            </a:r>
            <a:r>
              <a:rPr lang="en-US" sz="2100" b="1" spc="-61" dirty="0" err="1">
                <a:solidFill>
                  <a:schemeClr val="bg1"/>
                </a:solidFill>
                <a:latin typeface="Nunito Sans Normal SemiBold" pitchFamily="2" charset="77"/>
                <a:ea typeface="Nunito Sans Bold"/>
                <a:cs typeface="Nunito Sans Bold"/>
                <a:sym typeface="Nunito Sans Bold"/>
              </a:rPr>
              <a:t>Sequestation</a:t>
            </a:r>
            <a:r>
              <a:rPr lang="en-US" sz="2100" b="1" spc="-61" dirty="0">
                <a:solidFill>
                  <a:schemeClr val="bg1"/>
                </a:solidFill>
                <a:latin typeface="Nunito Sans Normal SemiBold" pitchFamily="2" charset="77"/>
                <a:ea typeface="Nunito Sans Bold"/>
                <a:cs typeface="Nunito Sans Bold"/>
                <a:sym typeface="Nunito Sans Bold"/>
              </a:rPr>
              <a:t> Impact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5A5F828-0F6D-B61D-8B99-E8F02CE22428}"/>
              </a:ext>
            </a:extLst>
          </p:cNvPr>
          <p:cNvSpPr/>
          <p:nvPr/>
        </p:nvSpPr>
        <p:spPr>
          <a:xfrm>
            <a:off x="2723128" y="1991188"/>
            <a:ext cx="3429000" cy="1143000"/>
          </a:xfrm>
          <a:prstGeom prst="rightArrow">
            <a:avLst/>
          </a:prstGeom>
          <a:solidFill>
            <a:schemeClr val="tx1"/>
          </a:solidFill>
          <a:ln w="793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Nunito Sans Normal SemiBold" pitchFamily="2" charset="77"/>
              </a:rPr>
              <a:t>44% of Newly Formed Limestone is Sequestered CO</a:t>
            </a:r>
            <a:r>
              <a:rPr lang="en-US" sz="1000" b="1" baseline="-25000" dirty="0">
                <a:solidFill>
                  <a:schemeClr val="bg1"/>
                </a:solidFill>
                <a:latin typeface="Nunito Sans Normal SemiBold" pitchFamily="2" charset="77"/>
              </a:rPr>
              <a:t>2 </a:t>
            </a:r>
            <a:r>
              <a:rPr lang="en-US" sz="1000" b="1" dirty="0">
                <a:solidFill>
                  <a:schemeClr val="bg1"/>
                </a:solidFill>
                <a:latin typeface="Nunito Sans Normal SemiBold" pitchFamily="2" charset="77"/>
              </a:rPr>
              <a:t>Locked in the Underground for Eternity</a:t>
            </a:r>
          </a:p>
        </p:txBody>
      </p:sp>
      <p:pic>
        <p:nvPicPr>
          <p:cNvPr id="18" name="Picture 17" descr="A close up of a stone cylinder&#10;&#10;AI-generated content may be incorrect.">
            <a:extLst>
              <a:ext uri="{FF2B5EF4-FFF2-40B4-BE49-F238E27FC236}">
                <a16:creationId xmlns:a16="http://schemas.microsoft.com/office/drawing/2014/main" id="{3B2364F5-45C8-D659-AA45-D728A893A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3136" y="1556418"/>
            <a:ext cx="1234645" cy="2135620"/>
          </a:xfrm>
          <a:prstGeom prst="rect">
            <a:avLst/>
          </a:prstGeom>
        </p:spPr>
      </p:pic>
      <p:pic>
        <p:nvPicPr>
          <p:cNvPr id="19" name="Picture 18" descr="A close up of a stone cylinder&#10;&#10;AI-generated content may be incorrect.">
            <a:extLst>
              <a:ext uri="{FF2B5EF4-FFF2-40B4-BE49-F238E27FC236}">
                <a16:creationId xmlns:a16="http://schemas.microsoft.com/office/drawing/2014/main" id="{83EB912A-94DC-3477-6B66-91AEC0607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1031" y="1503940"/>
            <a:ext cx="1300733" cy="2135620"/>
          </a:xfrm>
          <a:prstGeom prst="rect">
            <a:avLst/>
          </a:prstGeom>
        </p:spPr>
      </p:pic>
      <p:pic>
        <p:nvPicPr>
          <p:cNvPr id="8194" name="Picture 2" descr="What is Carbon Dioxide (CO2)? – CO2 Meter">
            <a:extLst>
              <a:ext uri="{FF2B5EF4-FFF2-40B4-BE49-F238E27FC236}">
                <a16:creationId xmlns:a16="http://schemas.microsoft.com/office/drawing/2014/main" id="{F49F9480-609A-8AEE-AD74-087F6E17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2914650"/>
            <a:ext cx="1828800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A221AD-2C3C-0EFD-7437-860B8EE79B7C}"/>
              </a:ext>
            </a:extLst>
          </p:cNvPr>
          <p:cNvSpPr txBox="1"/>
          <p:nvPr/>
        </p:nvSpPr>
        <p:spPr>
          <a:xfrm>
            <a:off x="6814048" y="2571749"/>
            <a:ext cx="10346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Nunito Sans Normal SemiBold" pitchFamily="2" charset="77"/>
              </a:rPr>
              <a:t>CaCO</a:t>
            </a:r>
            <a:r>
              <a:rPr lang="en-US" sz="900" b="1" baseline="-25000" dirty="0">
                <a:solidFill>
                  <a:schemeClr val="bg1"/>
                </a:solidFill>
                <a:latin typeface="Nunito Sans Normal SemiBold" pitchFamily="2" charset="77"/>
              </a:rPr>
              <a:t>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1F2D42-E712-A8C9-0D0C-A8A71949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9150" y="288490"/>
            <a:ext cx="419100" cy="4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94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DBAFF-CA5F-6584-1F86-17132A4A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2B18CD4-C196-C6C7-D7C0-F11C1F43691C}"/>
              </a:ext>
            </a:extLst>
          </p:cNvPr>
          <p:cNvSpPr txBox="1"/>
          <p:nvPr/>
        </p:nvSpPr>
        <p:spPr>
          <a:xfrm>
            <a:off x="647700" y="891526"/>
            <a:ext cx="5813348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189">
              <a:lnSpc>
                <a:spcPts val="1995"/>
              </a:lnSpc>
              <a:spcBef>
                <a:spcPct val="0"/>
              </a:spcBef>
            </a:pPr>
            <a:r>
              <a:rPr lang="en-US" sz="2200" b="1" dirty="0">
                <a:latin typeface="Nunito Sans Normal SemiBold" pitchFamily="2" charset="77"/>
                <a:ea typeface="+mj-ea"/>
                <a:cs typeface="+mj-cs"/>
                <a:sym typeface="Nunito Sans Bold"/>
              </a:rPr>
              <a:t>Phase 1 Proof of Concept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D588150-6D47-2E36-0E6A-BB1BD9CB8E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122" y="2216944"/>
            <a:ext cx="3886200" cy="6810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A10CC3-8AE3-1AF9-F418-27C6773B739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6122" y="1466850"/>
            <a:ext cx="3886200" cy="75009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F482E-FA6A-904B-5326-8E51EAF006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50445" y="4787974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D169F26-B9CF-BB41-A08C-CD8DE4BC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00457"/>
            <a:ext cx="417657" cy="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F8D60-E48B-9667-FB85-B36EA09C9B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304"/>
          <a:stretch>
            <a:fillRect/>
          </a:stretch>
        </p:blipFill>
        <p:spPr>
          <a:xfrm>
            <a:off x="647700" y="1215514"/>
            <a:ext cx="1828800" cy="2071803"/>
          </a:xfrm>
          <a:prstGeom prst="rect">
            <a:avLst/>
          </a:prstGeom>
        </p:spPr>
      </p:pic>
      <p:pic>
        <p:nvPicPr>
          <p:cNvPr id="21" name="Picture 20" descr="A plastic container with small pieces of food&#10;&#10;AI-generated content may be incorrect.">
            <a:extLst>
              <a:ext uri="{FF2B5EF4-FFF2-40B4-BE49-F238E27FC236}">
                <a16:creationId xmlns:a16="http://schemas.microsoft.com/office/drawing/2014/main" id="{C58EF822-3674-718C-A039-574F95DE2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519451" y="1414295"/>
            <a:ext cx="2370752" cy="15014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0A85EC-D75A-7DDC-EE49-DE82D2C42BDC}"/>
              </a:ext>
            </a:extLst>
          </p:cNvPr>
          <p:cNvSpPr txBox="1"/>
          <p:nvPr/>
        </p:nvSpPr>
        <p:spPr>
          <a:xfrm>
            <a:off x="685800" y="3266208"/>
            <a:ext cx="1614545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Chips ✔️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1.5x1.5cm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Autoclaved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Cylindrical hole in center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Observed hole filling in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20% weight addition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10 days MICP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Completed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D0D547-9315-79F5-336E-76E4A1DA0E2D}"/>
              </a:ext>
            </a:extLst>
          </p:cNvPr>
          <p:cNvSpPr txBox="1"/>
          <p:nvPr/>
        </p:nvSpPr>
        <p:spPr>
          <a:xfrm>
            <a:off x="3536016" y="3266207"/>
            <a:ext cx="1813317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Cubes Set 1 ✔️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2x2x1cm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Autoclaved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Test different MICP cocktails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Observe forming CaCO3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30 days MICP ✔️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Measure weight addition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2x30 days MICP to go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Completed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22ABA9-519A-947A-40AD-9E1822149D18}"/>
              </a:ext>
            </a:extLst>
          </p:cNvPr>
          <p:cNvSpPr txBox="1"/>
          <p:nvPr/>
        </p:nvSpPr>
        <p:spPr>
          <a:xfrm>
            <a:off x="3784775" y="2066750"/>
            <a:ext cx="5341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77F5AC-67B3-6ECE-E85C-A8D09E29C6E9}"/>
              </a:ext>
            </a:extLst>
          </p:cNvPr>
          <p:cNvSpPr txBox="1"/>
          <p:nvPr/>
        </p:nvSpPr>
        <p:spPr>
          <a:xfrm>
            <a:off x="6442646" y="3263722"/>
            <a:ext cx="1813317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Cubes Set 2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2x2x1cm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Non-Autoclaved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Test different MICP cocktails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Observe forming CaCO3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90 days MICP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Measure porosity change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Ongoing</a:t>
            </a:r>
          </a:p>
        </p:txBody>
      </p:sp>
      <p:pic>
        <p:nvPicPr>
          <p:cNvPr id="34" name="Picture 2" descr="Nova Southeastern Sharks - Wikipedia">
            <a:extLst>
              <a:ext uri="{FF2B5EF4-FFF2-40B4-BE49-F238E27FC236}">
                <a16:creationId xmlns:a16="http://schemas.microsoft.com/office/drawing/2014/main" id="{6FEABF50-1303-32C6-A3CB-068D211B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208" y="4669163"/>
            <a:ext cx="612637" cy="4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798F4F-35F3-829A-A7E9-B856DB97F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457" t="21005" b="18869"/>
          <a:stretch>
            <a:fillRect/>
          </a:stretch>
        </p:blipFill>
        <p:spPr>
          <a:xfrm>
            <a:off x="2404877" y="1215514"/>
            <a:ext cx="660083" cy="1107996"/>
          </a:xfrm>
          <a:prstGeom prst="rect">
            <a:avLst/>
          </a:prstGeom>
        </p:spPr>
      </p:pic>
      <p:pic>
        <p:nvPicPr>
          <p:cNvPr id="9" name="Picture 8" descr="A close-up of plastic containers&#10;&#10;AI-generated content may be incorrect.">
            <a:extLst>
              <a:ext uri="{FF2B5EF4-FFF2-40B4-BE49-F238E27FC236}">
                <a16:creationId xmlns:a16="http://schemas.microsoft.com/office/drawing/2014/main" id="{AA2CC549-860E-7514-F997-5946928CF4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9328" y="1305911"/>
            <a:ext cx="1914476" cy="1718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0187BB-4784-AE50-7C41-21B9252A9509}"/>
              </a:ext>
            </a:extLst>
          </p:cNvPr>
          <p:cNvSpPr txBox="1"/>
          <p:nvPr/>
        </p:nvSpPr>
        <p:spPr>
          <a:xfrm>
            <a:off x="2595577" y="4893522"/>
            <a:ext cx="36134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/>
              <a:t>MICP</a:t>
            </a:r>
            <a:r>
              <a:rPr lang="en-US" sz="1050" i="1" dirty="0"/>
              <a:t> here used as Microbially Induced Carbonate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28183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BE90-1D47-B8AD-2140-CDD698E23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0135F74-A49D-5774-3004-577E43061318}"/>
              </a:ext>
            </a:extLst>
          </p:cNvPr>
          <p:cNvSpPr txBox="1"/>
          <p:nvPr/>
        </p:nvSpPr>
        <p:spPr>
          <a:xfrm>
            <a:off x="273491" y="600721"/>
            <a:ext cx="5813348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189">
              <a:lnSpc>
                <a:spcPts val="1995"/>
              </a:lnSpc>
              <a:spcBef>
                <a:spcPct val="0"/>
              </a:spcBef>
            </a:pPr>
            <a:r>
              <a:rPr lang="en-US" sz="2200" b="1" dirty="0">
                <a:latin typeface="Nunito Sans Normal SemiBold" pitchFamily="2" charset="77"/>
                <a:ea typeface="+mj-ea"/>
                <a:cs typeface="+mj-cs"/>
                <a:sym typeface="Nunito Sans Bold"/>
              </a:rPr>
              <a:t>Initial Lab Results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31C6750-F778-CE9E-9BFF-79AE194D52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122" y="2216944"/>
            <a:ext cx="3886200" cy="6810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0ACFCA2-EC42-12F4-F6E1-E226AA76453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6122" y="1466850"/>
            <a:ext cx="3886200" cy="75009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7C681-06D7-CF76-EA7D-FBD8CCEBB2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50445" y="4787974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03BE60-986E-CF97-8BC6-40E12942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00457"/>
            <a:ext cx="417657" cy="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93;p15">
            <a:extLst>
              <a:ext uri="{FF2B5EF4-FFF2-40B4-BE49-F238E27FC236}">
                <a16:creationId xmlns:a16="http://schemas.microsoft.com/office/drawing/2014/main" id="{74C95A1B-A5A8-BAF7-28BB-8997D0D1C61D}"/>
              </a:ext>
            </a:extLst>
          </p:cNvPr>
          <p:cNvSpPr txBox="1">
            <a:spLocks/>
          </p:cNvSpPr>
          <p:nvPr/>
        </p:nvSpPr>
        <p:spPr>
          <a:xfrm>
            <a:off x="762000" y="3689449"/>
            <a:ext cx="7181850" cy="8744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" sz="1400" dirty="0"/>
              <a:t>06/24/25						07/03/25					07/27/25</a:t>
            </a:r>
          </a:p>
        </p:txBody>
      </p:sp>
      <p:pic>
        <p:nvPicPr>
          <p:cNvPr id="9" name="Google Shape;294;p15" title="06/24/25.jpg">
            <a:extLst>
              <a:ext uri="{FF2B5EF4-FFF2-40B4-BE49-F238E27FC236}">
                <a16:creationId xmlns:a16="http://schemas.microsoft.com/office/drawing/2014/main" id="{7D02F849-C28E-64B6-7582-883A3CE4B90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91" y="887730"/>
            <a:ext cx="2622110" cy="278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5;p15" title="07/03/25.jpg">
            <a:extLst>
              <a:ext uri="{FF2B5EF4-FFF2-40B4-BE49-F238E27FC236}">
                <a16:creationId xmlns:a16="http://schemas.microsoft.com/office/drawing/2014/main" id="{3EE7A0DB-3531-18C5-8651-7EBA2911EF9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882338"/>
            <a:ext cx="2832724" cy="278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close up of a piece of food&#10;&#10;AI-generated content may be incorrect.">
            <a:extLst>
              <a:ext uri="{FF2B5EF4-FFF2-40B4-BE49-F238E27FC236}">
                <a16:creationId xmlns:a16="http://schemas.microsoft.com/office/drawing/2014/main" id="{73486565-B9C8-FDA2-96A3-443CDCD03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743671" y="855030"/>
            <a:ext cx="2790809" cy="2834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9AE1E7-62D4-A2D4-A620-6A94D584A7B6}"/>
              </a:ext>
            </a:extLst>
          </p:cNvPr>
          <p:cNvSpPr txBox="1"/>
          <p:nvPr/>
        </p:nvSpPr>
        <p:spPr>
          <a:xfrm>
            <a:off x="3421025" y="536128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Inter" panose="02000503000000020004" pitchFamily="2" charset="0"/>
                <a:ea typeface="Inter" panose="02000503000000020004" pitchFamily="2" charset="0"/>
              </a:rPr>
              <a:t>This is the same rock!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AB4EB9-6408-7118-7D3A-AF26ED4DAE7B}"/>
              </a:ext>
            </a:extLst>
          </p:cNvPr>
          <p:cNvCxnSpPr>
            <a:cxnSpLocks/>
          </p:cNvCxnSpPr>
          <p:nvPr/>
        </p:nvCxnSpPr>
        <p:spPr>
          <a:xfrm>
            <a:off x="1181100" y="4434095"/>
            <a:ext cx="3238500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74B716-6C4A-4BE4-B035-647DD81FFB9D}"/>
              </a:ext>
            </a:extLst>
          </p:cNvPr>
          <p:cNvCxnSpPr>
            <a:cxnSpLocks/>
          </p:cNvCxnSpPr>
          <p:nvPr/>
        </p:nvCxnSpPr>
        <p:spPr>
          <a:xfrm>
            <a:off x="4419600" y="4434095"/>
            <a:ext cx="3238500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93;p15">
            <a:extLst>
              <a:ext uri="{FF2B5EF4-FFF2-40B4-BE49-F238E27FC236}">
                <a16:creationId xmlns:a16="http://schemas.microsoft.com/office/drawing/2014/main" id="{2BD40F56-F0E9-4746-8D39-E514781DAC14}"/>
              </a:ext>
            </a:extLst>
          </p:cNvPr>
          <p:cNvSpPr txBox="1">
            <a:spLocks/>
          </p:cNvSpPr>
          <p:nvPr/>
        </p:nvSpPr>
        <p:spPr>
          <a:xfrm>
            <a:off x="2056734" y="4056830"/>
            <a:ext cx="1136290" cy="3818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" sz="1400" dirty="0"/>
              <a:t>9 days</a:t>
            </a:r>
          </a:p>
        </p:txBody>
      </p:sp>
      <p:sp>
        <p:nvSpPr>
          <p:cNvPr id="17" name="Google Shape;293;p15">
            <a:extLst>
              <a:ext uri="{FF2B5EF4-FFF2-40B4-BE49-F238E27FC236}">
                <a16:creationId xmlns:a16="http://schemas.microsoft.com/office/drawing/2014/main" id="{FF629162-7E01-CF62-CD05-CDD9E9215544}"/>
              </a:ext>
            </a:extLst>
          </p:cNvPr>
          <p:cNvSpPr txBox="1">
            <a:spLocks/>
          </p:cNvSpPr>
          <p:nvPr/>
        </p:nvSpPr>
        <p:spPr>
          <a:xfrm>
            <a:off x="5310381" y="4028590"/>
            <a:ext cx="1136290" cy="3818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" sz="1400" dirty="0"/>
              <a:t>24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99D71E-3807-469C-2267-ADC08AB4E49E}"/>
              </a:ext>
            </a:extLst>
          </p:cNvPr>
          <p:cNvSpPr txBox="1"/>
          <p:nvPr/>
        </p:nvSpPr>
        <p:spPr>
          <a:xfrm>
            <a:off x="6941509" y="3438405"/>
            <a:ext cx="1563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+25% Weight in 30 days</a:t>
            </a:r>
          </a:p>
        </p:txBody>
      </p:sp>
      <p:pic>
        <p:nvPicPr>
          <p:cNvPr id="22" name="Picture 2" descr="Nova Southeastern Sharks - Wikipedia">
            <a:extLst>
              <a:ext uri="{FF2B5EF4-FFF2-40B4-BE49-F238E27FC236}">
                <a16:creationId xmlns:a16="http://schemas.microsoft.com/office/drawing/2014/main" id="{8D2990EE-BFF2-77B3-460E-95179DAD5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208" y="4669163"/>
            <a:ext cx="612637" cy="4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6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42C5AB-26D2-117E-0774-29877E1AB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704"/>
            <a:ext cx="9144000" cy="2878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2F74CE-B15A-F9E4-8F11-3F714A7B996E}"/>
              </a:ext>
            </a:extLst>
          </p:cNvPr>
          <p:cNvSpPr txBox="1"/>
          <p:nvPr/>
        </p:nvSpPr>
        <p:spPr>
          <a:xfrm>
            <a:off x="504265" y="4020667"/>
            <a:ext cx="8579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sz="1200" dirty="0"/>
              <a:t>Dry Rock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89B57AE-70FF-54BD-256A-6A126BCBD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794" y="4020667"/>
            <a:ext cx="22972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</a:t>
            </a:r>
            <a:r>
              <a:rPr kumimoji="0" lang="en-US" altLang="en-US" sz="1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Induced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Carbonate Precipitation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latin typeface="Arial" panose="020B0604020202020204" pitchFamily="34" charset="0"/>
              </a:rPr>
              <a:t>1 week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0A0CD96-3CE6-856C-21A8-A4CAA307A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49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9334AA3D-0514-DED9-3A84-C675A2730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020667"/>
            <a:ext cx="22972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</a:t>
            </a:r>
            <a:r>
              <a:rPr kumimoji="0" lang="en-US" altLang="en-US" sz="1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Microbially Induced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Carbonate Precipitation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latin typeface="Arial" panose="020B0604020202020204" pitchFamily="34" charset="0"/>
              </a:rPr>
              <a:t>1 week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+ 1 week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0EDF0ECD-916E-F8EC-BEA3-EECC81F31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471" y="4020667"/>
            <a:ext cx="21515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</a:t>
            </a:r>
            <a:r>
              <a:rPr kumimoji="0" lang="en-US" altLang="en-US" sz="1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Microbially Induced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Carbonate Precipitation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latin typeface="Arial" panose="020B0604020202020204" pitchFamily="34" charset="0"/>
              </a:rPr>
              <a:t>1 week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+ 2 week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54D3DB9-C751-22DA-8465-7657E126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00457"/>
            <a:ext cx="417657" cy="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238A9641-391E-0981-0C81-72F57465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42" y="720186"/>
            <a:ext cx="64943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Testing of CO</a:t>
            </a:r>
            <a:r>
              <a:rPr kumimoji="0" lang="en-US" altLang="en-US" sz="16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Microbially Induced Carbonate Precipitation</a:t>
            </a:r>
          </a:p>
        </p:txBody>
      </p:sp>
      <p:pic>
        <p:nvPicPr>
          <p:cNvPr id="17" name="Picture 2" descr="Nova Southeastern Sharks - Wikipedia">
            <a:extLst>
              <a:ext uri="{FF2B5EF4-FFF2-40B4-BE49-F238E27FC236}">
                <a16:creationId xmlns:a16="http://schemas.microsoft.com/office/drawing/2014/main" id="{89FC6DCD-504B-6F90-1711-EAA90B25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208" y="4669163"/>
            <a:ext cx="612637" cy="4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7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98620-8981-C34F-9D6E-5E1FB089E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881F633B-1049-FA28-4085-E9C13DC3D8B2}"/>
              </a:ext>
            </a:extLst>
          </p:cNvPr>
          <p:cNvSpPr txBox="1"/>
          <p:nvPr/>
        </p:nvSpPr>
        <p:spPr>
          <a:xfrm>
            <a:off x="435523" y="743346"/>
            <a:ext cx="5813348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189">
              <a:lnSpc>
                <a:spcPts val="1995"/>
              </a:lnSpc>
              <a:spcBef>
                <a:spcPct val="0"/>
              </a:spcBef>
            </a:pPr>
            <a:r>
              <a:rPr lang="en-US" sz="2200" b="1" dirty="0">
                <a:latin typeface="Nunito Sans Normal SemiBold" pitchFamily="2" charset="77"/>
                <a:ea typeface="+mj-ea"/>
                <a:cs typeface="+mj-cs"/>
                <a:sym typeface="Nunito Sans Bold"/>
              </a:rPr>
              <a:t>Phase 1 Proof of Concept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778598-DD3B-6ABA-9684-1A0B1314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00457"/>
            <a:ext cx="417657" cy="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80CCAC-B796-D09F-FB6F-9F2FA77145DD}"/>
              </a:ext>
            </a:extLst>
          </p:cNvPr>
          <p:cNvSpPr txBox="1"/>
          <p:nvPr/>
        </p:nvSpPr>
        <p:spPr>
          <a:xfrm>
            <a:off x="789426" y="3477466"/>
            <a:ext cx="185178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Plugs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1x2 inch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Autoclaved</a:t>
            </a:r>
            <a:endParaRPr lang="en-US" sz="1000" b="1" dirty="0"/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Petrophysics impermeability</a:t>
            </a:r>
          </a:p>
          <a:p>
            <a:pPr>
              <a:tabLst>
                <a:tab pos="136525" algn="l"/>
              </a:tabLst>
            </a:pPr>
            <a:r>
              <a:rPr lang="en-US" sz="1000" b="1" dirty="0"/>
              <a:t>	(University of Miami) 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90 days MICP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Ongoing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C6F51F-E690-7B66-11FB-DB7CECCBBE32}"/>
              </a:ext>
            </a:extLst>
          </p:cNvPr>
          <p:cNvSpPr txBox="1"/>
          <p:nvPr/>
        </p:nvSpPr>
        <p:spPr>
          <a:xfrm>
            <a:off x="3127675" y="3477466"/>
            <a:ext cx="2015295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Flat Rock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30x30x4cm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Autoclaved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Observe forming CaCO</a:t>
            </a:r>
            <a:r>
              <a:rPr lang="en-US" sz="1000" baseline="-25000" dirty="0"/>
              <a:t>3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Scaling up</a:t>
            </a:r>
            <a:endParaRPr lang="en-US" sz="1000" dirty="0"/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Weight &amp; Volume measurement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90 days MICP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Ongoing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5BCD5D-BDD6-5F98-0CDB-BE33B3204B57}"/>
              </a:ext>
            </a:extLst>
          </p:cNvPr>
          <p:cNvSpPr txBox="1"/>
          <p:nvPr/>
        </p:nvSpPr>
        <p:spPr>
          <a:xfrm>
            <a:off x="6019800" y="3477465"/>
            <a:ext cx="2015295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Volumatic rock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20x20x25cm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Non-Autoclaved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Mimic field conditions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Observe forming CaCO</a:t>
            </a:r>
            <a:r>
              <a:rPr lang="en-US" sz="1000" baseline="-25000" dirty="0"/>
              <a:t>3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Weight &amp; Volume measurement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dirty="0"/>
              <a:t>90 days MICP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US" sz="1000" b="1" dirty="0"/>
              <a:t>Planned</a:t>
            </a:r>
          </a:p>
        </p:txBody>
      </p:sp>
      <p:pic>
        <p:nvPicPr>
          <p:cNvPr id="14" name="Picture 13" descr="A rock on a table&#10;&#10;AI-generated content may be incorrect.">
            <a:extLst>
              <a:ext uri="{FF2B5EF4-FFF2-40B4-BE49-F238E27FC236}">
                <a16:creationId xmlns:a16="http://schemas.microsoft.com/office/drawing/2014/main" id="{3A86537B-2937-3999-AFCB-8EB42292E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4192" y="1180162"/>
            <a:ext cx="2486110" cy="1931638"/>
          </a:xfrm>
          <a:prstGeom prst="rect">
            <a:avLst/>
          </a:prstGeom>
        </p:spPr>
      </p:pic>
      <p:pic>
        <p:nvPicPr>
          <p:cNvPr id="17" name="Picture 16" descr="A white rock in a glass container&#10;&#10;AI-generated content may be incorrect.">
            <a:extLst>
              <a:ext uri="{FF2B5EF4-FFF2-40B4-BE49-F238E27FC236}">
                <a16:creationId xmlns:a16="http://schemas.microsoft.com/office/drawing/2014/main" id="{96BA221B-2910-F544-F577-44CBAE4AA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9646" y="1193047"/>
            <a:ext cx="2653454" cy="18996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879B0A-0A27-8C9A-0543-756D326E8662}"/>
              </a:ext>
            </a:extLst>
          </p:cNvPr>
          <p:cNvSpPr txBox="1"/>
          <p:nvPr/>
        </p:nvSpPr>
        <p:spPr>
          <a:xfrm>
            <a:off x="2428637" y="3111800"/>
            <a:ext cx="439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TRL 3</a:t>
            </a:r>
            <a:endParaRPr lang="en-US" sz="1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C81217-7D62-80E0-9EA3-488E7A0C6D7F}"/>
              </a:ext>
            </a:extLst>
          </p:cNvPr>
          <p:cNvSpPr txBox="1"/>
          <p:nvPr/>
        </p:nvSpPr>
        <p:spPr>
          <a:xfrm>
            <a:off x="5405088" y="3111800"/>
            <a:ext cx="439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TRL 4</a:t>
            </a:r>
            <a:endParaRPr lang="en-US" sz="1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90EC55-7384-E9FE-E16C-BD7BF4B3AF6C}"/>
              </a:ext>
            </a:extLst>
          </p:cNvPr>
          <p:cNvSpPr txBox="1"/>
          <p:nvPr/>
        </p:nvSpPr>
        <p:spPr>
          <a:xfrm>
            <a:off x="8171480" y="3105150"/>
            <a:ext cx="439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TRL 5</a:t>
            </a:r>
            <a:endParaRPr lang="en-US" sz="1000" b="1" dirty="0"/>
          </a:p>
        </p:txBody>
      </p:sp>
      <p:pic>
        <p:nvPicPr>
          <p:cNvPr id="9" name="Picture 8" descr="A hand holding a test tube with a rock inside&#10;&#10;AI-generated content may be incorrect.">
            <a:extLst>
              <a:ext uri="{FF2B5EF4-FFF2-40B4-BE49-F238E27FC236}">
                <a16:creationId xmlns:a16="http://schemas.microsoft.com/office/drawing/2014/main" id="{E2DA8A2A-4BC2-7EA5-0850-0506D3608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00" y="1212185"/>
            <a:ext cx="1485592" cy="1899615"/>
          </a:xfrm>
          <a:prstGeom prst="rect">
            <a:avLst/>
          </a:prstGeom>
        </p:spPr>
      </p:pic>
      <p:pic>
        <p:nvPicPr>
          <p:cNvPr id="11" name="Picture 2" descr="Nova Southeastern Sharks - Wikipedia">
            <a:extLst>
              <a:ext uri="{FF2B5EF4-FFF2-40B4-BE49-F238E27FC236}">
                <a16:creationId xmlns:a16="http://schemas.microsoft.com/office/drawing/2014/main" id="{3BA074F7-E540-6E66-5027-74DAAB1D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892" y="4669163"/>
            <a:ext cx="612637" cy="4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5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1ADFF-65EE-FB87-CF04-C7CAADC5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soil layer&#10;&#10;AI-generated content may be incorrect.">
            <a:extLst>
              <a:ext uri="{FF2B5EF4-FFF2-40B4-BE49-F238E27FC236}">
                <a16:creationId xmlns:a16="http://schemas.microsoft.com/office/drawing/2014/main" id="{5CABFD17-CB2A-0F63-9C3B-3448FAC7C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93" y="1047750"/>
            <a:ext cx="3238499" cy="215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DC1860-141F-F094-2BE2-E989C59A5BD5}"/>
              </a:ext>
            </a:extLst>
          </p:cNvPr>
          <p:cNvSpPr txBox="1"/>
          <p:nvPr/>
        </p:nvSpPr>
        <p:spPr>
          <a:xfrm>
            <a:off x="528593" y="3333750"/>
            <a:ext cx="3282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Test Setup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3 injection points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10ft deep, expected 10-15ft radius spread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Summer 2026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3</a:t>
            </a:r>
            <a:r>
              <a:rPr lang="en-US" sz="1200" baseline="30000" dirty="0"/>
              <a:t>rd</a:t>
            </a:r>
            <a:r>
              <a:rPr lang="en-US" sz="1200" dirty="0"/>
              <a:t> Party validations</a:t>
            </a:r>
          </a:p>
          <a:p>
            <a:pPr marL="171450" indent="-171450">
              <a:buFontTx/>
              <a:buChar char="-"/>
            </a:pPr>
            <a:r>
              <a:rPr lang="en-US" sz="1200" b="1" dirty="0"/>
              <a:t>Next step: pilots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F6C4D461-41AC-BB30-76DF-9E3F7F8DF927}"/>
              </a:ext>
            </a:extLst>
          </p:cNvPr>
          <p:cNvSpPr txBox="1"/>
          <p:nvPr/>
        </p:nvSpPr>
        <p:spPr>
          <a:xfrm>
            <a:off x="503303" y="717382"/>
            <a:ext cx="5813348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189">
              <a:lnSpc>
                <a:spcPts val="1995"/>
              </a:lnSpc>
              <a:spcBef>
                <a:spcPct val="0"/>
              </a:spcBef>
            </a:pPr>
            <a:r>
              <a:rPr lang="en-US" sz="2200" b="1" dirty="0">
                <a:latin typeface="Nunito Sans Normal SemiBold" pitchFamily="2" charset="77"/>
                <a:ea typeface="+mj-ea"/>
                <a:cs typeface="+mj-cs"/>
                <a:sym typeface="Nunito Sans Bold"/>
              </a:rPr>
              <a:t>Phase 2: Field Test (TRL 6)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E8F0586-32F0-DF48-64CE-25AF8299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00457"/>
            <a:ext cx="417657" cy="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C2550-3585-D84F-13AD-F9BF9E4ACA86}"/>
              </a:ext>
            </a:extLst>
          </p:cNvPr>
          <p:cNvSpPr txBox="1"/>
          <p:nvPr/>
        </p:nvSpPr>
        <p:spPr>
          <a:xfrm>
            <a:off x="6059805" y="291904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TEST LOCATION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60x60FT FENCED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A5C4B7-A4C7-D066-4458-95D58EB3F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2900" y="1047750"/>
            <a:ext cx="3848100" cy="34898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F5B56E-A641-3B3E-5926-BB4EC0BF8A50}"/>
              </a:ext>
            </a:extLst>
          </p:cNvPr>
          <p:cNvSpPr/>
          <p:nvPr/>
        </p:nvSpPr>
        <p:spPr>
          <a:xfrm>
            <a:off x="5143500" y="1877893"/>
            <a:ext cx="1691640" cy="1691640"/>
          </a:xfrm>
          <a:prstGeom prst="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F5B9B-656A-39F4-7B4F-732F61B12729}"/>
              </a:ext>
            </a:extLst>
          </p:cNvPr>
          <p:cNvSpPr txBox="1"/>
          <p:nvPr/>
        </p:nvSpPr>
        <p:spPr>
          <a:xfrm>
            <a:off x="5103097" y="3617738"/>
            <a:ext cx="16466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WORK PACE: 60x60 FT FENCED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0ED78B-D896-7C6F-D26F-4DFEF32CECB1}"/>
              </a:ext>
            </a:extLst>
          </p:cNvPr>
          <p:cNvSpPr/>
          <p:nvPr/>
        </p:nvSpPr>
        <p:spPr>
          <a:xfrm>
            <a:off x="5269826" y="2594885"/>
            <a:ext cx="1447800" cy="11430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DD454D-1508-0CDB-DD70-45A60A3EEEA4}"/>
              </a:ext>
            </a:extLst>
          </p:cNvPr>
          <p:cNvSpPr/>
          <p:nvPr/>
        </p:nvSpPr>
        <p:spPr>
          <a:xfrm>
            <a:off x="5783580" y="2172104"/>
            <a:ext cx="411480" cy="411480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07793-AE00-7F1E-A4F4-3CBAF91AB7E7}"/>
              </a:ext>
            </a:extLst>
          </p:cNvPr>
          <p:cNvSpPr txBox="1"/>
          <p:nvPr/>
        </p:nvSpPr>
        <p:spPr>
          <a:xfrm>
            <a:off x="6856221" y="2245794"/>
            <a:ext cx="19784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INJECTION 1: 15 FT DIAMATER CIRCLE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F2EE79-BA3E-E15C-E6CC-558FAAA352AE}"/>
              </a:ext>
            </a:extLst>
          </p:cNvPr>
          <p:cNvSpPr txBox="1"/>
          <p:nvPr/>
        </p:nvSpPr>
        <p:spPr>
          <a:xfrm>
            <a:off x="6873600" y="2539332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3x10 FT TRENCH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35359F-2F37-FF3B-B3A6-BAB17135EDD3}"/>
              </a:ext>
            </a:extLst>
          </p:cNvPr>
          <p:cNvSpPr/>
          <p:nvPr/>
        </p:nvSpPr>
        <p:spPr>
          <a:xfrm>
            <a:off x="5783580" y="2720486"/>
            <a:ext cx="411480" cy="174545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2ED44B-61D9-1566-48C8-74FDF113DF1E}"/>
              </a:ext>
            </a:extLst>
          </p:cNvPr>
          <p:cNvSpPr/>
          <p:nvPr/>
        </p:nvSpPr>
        <p:spPr>
          <a:xfrm>
            <a:off x="6138090" y="2720485"/>
            <a:ext cx="411480" cy="174545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37D35D-0EF6-0E05-BA6C-9449AEB27C83}"/>
              </a:ext>
            </a:extLst>
          </p:cNvPr>
          <p:cNvSpPr/>
          <p:nvPr/>
        </p:nvSpPr>
        <p:spPr>
          <a:xfrm>
            <a:off x="5429070" y="2720485"/>
            <a:ext cx="411480" cy="174545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2DA9FA-391C-2A96-48E5-630237CB0518}"/>
              </a:ext>
            </a:extLst>
          </p:cNvPr>
          <p:cNvSpPr txBox="1"/>
          <p:nvPr/>
        </p:nvSpPr>
        <p:spPr>
          <a:xfrm>
            <a:off x="6856221" y="2699979"/>
            <a:ext cx="1920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INJECTION 2: 3x (12.5x7.5 FT) OVALS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F75A0E-C9EA-5414-9706-9EE10C4078CF}"/>
              </a:ext>
            </a:extLst>
          </p:cNvPr>
          <p:cNvSpPr/>
          <p:nvPr/>
        </p:nvSpPr>
        <p:spPr>
          <a:xfrm>
            <a:off x="5269826" y="3026071"/>
            <a:ext cx="320040" cy="137160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5C48A3-125C-2080-99EC-A074DDB6D123}"/>
              </a:ext>
            </a:extLst>
          </p:cNvPr>
          <p:cNvSpPr/>
          <p:nvPr/>
        </p:nvSpPr>
        <p:spPr>
          <a:xfrm>
            <a:off x="5272896" y="2904203"/>
            <a:ext cx="1447800" cy="11430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001EAC-DB7A-7C1D-38FF-51ABCC61C3F2}"/>
              </a:ext>
            </a:extLst>
          </p:cNvPr>
          <p:cNvSpPr/>
          <p:nvPr/>
        </p:nvSpPr>
        <p:spPr>
          <a:xfrm>
            <a:off x="5543774" y="3026071"/>
            <a:ext cx="320040" cy="137160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AF4438C-07CE-A4C2-5C80-FEFB471017DD}"/>
              </a:ext>
            </a:extLst>
          </p:cNvPr>
          <p:cNvSpPr/>
          <p:nvPr/>
        </p:nvSpPr>
        <p:spPr>
          <a:xfrm>
            <a:off x="5817723" y="3026071"/>
            <a:ext cx="320040" cy="137160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52E22A0-1852-AA58-D48B-D5E3D52EF9C1}"/>
              </a:ext>
            </a:extLst>
          </p:cNvPr>
          <p:cNvSpPr/>
          <p:nvPr/>
        </p:nvSpPr>
        <p:spPr>
          <a:xfrm>
            <a:off x="6091672" y="3026071"/>
            <a:ext cx="320040" cy="137160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30F8F5-8D9F-8BAD-C2E1-90F98BD49211}"/>
              </a:ext>
            </a:extLst>
          </p:cNvPr>
          <p:cNvSpPr/>
          <p:nvPr/>
        </p:nvSpPr>
        <p:spPr>
          <a:xfrm>
            <a:off x="6365621" y="3026071"/>
            <a:ext cx="320040" cy="137160"/>
          </a:xfrm>
          <a:prstGeom prst="ellipse">
            <a:avLst/>
          </a:prstGeom>
          <a:solidFill>
            <a:srgbClr val="78B6FF">
              <a:alpha val="48000"/>
            </a:srgbClr>
          </a:solidFill>
          <a:ln>
            <a:solidFill>
              <a:srgbClr val="283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CA58C-EFE4-F1C5-EABD-C71974F5191D}"/>
              </a:ext>
            </a:extLst>
          </p:cNvPr>
          <p:cNvSpPr txBox="1"/>
          <p:nvPr/>
        </p:nvSpPr>
        <p:spPr>
          <a:xfrm>
            <a:off x="6860885" y="2844213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3x10 FT TRENCH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9B9DD-B011-A180-6855-6D1AEF8115CE}"/>
              </a:ext>
            </a:extLst>
          </p:cNvPr>
          <p:cNvSpPr txBox="1"/>
          <p:nvPr/>
        </p:nvSpPr>
        <p:spPr>
          <a:xfrm>
            <a:off x="6860885" y="2981349"/>
            <a:ext cx="17443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INJECTION 3: 5x (10x5 FT) OVALS</a:t>
            </a:r>
          </a:p>
        </p:txBody>
      </p:sp>
      <p:pic>
        <p:nvPicPr>
          <p:cNvPr id="29" name="Picture 2" descr="Nova Southeastern Sharks - Wikipedia">
            <a:extLst>
              <a:ext uri="{FF2B5EF4-FFF2-40B4-BE49-F238E27FC236}">
                <a16:creationId xmlns:a16="http://schemas.microsoft.com/office/drawing/2014/main" id="{4BC095C3-B122-896C-9C39-3D7FAE7CC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0621" y="4185068"/>
            <a:ext cx="612637" cy="4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65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F13EA49-1A0B-DEFE-393D-5D2D0C2EA524}"/>
              </a:ext>
            </a:extLst>
          </p:cNvPr>
          <p:cNvGrpSpPr/>
          <p:nvPr/>
        </p:nvGrpSpPr>
        <p:grpSpPr>
          <a:xfrm>
            <a:off x="275665" y="711350"/>
            <a:ext cx="7206654" cy="3107616"/>
            <a:chOff x="181233" y="1155102"/>
            <a:chExt cx="8719750" cy="3711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893711-7B0E-1C22-36EA-EF7D3A1C2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1233" y="1155102"/>
              <a:ext cx="4390768" cy="37118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E6126A-5C4D-8C18-5D9F-BF9AB3683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87330" y="1155102"/>
              <a:ext cx="4213653" cy="371181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495A1F-B223-70BD-B819-4E0BBCD23903}"/>
              </a:ext>
            </a:extLst>
          </p:cNvPr>
          <p:cNvGrpSpPr/>
          <p:nvPr/>
        </p:nvGrpSpPr>
        <p:grpSpPr>
          <a:xfrm>
            <a:off x="8229900" y="4632509"/>
            <a:ext cx="865458" cy="483165"/>
            <a:chOff x="8074483" y="83741"/>
            <a:chExt cx="1000064" cy="5688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EA4E32-0471-9BE2-92D7-40FEFD364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13" name="TextBox 78">
              <a:extLst>
                <a:ext uri="{FF2B5EF4-FFF2-40B4-BE49-F238E27FC236}">
                  <a16:creationId xmlns:a16="http://schemas.microsoft.com/office/drawing/2014/main" id="{5CCF823C-41C4-9847-F95C-96C2DD7969CF}"/>
                </a:ext>
              </a:extLst>
            </p:cNvPr>
            <p:cNvSpPr txBox="1"/>
            <p:nvPr userDrawn="1"/>
          </p:nvSpPr>
          <p:spPr bwMode="auto">
            <a:xfrm>
              <a:off x="8209089" y="562001"/>
              <a:ext cx="815021" cy="90589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2024</a:t>
              </a:r>
              <a:endParaRPr lang="es-AR" sz="500" b="1" i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6529C1-6C68-0975-49DF-4F85C5282474}"/>
              </a:ext>
            </a:extLst>
          </p:cNvPr>
          <p:cNvGrpSpPr/>
          <p:nvPr/>
        </p:nvGrpSpPr>
        <p:grpSpPr>
          <a:xfrm>
            <a:off x="3035531" y="3678957"/>
            <a:ext cx="2078008" cy="1375322"/>
            <a:chOff x="3035531" y="3678957"/>
            <a:chExt cx="2078008" cy="1375322"/>
          </a:xfrm>
        </p:grpSpPr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4DC83BAD-57B5-61BD-832C-BF0CC28B52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920019"/>
              <a:ext cx="1933127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AD73FE90-FA71-6ABE-7EB7-A3C2906F9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3678957"/>
              <a:ext cx="1933127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AD7D5E5B-D6C2-0012-0385-CE6D236F55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3652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1031AA36-6D11-C9D7-8D64-85C8C849CB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0651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7541AF04-C56F-5A10-6EBA-C6FE0D7454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6477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0D1AEB4F-ADBF-6F75-4AAB-89BD42CFD5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42303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AB93A73A-C836-FD0F-8D5B-3C2CC8C3E8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9302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EAB01179-0AA7-523F-4A4A-4CBD7DF0F3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5128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9DAF8455-AA7C-C4AF-D88B-667EBD45D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70954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CF5720EF-E318-210B-748E-DAC94CED20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6779" y="4904400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E2DE4AAD-7A95-DE87-DB57-CFEC837E0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DD763703-4573-5306-6B42-F93B40DCE9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651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A4877980-2633-03FF-817D-91BEAE635C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6477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2D05599F-B1F5-478B-923A-2E4E8A6CB6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303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E444330C-0ADD-9FB3-6C11-B73AE8F48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9302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1">
              <a:extLst>
                <a:ext uri="{FF2B5EF4-FFF2-40B4-BE49-F238E27FC236}">
                  <a16:creationId xmlns:a16="http://schemas.microsoft.com/office/drawing/2014/main" id="{734EB240-DBB9-E4B2-0C51-CC8CDE403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128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e 22">
              <a:extLst>
                <a:ext uri="{FF2B5EF4-FFF2-40B4-BE49-F238E27FC236}">
                  <a16:creationId xmlns:a16="http://schemas.microsoft.com/office/drawing/2014/main" id="{597BE56F-DA85-45AA-8E10-0BA8C6218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0954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45C2EC52-5030-9A2F-EDF5-C70D53FFF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6779" y="3678957"/>
              <a:ext cx="0" cy="1562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8BAC16CF-D43F-28E0-0AB9-F4416DBA8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397" y="4944159"/>
              <a:ext cx="106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0.1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2CA16318-D914-4F13-8F6F-7281A4D98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396" y="4944159"/>
              <a:ext cx="106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0.2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BA481B0E-F76E-F19F-A7AD-3779F4AB4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873" y="4944159"/>
              <a:ext cx="106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0.3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39" name="Rectangle 31">
              <a:extLst>
                <a:ext uri="{FF2B5EF4-FFF2-40B4-BE49-F238E27FC236}">
                  <a16:creationId xmlns:a16="http://schemas.microsoft.com/office/drawing/2014/main" id="{7C222ED9-2EB3-F907-051F-69748418B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872" y="4944159"/>
              <a:ext cx="106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0.4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40" name="Line 32">
              <a:extLst>
                <a:ext uri="{FF2B5EF4-FFF2-40B4-BE49-F238E27FC236}">
                  <a16:creationId xmlns:a16="http://schemas.microsoft.com/office/drawing/2014/main" id="{ABC47313-F823-74C4-1D6A-2BD9C01191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3652" y="3678957"/>
              <a:ext cx="0" cy="1241062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33">
              <a:extLst>
                <a:ext uri="{FF2B5EF4-FFF2-40B4-BE49-F238E27FC236}">
                  <a16:creationId xmlns:a16="http://schemas.microsoft.com/office/drawing/2014/main" id="{3D57D170-BC00-3214-D073-D576C16F1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6779" y="3678957"/>
              <a:ext cx="0" cy="1241062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34">
              <a:extLst>
                <a:ext uri="{FF2B5EF4-FFF2-40B4-BE49-F238E27FC236}">
                  <a16:creationId xmlns:a16="http://schemas.microsoft.com/office/drawing/2014/main" id="{46DAA9E8-DFC6-1F77-0E5A-AAEB4DD53C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920019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35">
              <a:extLst>
                <a:ext uri="{FF2B5EF4-FFF2-40B4-BE49-F238E27FC236}">
                  <a16:creationId xmlns:a16="http://schemas.microsoft.com/office/drawing/2014/main" id="{3C99CDB2-B2EA-BB89-7EC4-753AB9410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795061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36">
              <a:extLst>
                <a:ext uri="{FF2B5EF4-FFF2-40B4-BE49-F238E27FC236}">
                  <a16:creationId xmlns:a16="http://schemas.microsoft.com/office/drawing/2014/main" id="{83C18748-A5E2-B5C0-68CF-4307A1B3D3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671523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37">
              <a:extLst>
                <a:ext uri="{FF2B5EF4-FFF2-40B4-BE49-F238E27FC236}">
                  <a16:creationId xmlns:a16="http://schemas.microsoft.com/office/drawing/2014/main" id="{6B92B56B-EF5E-B209-2A23-45D687F8C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547985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38">
              <a:extLst>
                <a:ext uri="{FF2B5EF4-FFF2-40B4-BE49-F238E27FC236}">
                  <a16:creationId xmlns:a16="http://schemas.microsoft.com/office/drawing/2014/main" id="{28E94945-834E-471F-9DF6-0706B65CE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423026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e 39">
              <a:extLst>
                <a:ext uri="{FF2B5EF4-FFF2-40B4-BE49-F238E27FC236}">
                  <a16:creationId xmlns:a16="http://schemas.microsoft.com/office/drawing/2014/main" id="{9281F337-B311-FA67-A7AC-130695FE0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299489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Line 40">
              <a:extLst>
                <a:ext uri="{FF2B5EF4-FFF2-40B4-BE49-F238E27FC236}">
                  <a16:creationId xmlns:a16="http://schemas.microsoft.com/office/drawing/2014/main" id="{B671C8C2-35CA-573F-3750-58EF48AF98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174530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Line 41">
              <a:extLst>
                <a:ext uri="{FF2B5EF4-FFF2-40B4-BE49-F238E27FC236}">
                  <a16:creationId xmlns:a16="http://schemas.microsoft.com/office/drawing/2014/main" id="{6961C359-1823-474D-A10D-90C7CCBF1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4050992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Line 42">
              <a:extLst>
                <a:ext uri="{FF2B5EF4-FFF2-40B4-BE49-F238E27FC236}">
                  <a16:creationId xmlns:a16="http://schemas.microsoft.com/office/drawing/2014/main" id="{D0BAADE4-2BD2-229B-2510-669826BF4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3927454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43">
              <a:extLst>
                <a:ext uri="{FF2B5EF4-FFF2-40B4-BE49-F238E27FC236}">
                  <a16:creationId xmlns:a16="http://schemas.microsoft.com/office/drawing/2014/main" id="{C41C0255-FD9F-FCD0-12E3-D00404533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3802496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44">
              <a:extLst>
                <a:ext uri="{FF2B5EF4-FFF2-40B4-BE49-F238E27FC236}">
                  <a16:creationId xmlns:a16="http://schemas.microsoft.com/office/drawing/2014/main" id="{8721D83E-B55E-AB22-B33F-97B085312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3652" y="3678957"/>
              <a:ext cx="19953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Line 45">
              <a:extLst>
                <a:ext uri="{FF2B5EF4-FFF2-40B4-BE49-F238E27FC236}">
                  <a16:creationId xmlns:a16="http://schemas.microsoft.com/office/drawing/2014/main" id="{5E7002F9-DB18-7BE9-8DD1-37D0AF90E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920019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Line 46">
              <a:extLst>
                <a:ext uri="{FF2B5EF4-FFF2-40B4-BE49-F238E27FC236}">
                  <a16:creationId xmlns:a16="http://schemas.microsoft.com/office/drawing/2014/main" id="{356760EC-8A07-E960-835A-D9A4DAAE02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795061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47">
              <a:extLst>
                <a:ext uri="{FF2B5EF4-FFF2-40B4-BE49-F238E27FC236}">
                  <a16:creationId xmlns:a16="http://schemas.microsoft.com/office/drawing/2014/main" id="{68D56F6F-91AC-B9B0-E0AB-73E99C3FFD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671523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48">
              <a:extLst>
                <a:ext uri="{FF2B5EF4-FFF2-40B4-BE49-F238E27FC236}">
                  <a16:creationId xmlns:a16="http://schemas.microsoft.com/office/drawing/2014/main" id="{403DF4F3-B447-58C5-BFCD-4BE29335A1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547985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49">
              <a:extLst>
                <a:ext uri="{FF2B5EF4-FFF2-40B4-BE49-F238E27FC236}">
                  <a16:creationId xmlns:a16="http://schemas.microsoft.com/office/drawing/2014/main" id="{951CCFAA-1AE6-66CD-2DF8-7166A41F1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423026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Line 50">
              <a:extLst>
                <a:ext uri="{FF2B5EF4-FFF2-40B4-BE49-F238E27FC236}">
                  <a16:creationId xmlns:a16="http://schemas.microsoft.com/office/drawing/2014/main" id="{B7B93C1E-1E50-C7B9-A76D-36B532E1D2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299489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51">
              <a:extLst>
                <a:ext uri="{FF2B5EF4-FFF2-40B4-BE49-F238E27FC236}">
                  <a16:creationId xmlns:a16="http://schemas.microsoft.com/office/drawing/2014/main" id="{D72EF8BA-99B0-44E7-10A9-6BD6E6670F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174530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52">
              <a:extLst>
                <a:ext uri="{FF2B5EF4-FFF2-40B4-BE49-F238E27FC236}">
                  <a16:creationId xmlns:a16="http://schemas.microsoft.com/office/drawing/2014/main" id="{9971CCA3-8F5A-6D4C-CCDB-FF4EAAF2B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4050992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ine 53">
              <a:extLst>
                <a:ext uri="{FF2B5EF4-FFF2-40B4-BE49-F238E27FC236}">
                  <a16:creationId xmlns:a16="http://schemas.microsoft.com/office/drawing/2014/main" id="{86A577ED-7E0A-3279-6BED-B0ACE4F184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3927454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ine 54">
              <a:extLst>
                <a:ext uri="{FF2B5EF4-FFF2-40B4-BE49-F238E27FC236}">
                  <a16:creationId xmlns:a16="http://schemas.microsoft.com/office/drawing/2014/main" id="{6BDB63B5-C90D-3112-7247-032E27BC8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3802496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Line 55">
              <a:extLst>
                <a:ext uri="{FF2B5EF4-FFF2-40B4-BE49-F238E27FC236}">
                  <a16:creationId xmlns:a16="http://schemas.microsoft.com/office/drawing/2014/main" id="{D7519CD2-0212-556D-18F1-E3DA2A90B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7999" y="3678957"/>
              <a:ext cx="18780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58">
              <a:extLst>
                <a:ext uri="{FF2B5EF4-FFF2-40B4-BE49-F238E27FC236}">
                  <a16:creationId xmlns:a16="http://schemas.microsoft.com/office/drawing/2014/main" id="{D0568588-0232-7AAC-2386-E8863FDF4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531" y="4606167"/>
              <a:ext cx="42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1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5" name="Rectangle 60">
              <a:extLst>
                <a:ext uri="{FF2B5EF4-FFF2-40B4-BE49-F238E27FC236}">
                  <a16:creationId xmlns:a16="http://schemas.microsoft.com/office/drawing/2014/main" id="{9CC972D2-FD0B-DB20-98DE-052753C62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531" y="4357671"/>
              <a:ext cx="42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2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id="{FCA1B015-BA19-8AB7-2AE8-6C82024F1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531" y="4110595"/>
              <a:ext cx="42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3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3D542E37-9447-9F12-68A5-2DFD9074C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531" y="3862098"/>
              <a:ext cx="42667" cy="11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cs typeface="Arial" panose="020B0604020202020204" pitchFamily="34" charset="0"/>
                </a:rPr>
                <a:t>4</a:t>
              </a:r>
              <a:endPara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8" name="Rectangle 68">
              <a:extLst>
                <a:ext uri="{FF2B5EF4-FFF2-40B4-BE49-F238E27FC236}">
                  <a16:creationId xmlns:a16="http://schemas.microsoft.com/office/drawing/2014/main" id="{95691EFE-8DD7-9B66-69DD-7E72ED522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486" y="4423026"/>
              <a:ext cx="82161" cy="496993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9">
              <a:extLst>
                <a:ext uri="{FF2B5EF4-FFF2-40B4-BE49-F238E27FC236}">
                  <a16:creationId xmlns:a16="http://schemas.microsoft.com/office/drawing/2014/main" id="{9F2E3EF9-D719-655C-AE3D-55ED761CC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647" y="4671523"/>
              <a:ext cx="83334" cy="248497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70">
              <a:extLst>
                <a:ext uri="{FF2B5EF4-FFF2-40B4-BE49-F238E27FC236}">
                  <a16:creationId xmlns:a16="http://schemas.microsoft.com/office/drawing/2014/main" id="{E95EF213-B5FE-089F-69CA-38536BEA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982" y="4423026"/>
              <a:ext cx="82161" cy="496993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1">
              <a:extLst>
                <a:ext uri="{FF2B5EF4-FFF2-40B4-BE49-F238E27FC236}">
                  <a16:creationId xmlns:a16="http://schemas.microsoft.com/office/drawing/2014/main" id="{727D261E-59CA-8262-9296-58D8A2653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143" y="4174530"/>
              <a:ext cx="83334" cy="745490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2">
              <a:extLst>
                <a:ext uri="{FF2B5EF4-FFF2-40B4-BE49-F238E27FC236}">
                  <a16:creationId xmlns:a16="http://schemas.microsoft.com/office/drawing/2014/main" id="{BAA6F483-1C1C-058E-6184-1D0112664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477" y="4671523"/>
              <a:ext cx="83334" cy="248497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3">
              <a:extLst>
                <a:ext uri="{FF2B5EF4-FFF2-40B4-BE49-F238E27FC236}">
                  <a16:creationId xmlns:a16="http://schemas.microsoft.com/office/drawing/2014/main" id="{41B65BFF-B416-3274-2866-0F8C99CBF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812" y="4423026"/>
              <a:ext cx="82161" cy="496993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4">
              <a:extLst>
                <a:ext uri="{FF2B5EF4-FFF2-40B4-BE49-F238E27FC236}">
                  <a16:creationId xmlns:a16="http://schemas.microsoft.com/office/drawing/2014/main" id="{7F32DD53-7696-AA7E-912D-52AE1F637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972" y="4174530"/>
              <a:ext cx="83334" cy="745490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5">
              <a:extLst>
                <a:ext uri="{FF2B5EF4-FFF2-40B4-BE49-F238E27FC236}">
                  <a16:creationId xmlns:a16="http://schemas.microsoft.com/office/drawing/2014/main" id="{E0FA17EA-F592-20C0-E079-BA62FBFA8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307" y="3927454"/>
              <a:ext cx="82161" cy="992566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6">
              <a:extLst>
                <a:ext uri="{FF2B5EF4-FFF2-40B4-BE49-F238E27FC236}">
                  <a16:creationId xmlns:a16="http://schemas.microsoft.com/office/drawing/2014/main" id="{FA82414B-0B3F-A565-2240-15F62CC97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468" y="4671523"/>
              <a:ext cx="83334" cy="248497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7">
              <a:extLst>
                <a:ext uri="{FF2B5EF4-FFF2-40B4-BE49-F238E27FC236}">
                  <a16:creationId xmlns:a16="http://schemas.microsoft.com/office/drawing/2014/main" id="{30283197-D93C-574E-DF8F-6F5831C1E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802" y="4423026"/>
              <a:ext cx="83334" cy="496993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8">
              <a:extLst>
                <a:ext uri="{FF2B5EF4-FFF2-40B4-BE49-F238E27FC236}">
                  <a16:creationId xmlns:a16="http://schemas.microsoft.com/office/drawing/2014/main" id="{C5FB6245-234A-09E0-F74A-A2B92C861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4137" y="4671523"/>
              <a:ext cx="82161" cy="248497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9">
              <a:extLst>
                <a:ext uri="{FF2B5EF4-FFF2-40B4-BE49-F238E27FC236}">
                  <a16:creationId xmlns:a16="http://schemas.microsoft.com/office/drawing/2014/main" id="{1F263CD6-546A-67CC-4455-44B234BD6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6298" y="4423026"/>
              <a:ext cx="83334" cy="496993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80">
              <a:extLst>
                <a:ext uri="{FF2B5EF4-FFF2-40B4-BE49-F238E27FC236}">
                  <a16:creationId xmlns:a16="http://schemas.microsoft.com/office/drawing/2014/main" id="{57ACBC15-C371-7309-9F44-60610020D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632" y="4174530"/>
              <a:ext cx="82161" cy="745490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1">
              <a:extLst>
                <a:ext uri="{FF2B5EF4-FFF2-40B4-BE49-F238E27FC236}">
                  <a16:creationId xmlns:a16="http://schemas.microsoft.com/office/drawing/2014/main" id="{817B44F7-09B8-2695-08A2-5A8527A86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793" y="4174530"/>
              <a:ext cx="83334" cy="745490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2">
              <a:extLst>
                <a:ext uri="{FF2B5EF4-FFF2-40B4-BE49-F238E27FC236}">
                  <a16:creationId xmlns:a16="http://schemas.microsoft.com/office/drawing/2014/main" id="{97E76A8B-AD0C-9BB8-153D-FFDAE77F1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128" y="4920019"/>
              <a:ext cx="82161" cy="1420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3">
              <a:extLst>
                <a:ext uri="{FF2B5EF4-FFF2-40B4-BE49-F238E27FC236}">
                  <a16:creationId xmlns:a16="http://schemas.microsoft.com/office/drawing/2014/main" id="{F2CEE8B3-0FE0-CD16-2007-07145FF4B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7288" y="3678957"/>
              <a:ext cx="83334" cy="1241062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4">
              <a:extLst>
                <a:ext uri="{FF2B5EF4-FFF2-40B4-BE49-F238E27FC236}">
                  <a16:creationId xmlns:a16="http://schemas.microsoft.com/office/drawing/2014/main" id="{BA606458-77CD-DFE8-DCF2-99B4792C9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623" y="4174530"/>
              <a:ext cx="83334" cy="745490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5">
              <a:extLst>
                <a:ext uri="{FF2B5EF4-FFF2-40B4-BE49-F238E27FC236}">
                  <a16:creationId xmlns:a16="http://schemas.microsoft.com/office/drawing/2014/main" id="{1DA83A1A-99B2-88A7-3A1E-AC34B3F64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958" y="4423026"/>
              <a:ext cx="82161" cy="496993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6">
              <a:extLst>
                <a:ext uri="{FF2B5EF4-FFF2-40B4-BE49-F238E27FC236}">
                  <a16:creationId xmlns:a16="http://schemas.microsoft.com/office/drawing/2014/main" id="{51DE7A67-1F80-8A2F-7901-901F22B4B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118" y="4671523"/>
              <a:ext cx="83334" cy="248497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7">
              <a:extLst>
                <a:ext uri="{FF2B5EF4-FFF2-40B4-BE49-F238E27FC236}">
                  <a16:creationId xmlns:a16="http://schemas.microsoft.com/office/drawing/2014/main" id="{790D19E5-5B39-8610-FA9B-84D2A07A6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453" y="4423026"/>
              <a:ext cx="82161" cy="496993"/>
            </a:xfrm>
            <a:prstGeom prst="rect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499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8580D-A7A2-63E2-2651-BBC3001BEA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122" y="2216944"/>
            <a:ext cx="3886200" cy="6810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41189B-FF7C-8B98-0108-D2207A16CF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6122" y="1466850"/>
            <a:ext cx="3886200" cy="750094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7B449-BE40-D6AE-38E2-2F206C124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836" y="1196788"/>
            <a:ext cx="7779124" cy="377455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551592-F8A6-BEF2-6EC2-9E618001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00457"/>
            <a:ext cx="417657" cy="4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27D5CF4E-CB5D-D196-5E84-E88421737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97" y="809128"/>
            <a:ext cx="72098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Testing Precipitation on Plug samples with both DI Water and Seawater</a:t>
            </a:r>
          </a:p>
        </p:txBody>
      </p:sp>
      <p:pic>
        <p:nvPicPr>
          <p:cNvPr id="9" name="Picture 2" descr="Nova Southeastern Sharks - Wikipedia">
            <a:extLst>
              <a:ext uri="{FF2B5EF4-FFF2-40B4-BE49-F238E27FC236}">
                <a16:creationId xmlns:a16="http://schemas.microsoft.com/office/drawing/2014/main" id="{CCA9C9CB-598A-00A5-CBB3-5D9D5E8D4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9566" y="4185069"/>
            <a:ext cx="612637" cy="4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10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1628A-AD48-F52B-D989-44459606F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165871-8B6A-26A5-3267-4E20334AD2D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sz="3200" dirty="0"/>
              <a:t>Key Points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197775-DF75-DDAD-1710-5543234F3DA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0771" y="744927"/>
            <a:ext cx="8455222" cy="4127860"/>
          </a:xfrm>
        </p:spPr>
        <p:txBody>
          <a:bodyPr>
            <a:noAutofit/>
          </a:bodyPr>
          <a:lstStyle/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620C4B-3BE1-D739-399F-9BE757731136}"/>
              </a:ext>
            </a:extLst>
          </p:cNvPr>
          <p:cNvGrpSpPr/>
          <p:nvPr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5C219F-0541-935E-DCE0-16CD7B6EF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A8643BE7-50AC-C92D-C897-8393BD6187CE}"/>
                </a:ext>
              </a:extLst>
            </p:cNvPr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2024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26AB6DF-FDE6-15CD-B0DF-EA6BB78AE158}"/>
              </a:ext>
            </a:extLst>
          </p:cNvPr>
          <p:cNvSpPr txBox="1">
            <a:spLocks noChangeArrowheads="1"/>
          </p:cNvSpPr>
          <p:nvPr/>
        </p:nvSpPr>
        <p:spPr>
          <a:xfrm>
            <a:off x="556967" y="856833"/>
            <a:ext cx="8030066" cy="405934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400"/>
              </a:spcBef>
              <a:spcAft>
                <a:spcPts val="200"/>
              </a:spcAft>
            </a:pPr>
            <a:r>
              <a:rPr lang="en-US" sz="1800" dirty="0"/>
              <a:t>“SEALOR” Technology uses Microbially Induced Carbonate Precipitation to create a subsurface barrier that strengthens the subsurface to reduce permeability and mitigate seawater infiltration and flooding.</a:t>
            </a:r>
          </a:p>
          <a:p>
            <a:pPr lvl="1">
              <a:spcBef>
                <a:spcPts val="400"/>
              </a:spcBef>
              <a:spcAft>
                <a:spcPts val="200"/>
              </a:spcAft>
            </a:pPr>
            <a:r>
              <a:rPr lang="en-US" sz="1400" dirty="0"/>
              <a:t>It aims to enhance coastal resilience by protecting infrastructure </a:t>
            </a:r>
          </a:p>
          <a:p>
            <a:pPr lvl="1">
              <a:spcBef>
                <a:spcPts val="400"/>
              </a:spcBef>
              <a:spcAft>
                <a:spcPts val="200"/>
              </a:spcAft>
            </a:pPr>
            <a:r>
              <a:rPr lang="en-US" sz="1400" dirty="0"/>
              <a:t>It acts as a carbon-negative solution, permanently sequestering CO₂ underground.</a:t>
            </a:r>
          </a:p>
          <a:p>
            <a:pPr lvl="0">
              <a:spcBef>
                <a:spcPts val="400"/>
              </a:spcBef>
              <a:spcAft>
                <a:spcPts val="200"/>
              </a:spcAft>
            </a:pPr>
            <a:r>
              <a:rPr lang="en-US" sz="1800" dirty="0"/>
              <a:t>“SEALOR” can be used for both Infrastructure Protection &amp; Carbon Sequestration.</a:t>
            </a:r>
          </a:p>
          <a:p>
            <a:pPr lvl="0">
              <a:spcBef>
                <a:spcPts val="400"/>
              </a:spcBef>
              <a:spcAft>
                <a:spcPts val="200"/>
              </a:spcAft>
            </a:pPr>
            <a:r>
              <a:rPr lang="en-US" sz="1800" dirty="0"/>
              <a:t>This ongoing NSF-SBR uses over over 150 lab tests to confirm the method's effectiveness:</a:t>
            </a:r>
          </a:p>
          <a:p>
            <a:pPr marL="400050" lvl="1" indent="0">
              <a:spcBef>
                <a:spcPts val="400"/>
              </a:spcBef>
              <a:spcAft>
                <a:spcPts val="200"/>
              </a:spcAft>
              <a:buNone/>
            </a:pPr>
            <a:r>
              <a:rPr lang="en-US" sz="1400" dirty="0"/>
              <a:t>a) calcium carbonate crystal formation, </a:t>
            </a:r>
          </a:p>
          <a:p>
            <a:pPr marL="400050" lvl="1" indent="0">
              <a:spcBef>
                <a:spcPts val="400"/>
              </a:spcBef>
              <a:spcAft>
                <a:spcPts val="200"/>
              </a:spcAft>
              <a:buNone/>
            </a:pPr>
            <a:r>
              <a:rPr lang="en-US" sz="1400" dirty="0"/>
              <a:t>b) pore-space reduction, and </a:t>
            </a:r>
          </a:p>
          <a:p>
            <a:pPr marL="400050" lvl="1" indent="0">
              <a:spcBef>
                <a:spcPts val="400"/>
              </a:spcBef>
              <a:spcAft>
                <a:spcPts val="200"/>
              </a:spcAft>
              <a:buNone/>
            </a:pPr>
            <a:r>
              <a:rPr lang="en-US" sz="1400" dirty="0"/>
              <a:t>c) significant consolidation of sediment samples </a:t>
            </a:r>
          </a:p>
          <a:p>
            <a:pPr lvl="0">
              <a:spcBef>
                <a:spcPts val="400"/>
              </a:spcBef>
              <a:spcAft>
                <a:spcPts val="200"/>
              </a:spcAft>
            </a:pPr>
            <a:r>
              <a:rPr lang="en-US" sz="1800" dirty="0"/>
              <a:t>Quantification and large-scale field testing is still ongoing …</a:t>
            </a:r>
          </a:p>
          <a:p>
            <a:pPr>
              <a:spcBef>
                <a:spcPts val="400"/>
              </a:spcBef>
              <a:spcAft>
                <a:spcPts val="2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3142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6EFFD-D6AA-6418-DDFD-F256C0CA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ooded street in a city&#10;&#10;AI-generated content may be incorrect.">
            <a:extLst>
              <a:ext uri="{FF2B5EF4-FFF2-40B4-BE49-F238E27FC236}">
                <a16:creationId xmlns:a16="http://schemas.microsoft.com/office/drawing/2014/main" id="{1853023D-A6B5-88EA-18C1-895DAFC3B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6300" y="0"/>
            <a:ext cx="4457700" cy="2943622"/>
          </a:xfrm>
          <a:prstGeom prst="rect">
            <a:avLst/>
          </a:prstGeom>
        </p:spPr>
      </p:pic>
      <p:pic>
        <p:nvPicPr>
          <p:cNvPr id="8" name="Picture 7" descr="A group of people in a yellow raft in a flooded area&#10;&#10;AI-generated content may be incorrect.">
            <a:extLst>
              <a:ext uri="{FF2B5EF4-FFF2-40B4-BE49-F238E27FC236}">
                <a16:creationId xmlns:a16="http://schemas.microsoft.com/office/drawing/2014/main" id="{5FA1DDDD-E434-64F1-E3DA-E4BC604FF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9171" y="2565679"/>
            <a:ext cx="4474829" cy="2571750"/>
          </a:xfrm>
          <a:prstGeom prst="rect">
            <a:avLst/>
          </a:prstGeom>
        </p:spPr>
      </p:pic>
      <p:pic>
        <p:nvPicPr>
          <p:cNvPr id="10" name="Picture 9" descr="A person pushing a car with its hood open&#10;&#10;AI-generated content may be incorrect.">
            <a:extLst>
              <a:ext uri="{FF2B5EF4-FFF2-40B4-BE49-F238E27FC236}">
                <a16:creationId xmlns:a16="http://schemas.microsoft.com/office/drawing/2014/main" id="{F192DAEE-DE14-9C35-6457-42B04E4D7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495" y="2565679"/>
            <a:ext cx="4709795" cy="2577822"/>
          </a:xfrm>
          <a:prstGeom prst="rect">
            <a:avLst/>
          </a:prstGeom>
        </p:spPr>
      </p:pic>
      <p:pic>
        <p:nvPicPr>
          <p:cNvPr id="3" name="Picture 2" descr="A person walking through flooded area&#10;&#10;AI-generated content may be incorrect.">
            <a:extLst>
              <a:ext uri="{FF2B5EF4-FFF2-40B4-BE49-F238E27FC236}">
                <a16:creationId xmlns:a16="http://schemas.microsoft.com/office/drawing/2014/main" id="{5CA984F8-BD2F-A785-FAF0-DFFB78DEA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065" y="0"/>
            <a:ext cx="469836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8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30B5BD-562F-2FC8-032E-805C856A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412" y="4588208"/>
            <a:ext cx="2207756" cy="5552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0669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5895-9EFD-17FF-484E-ED5BAFB113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122" y="2216944"/>
            <a:ext cx="3886200" cy="6810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B687F-9941-3F1B-88EB-30C0A8863A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6122" y="1466850"/>
            <a:ext cx="3886200" cy="75009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red pipe in water&#10;&#10;AI-generated content may be incorrect.">
            <a:extLst>
              <a:ext uri="{FF2B5EF4-FFF2-40B4-BE49-F238E27FC236}">
                <a16:creationId xmlns:a16="http://schemas.microsoft.com/office/drawing/2014/main" id="{ACA2FCF8-A8AC-3F93-84AA-8467F8C18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42975"/>
            <a:ext cx="4305300" cy="3228975"/>
          </a:xfrm>
          <a:prstGeom prst="rect">
            <a:avLst/>
          </a:prstGeom>
        </p:spPr>
      </p:pic>
      <p:pic>
        <p:nvPicPr>
          <p:cNvPr id="7" name="Picture 6" descr="A car in a flooded street&#10;&#10;AI-generated content may be incorrect.">
            <a:extLst>
              <a:ext uri="{FF2B5EF4-FFF2-40B4-BE49-F238E27FC236}">
                <a16:creationId xmlns:a16="http://schemas.microsoft.com/office/drawing/2014/main" id="{82574862-EACE-B1B5-DCCA-980CB68B0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744" y="942975"/>
            <a:ext cx="4305300" cy="3228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B34100-A88B-0F43-81C2-1403B6C9CC36}"/>
              </a:ext>
            </a:extLst>
          </p:cNvPr>
          <p:cNvSpPr txBox="1"/>
          <p:nvPr/>
        </p:nvSpPr>
        <p:spPr>
          <a:xfrm>
            <a:off x="5716469" y="4200525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One night of rain, August 8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79285-C65D-700A-2369-60239CC6DFC3}"/>
              </a:ext>
            </a:extLst>
          </p:cNvPr>
          <p:cNvSpPr txBox="1"/>
          <p:nvPr/>
        </p:nvSpPr>
        <p:spPr>
          <a:xfrm>
            <a:off x="1194292" y="4200525"/>
            <a:ext cx="2449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Bottom-Up Flooding, King Tide 2024</a:t>
            </a:r>
          </a:p>
        </p:txBody>
      </p:sp>
    </p:spTree>
    <p:extLst>
      <p:ext uri="{BB962C8B-B14F-4D97-AF65-F5344CB8AC3E}">
        <p14:creationId xmlns:p14="http://schemas.microsoft.com/office/powerpoint/2010/main" val="94628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10" name="Rectangle 6">
            <a:extLst>
              <a:ext uri="{FF2B5EF4-FFF2-40B4-BE49-F238E27FC236}">
                <a16:creationId xmlns:a16="http://schemas.microsoft.com/office/drawing/2014/main" id="{077A3C8D-2604-5A6A-B7C4-98B16E7BB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3450" dirty="0"/>
              <a:t>Why should you care?</a:t>
            </a:r>
          </a:p>
        </p:txBody>
      </p:sp>
      <p:sp>
        <p:nvSpPr>
          <p:cNvPr id="559109" name="Rectangle 5">
            <a:extLst>
              <a:ext uri="{FF2B5EF4-FFF2-40B4-BE49-F238E27FC236}">
                <a16:creationId xmlns:a16="http://schemas.microsoft.com/office/drawing/2014/main" id="{D36B4BAD-5007-BAF7-FA99-F9F0CF99B5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034" y="715129"/>
            <a:ext cx="8643932" cy="42683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SEALOR represents a unique intersection of carbonate sedimentology, energy transition, and applied subsurface engineering. </a:t>
            </a:r>
          </a:p>
          <a:p>
            <a:pPr marL="0" indent="0">
              <a:buNone/>
            </a:pPr>
            <a:r>
              <a:rPr lang="en-US" sz="1800" b="1" dirty="0"/>
              <a:t>The approach provides:</a:t>
            </a:r>
          </a:p>
          <a:p>
            <a:pPr lvl="0"/>
            <a:r>
              <a:rPr lang="en-US" sz="1800" u="sng" dirty="0"/>
              <a:t>Flood &amp; Infrastructure Protection:</a:t>
            </a:r>
            <a:r>
              <a:rPr lang="en-US" sz="1800" dirty="0"/>
              <a:t> Enabling long-lasting, low-toxicity reinforcement of porous carbonates, directly relevant to coastal urban resilience.</a:t>
            </a:r>
          </a:p>
          <a:p>
            <a:pPr lvl="0"/>
            <a:r>
              <a:rPr lang="en-US" sz="1800" u="sng" dirty="0"/>
              <a:t>Carbon Sequestration:</a:t>
            </a:r>
            <a:r>
              <a:rPr lang="en-US" sz="1800" dirty="0"/>
              <a:t> Permanent mineralization of CO₂, aligned with global decarbonization goals.</a:t>
            </a:r>
          </a:p>
          <a:p>
            <a:pPr lvl="0"/>
            <a:r>
              <a:rPr lang="en-US" sz="1800" u="sng" dirty="0"/>
              <a:t>New Pathways for Carbonate Engineering:</a:t>
            </a:r>
            <a:r>
              <a:rPr lang="en-US" sz="1800" dirty="0"/>
              <a:t> Insights into pore-filling, strength enhancement, and permeability control in carbonate reservoirs, directly translating to subsurface storage, enhanced recovery, and wellbore stabilization.</a:t>
            </a:r>
          </a:p>
          <a:p>
            <a:pPr lvl="0"/>
            <a:r>
              <a:rPr lang="en-US" sz="1800" u="sng" dirty="0"/>
              <a:t>Industrial Synergies:</a:t>
            </a:r>
            <a:r>
              <a:rPr lang="en-US" sz="1800" dirty="0"/>
              <a:t> Oil and gas companies exploring Carbon Capture, Utilization &amp; Storage (CCUS) and reservoir integrity can adapt SEALOR ’s methodology in carbonate formations globally.</a:t>
            </a:r>
          </a:p>
        </p:txBody>
      </p:sp>
    </p:spTree>
    <p:extLst>
      <p:ext uri="{BB962C8B-B14F-4D97-AF65-F5344CB8AC3E}">
        <p14:creationId xmlns:p14="http://schemas.microsoft.com/office/powerpoint/2010/main" val="245218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with a crack in the ground&#10;&#10;AI-generated content may be incorrect.">
            <a:extLst>
              <a:ext uri="{FF2B5EF4-FFF2-40B4-BE49-F238E27FC236}">
                <a16:creationId xmlns:a16="http://schemas.microsoft.com/office/drawing/2014/main" id="{6233CD2A-6CEE-6E63-C7C9-F1C92305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74" y="1450591"/>
            <a:ext cx="3136900" cy="3048000"/>
          </a:xfrm>
          <a:prstGeom prst="rect">
            <a:avLst/>
          </a:prstGeom>
        </p:spPr>
      </p:pic>
      <p:pic>
        <p:nvPicPr>
          <p:cNvPr id="7" name="Picture 6" descr="A diagram of water flow&#10;&#10;AI-generated content may be incorrect.">
            <a:extLst>
              <a:ext uri="{FF2B5EF4-FFF2-40B4-BE49-F238E27FC236}">
                <a16:creationId xmlns:a16="http://schemas.microsoft.com/office/drawing/2014/main" id="{D14B90C9-E992-6BBE-5EAD-12EF078C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20" y="2033146"/>
            <a:ext cx="4384306" cy="2465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E2A2C-F125-945D-88ED-8D4A66C783F4}"/>
              </a:ext>
            </a:extLst>
          </p:cNvPr>
          <p:cNvSpPr txBox="1"/>
          <p:nvPr/>
        </p:nvSpPr>
        <p:spPr>
          <a:xfrm>
            <a:off x="1580759" y="957162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Walls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0EAD01-9875-BEC4-7C1A-0B6A586E28C4}"/>
              </a:ext>
            </a:extLst>
          </p:cNvPr>
          <p:cNvSpPr txBox="1"/>
          <p:nvPr/>
        </p:nvSpPr>
        <p:spPr>
          <a:xfrm>
            <a:off x="5364633" y="1563022"/>
            <a:ext cx="196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Saltwater Intrusion</a:t>
            </a:r>
          </a:p>
        </p:txBody>
      </p:sp>
    </p:spTree>
    <p:extLst>
      <p:ext uri="{BB962C8B-B14F-4D97-AF65-F5344CB8AC3E}">
        <p14:creationId xmlns:p14="http://schemas.microsoft.com/office/powerpoint/2010/main" val="140698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south america&#10;&#10;AI-generated content may be incorrect.">
            <a:extLst>
              <a:ext uri="{FF2B5EF4-FFF2-40B4-BE49-F238E27FC236}">
                <a16:creationId xmlns:a16="http://schemas.microsoft.com/office/drawing/2014/main" id="{2155361D-5576-718B-3831-01CEBC4AD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4" y="642192"/>
            <a:ext cx="3140820" cy="2666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3F6BF5-BC0B-3385-468F-A267FA3D25E9}"/>
              </a:ext>
            </a:extLst>
          </p:cNvPr>
          <p:cNvSpPr txBox="1"/>
          <p:nvPr/>
        </p:nvSpPr>
        <p:spPr>
          <a:xfrm>
            <a:off x="2072812" y="3128344"/>
            <a:ext cx="957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Neal et al., 2008</a:t>
            </a:r>
          </a:p>
        </p:txBody>
      </p:sp>
      <p:pic>
        <p:nvPicPr>
          <p:cNvPr id="9" name="Picture 8" descr="A close-up of a rock&#10;&#10;AI-generated content may be incorrect.">
            <a:extLst>
              <a:ext uri="{FF2B5EF4-FFF2-40B4-BE49-F238E27FC236}">
                <a16:creationId xmlns:a16="http://schemas.microsoft.com/office/drawing/2014/main" id="{B28320FD-C4AB-75FC-6514-F257024B6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663"/>
          <a:stretch>
            <a:fillRect/>
          </a:stretch>
        </p:blipFill>
        <p:spPr>
          <a:xfrm>
            <a:off x="3217864" y="625659"/>
            <a:ext cx="2696312" cy="2336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C2010A-3DE8-9B71-74C3-F40C93A328BA}"/>
              </a:ext>
            </a:extLst>
          </p:cNvPr>
          <p:cNvSpPr txBox="1"/>
          <p:nvPr/>
        </p:nvSpPr>
        <p:spPr>
          <a:xfrm>
            <a:off x="4686268" y="2746438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Caglar </a:t>
            </a:r>
            <a:r>
              <a:rPr lang="en-US" sz="1100" dirty="0" err="1">
                <a:solidFill>
                  <a:schemeClr val="bg1"/>
                </a:solidFill>
              </a:rPr>
              <a:t>Usdun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8" name="Picture 17" descr="A collage of rocks and a rock formation&#10;&#10;AI-generated content may be incorrect.">
            <a:extLst>
              <a:ext uri="{FF2B5EF4-FFF2-40B4-BE49-F238E27FC236}">
                <a16:creationId xmlns:a16="http://schemas.microsoft.com/office/drawing/2014/main" id="{FB7DD020-FFF9-AEF3-73C4-6D1CFD6B7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856" y="1053532"/>
            <a:ext cx="3039905" cy="2622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594DFD-8F94-2B0A-CDC1-DE59212D023B}"/>
              </a:ext>
            </a:extLst>
          </p:cNvPr>
          <p:cNvSpPr txBox="1"/>
          <p:nvPr/>
        </p:nvSpPr>
        <p:spPr>
          <a:xfrm>
            <a:off x="6381206" y="3675901"/>
            <a:ext cx="2762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Florida Geological Survey News and Research - September 2019</a:t>
            </a:r>
          </a:p>
        </p:txBody>
      </p:sp>
      <p:pic>
        <p:nvPicPr>
          <p:cNvPr id="21" name="Picture 20" descr="A close-up of a cliff&#10;&#10;AI-generated content may be incorrect.">
            <a:extLst>
              <a:ext uri="{FF2B5EF4-FFF2-40B4-BE49-F238E27FC236}">
                <a16:creationId xmlns:a16="http://schemas.microsoft.com/office/drawing/2014/main" id="{A3FFDE22-3D7B-C564-1BBD-22825A663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731" y="3008048"/>
            <a:ext cx="2671038" cy="182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6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CD62170-66AB-808B-0278-4BFDAB7C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42" y="1269794"/>
            <a:ext cx="3830055" cy="24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E37B15BF-C397-9E17-044F-5DD74A4B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997" y="3423876"/>
            <a:ext cx="603250" cy="22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ck on a table&#10;&#10;AI-generated content may be incorrect.">
            <a:extLst>
              <a:ext uri="{FF2B5EF4-FFF2-40B4-BE49-F238E27FC236}">
                <a16:creationId xmlns:a16="http://schemas.microsoft.com/office/drawing/2014/main" id="{FFE4E59E-B048-440A-41CF-6E02FC590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69794"/>
            <a:ext cx="3284617" cy="2463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5A127-F708-C034-7E55-231FF6265D66}"/>
              </a:ext>
            </a:extLst>
          </p:cNvPr>
          <p:cNvSpPr txBox="1"/>
          <p:nvPr/>
        </p:nvSpPr>
        <p:spPr>
          <a:xfrm>
            <a:off x="423751" y="3800127"/>
            <a:ext cx="19223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Florida’s to layer composition</a:t>
            </a:r>
          </a:p>
          <a:p>
            <a:pPr marL="142875" indent="-142875">
              <a:buFontTx/>
              <a:buChar char="-"/>
            </a:pPr>
            <a:r>
              <a:rPr lang="en-US" sz="1100" dirty="0">
                <a:solidFill>
                  <a:schemeClr val="bg1"/>
                </a:solidFill>
              </a:rPr>
              <a:t>~3ft of dirt</a:t>
            </a:r>
          </a:p>
          <a:p>
            <a:pPr marL="142875" indent="-142875">
              <a:buFontTx/>
              <a:buChar char="-"/>
            </a:pPr>
            <a:r>
              <a:rPr lang="en-US" sz="1100" dirty="0">
                <a:solidFill>
                  <a:schemeClr val="bg1"/>
                </a:solidFill>
              </a:rPr>
              <a:t>~30ft of Miami Oolite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E57EC-08CB-8133-BA23-D639F9DBC1E6}"/>
              </a:ext>
            </a:extLst>
          </p:cNvPr>
          <p:cNvSpPr txBox="1"/>
          <p:nvPr/>
        </p:nvSpPr>
        <p:spPr>
          <a:xfrm>
            <a:off x="4572000" y="3800127"/>
            <a:ext cx="218361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Miami Oolite</a:t>
            </a:r>
          </a:p>
          <a:p>
            <a:pPr marL="142875" indent="-142875">
              <a:buFontTx/>
              <a:buChar char="-"/>
            </a:pPr>
            <a:r>
              <a:rPr lang="en-US" sz="1100" dirty="0">
                <a:solidFill>
                  <a:schemeClr val="bg1"/>
                </a:solidFill>
              </a:rPr>
              <a:t>Average 37% cavity</a:t>
            </a:r>
          </a:p>
          <a:p>
            <a:pPr marL="142875" indent="-142875">
              <a:buFontTx/>
              <a:buChar char="-"/>
            </a:pPr>
            <a:r>
              <a:rPr lang="en-US" sz="1100" dirty="0">
                <a:solidFill>
                  <a:schemeClr val="bg1"/>
                </a:solidFill>
              </a:rPr>
              <a:t>Up to 60% cavity space in matrix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A6D4C-D0A2-B4C0-F89E-856388D4A04F}"/>
              </a:ext>
            </a:extLst>
          </p:cNvPr>
          <p:cNvSpPr txBox="1"/>
          <p:nvPr/>
        </p:nvSpPr>
        <p:spPr>
          <a:xfrm>
            <a:off x="408842" y="841198"/>
            <a:ext cx="2027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Miami Limestone</a:t>
            </a:r>
          </a:p>
        </p:txBody>
      </p:sp>
    </p:spTree>
    <p:extLst>
      <p:ext uri="{BB962C8B-B14F-4D97-AF65-F5344CB8AC3E}">
        <p14:creationId xmlns:p14="http://schemas.microsoft.com/office/powerpoint/2010/main" val="176404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1C1E847-65D5-654F-8099-E0FCE82666DD}"/>
              </a:ext>
            </a:extLst>
          </p:cNvPr>
          <p:cNvSpPr txBox="1">
            <a:spLocks/>
          </p:cNvSpPr>
          <p:nvPr/>
        </p:nvSpPr>
        <p:spPr>
          <a:xfrm>
            <a:off x="152400" y="-31519"/>
            <a:ext cx="5829300" cy="59400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Joulters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 Cay – experiment 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67FB1-D35D-564E-89A7-FDD3854424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95325" y="506035"/>
            <a:ext cx="2978558" cy="4519190"/>
          </a:xfrm>
          <a:prstGeom prst="rect">
            <a:avLst/>
          </a:prstGeom>
        </p:spPr>
      </p:pic>
      <p:pic>
        <p:nvPicPr>
          <p:cNvPr id="7" name="Picture 21" descr="1HHM60_1.TIF">
            <a:extLst>
              <a:ext uri="{FF2B5EF4-FFF2-40B4-BE49-F238E27FC236}">
                <a16:creationId xmlns:a16="http://schemas.microsoft.com/office/drawing/2014/main" id="{FAF03D5D-343A-AA40-9FDD-C92B723512E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276350"/>
            <a:ext cx="38121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A4FF1-E4D9-2148-AF49-2CBDB04F389B}"/>
              </a:ext>
            </a:extLst>
          </p:cNvPr>
          <p:cNvSpPr txBox="1"/>
          <p:nvPr/>
        </p:nvSpPr>
        <p:spPr>
          <a:xfrm>
            <a:off x="758410" y="907018"/>
            <a:ext cx="398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Fused grains at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Joulter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Cays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EEF98-1A60-7545-AE6A-99F4D7CE7219}"/>
              </a:ext>
            </a:extLst>
          </p:cNvPr>
          <p:cNvSpPr txBox="1"/>
          <p:nvPr/>
        </p:nvSpPr>
        <p:spPr>
          <a:xfrm>
            <a:off x="4800601" y="912293"/>
            <a:ext cx="381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 vitro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Fused grains (60 days)</a:t>
            </a:r>
          </a:p>
        </p:txBody>
      </p:sp>
    </p:spTree>
    <p:extLst>
      <p:ext uri="{BB962C8B-B14F-4D97-AF65-F5344CB8AC3E}">
        <p14:creationId xmlns:p14="http://schemas.microsoft.com/office/powerpoint/2010/main" val="95418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F6324-F73C-EFA9-6AA2-70E1DB6C3238}"/>
              </a:ext>
            </a:extLst>
          </p:cNvPr>
          <p:cNvSpPr txBox="1"/>
          <p:nvPr/>
        </p:nvSpPr>
        <p:spPr>
          <a:xfrm>
            <a:off x="1321806" y="3536736"/>
            <a:ext cx="76954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process can improve shear strength to stabilize slopes in rivers, canal banks and natural hills.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reduce settlement on foundations by filling voids with calcite particles.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also increase the stiffness of soil to prevent liquefaction in seismic prone areas.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C46F4-6F23-CD64-BC9D-DF9E4267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662271"/>
            <a:ext cx="3748136" cy="1586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DE893-1E25-7798-F9A5-C35DDA2F0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70" y="868100"/>
            <a:ext cx="3669999" cy="1479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4DCA5-B425-2022-B2A1-0B4C906C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57" y="2373880"/>
            <a:ext cx="4148895" cy="6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735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11b493-84d8-4055-9453-d0acda601066">
      <Terms xmlns="http://schemas.microsoft.com/office/infopath/2007/PartnerControls"/>
    </lcf76f155ced4ddcb4097134ff3c332f>
    <TaxCatchAll xmlns="8328c708-90fa-48bf-bfad-6dec8480978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7C77CD7763F4A89886190415C8164" ma:contentTypeVersion="20" ma:contentTypeDescription="Create a new document." ma:contentTypeScope="" ma:versionID="b9f59aa9615110c33c7dcf7c40bc6d9e">
  <xsd:schema xmlns:xsd="http://www.w3.org/2001/XMLSchema" xmlns:xs="http://www.w3.org/2001/XMLSchema" xmlns:p="http://schemas.microsoft.com/office/2006/metadata/properties" xmlns:ns2="af11b493-84d8-4055-9453-d0acda601066" xmlns:ns3="8328c708-90fa-48bf-bfad-6dec84809787" targetNamespace="http://schemas.microsoft.com/office/2006/metadata/properties" ma:root="true" ma:fieldsID="9d9766e25dc6d9f77325254be343d45d" ns2:_="" ns3:_="">
    <xsd:import namespace="af11b493-84d8-4055-9453-d0acda601066"/>
    <xsd:import namespace="8328c708-90fa-48bf-bfad-6dec84809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1b493-84d8-4055-9453-d0acda601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ef97491-7d14-4104-886e-d82bd7da0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8c708-90fa-48bf-bfad-6dec8480978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221ab2f-3ec3-41e7-9aa9-47c529228cc6}" ma:internalName="TaxCatchAll" ma:showField="CatchAllData" ma:web="8328c708-90fa-48bf-bfad-6dec848097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E00343-15F9-4735-87A5-48ADF2292B72}">
  <ds:schemaRefs>
    <ds:schemaRef ds:uri="http://purl.org/dc/dcmitype/"/>
    <ds:schemaRef ds:uri="http://schemas.openxmlformats.org/package/2006/metadata/core-properties"/>
    <ds:schemaRef ds:uri="http://purl.org/dc/elements/1.1/"/>
    <ds:schemaRef ds:uri="fbfd3968-7bb0-453f-af7f-7e9dfdcfbc09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af11b493-84d8-4055-9453-d0acda601066"/>
    <ds:schemaRef ds:uri="8328c708-90fa-48bf-bfad-6dec84809787"/>
  </ds:schemaRefs>
</ds:datastoreItem>
</file>

<file path=customXml/itemProps2.xml><?xml version="1.0" encoding="utf-8"?>
<ds:datastoreItem xmlns:ds="http://schemas.openxmlformats.org/officeDocument/2006/customXml" ds:itemID="{B7E260E7-BF16-4734-A1AD-EA57BABA15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829D6E-C92B-443B-B657-2AED239B66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11b493-84d8-4055-9453-d0acda601066"/>
    <ds:schemaRef ds:uri="8328c708-90fa-48bf-bfad-6dec848097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106944</TotalTime>
  <Words>774</Words>
  <Application>Microsoft Office PowerPoint</Application>
  <PresentationFormat>On-screen Show (16:9)</PresentationFormat>
  <Paragraphs>156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Futura PT Light</vt:lpstr>
      <vt:lpstr>Georgia</vt:lpstr>
      <vt:lpstr>Helvetica</vt:lpstr>
      <vt:lpstr>Inter</vt:lpstr>
      <vt:lpstr>Nunito Sans Bold</vt:lpstr>
      <vt:lpstr>Nunito Sans Normal SemiBold</vt:lpstr>
      <vt:lpstr>Verdana</vt:lpstr>
      <vt:lpstr>2_Office Theme</vt:lpstr>
      <vt:lpstr>Blank Presentation</vt:lpstr>
      <vt:lpstr>Microbially Induced Permeability Reduction: Example of Project SEALOR for South Florida Flood Management</vt:lpstr>
      <vt:lpstr>PowerPoint Presentation</vt:lpstr>
      <vt:lpstr>PowerPoint Presentation</vt:lpstr>
      <vt:lpstr>Why should you care?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Technology - Sealor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Points</vt:lpstr>
      <vt:lpstr>Questions?</vt:lpstr>
    </vt:vector>
  </TitlesOfParts>
  <Company>AAPG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Randolph</dc:creator>
  <cp:lastModifiedBy>Chakraborty, Morgan Indra</cp:lastModifiedBy>
  <cp:revision>585</cp:revision>
  <dcterms:created xsi:type="dcterms:W3CDTF">2016-05-24T14:31:15Z</dcterms:created>
  <dcterms:modified xsi:type="dcterms:W3CDTF">2025-10-12T19:36:25Z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0x010100035624EE24365C4E8D93E0B8584203F8</vt:lpwstr>
  </property>
</Properties>
</file>